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9.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0.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1.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22.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25.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Lst>
  <p:notesMasterIdLst>
    <p:notesMasterId r:id="rId140"/>
  </p:notesMasterIdLst>
  <p:sldIdLst>
    <p:sldId id="711" r:id="rId7"/>
    <p:sldId id="585" r:id="rId8"/>
    <p:sldId id="586" r:id="rId9"/>
    <p:sldId id="591" r:id="rId10"/>
    <p:sldId id="309" r:id="rId11"/>
    <p:sldId id="310" r:id="rId12"/>
    <p:sldId id="321" r:id="rId13"/>
    <p:sldId id="323" r:id="rId14"/>
    <p:sldId id="324" r:id="rId15"/>
    <p:sldId id="325" r:id="rId16"/>
    <p:sldId id="503" r:id="rId17"/>
    <p:sldId id="505" r:id="rId18"/>
    <p:sldId id="326" r:id="rId19"/>
    <p:sldId id="327" r:id="rId20"/>
    <p:sldId id="447" r:id="rId21"/>
    <p:sldId id="448" r:id="rId22"/>
    <p:sldId id="506" r:id="rId23"/>
    <p:sldId id="507" r:id="rId24"/>
    <p:sldId id="714" r:id="rId25"/>
    <p:sldId id="508" r:id="rId26"/>
    <p:sldId id="457" r:id="rId27"/>
    <p:sldId id="520" r:id="rId28"/>
    <p:sldId id="521" r:id="rId29"/>
    <p:sldId id="509" r:id="rId30"/>
    <p:sldId id="492" r:id="rId31"/>
    <p:sldId id="453" r:id="rId32"/>
    <p:sldId id="459" r:id="rId33"/>
    <p:sldId id="460" r:id="rId34"/>
    <p:sldId id="461" r:id="rId35"/>
    <p:sldId id="328" r:id="rId36"/>
    <p:sldId id="329" r:id="rId37"/>
    <p:sldId id="330" r:id="rId38"/>
    <p:sldId id="331" r:id="rId39"/>
    <p:sldId id="332" r:id="rId40"/>
    <p:sldId id="333" r:id="rId41"/>
    <p:sldId id="334" r:id="rId42"/>
    <p:sldId id="467" r:id="rId43"/>
    <p:sldId id="335" r:id="rId44"/>
    <p:sldId id="336" r:id="rId45"/>
    <p:sldId id="337" r:id="rId46"/>
    <p:sldId id="338" r:id="rId47"/>
    <p:sldId id="339" r:id="rId48"/>
    <p:sldId id="340" r:id="rId49"/>
    <p:sldId id="341" r:id="rId50"/>
    <p:sldId id="342" r:id="rId51"/>
    <p:sldId id="343" r:id="rId52"/>
    <p:sldId id="344" r:id="rId53"/>
    <p:sldId id="345" r:id="rId54"/>
    <p:sldId id="346" r:id="rId55"/>
    <p:sldId id="347" r:id="rId56"/>
    <p:sldId id="348" r:id="rId57"/>
    <p:sldId id="349" r:id="rId58"/>
    <p:sldId id="462" r:id="rId59"/>
    <p:sldId id="463" r:id="rId60"/>
    <p:sldId id="464" r:id="rId61"/>
    <p:sldId id="350" r:id="rId62"/>
    <p:sldId id="351" r:id="rId63"/>
    <p:sldId id="352" r:id="rId64"/>
    <p:sldId id="353" r:id="rId65"/>
    <p:sldId id="354" r:id="rId66"/>
    <p:sldId id="355" r:id="rId67"/>
    <p:sldId id="356" r:id="rId68"/>
    <p:sldId id="357" r:id="rId69"/>
    <p:sldId id="358" r:id="rId70"/>
    <p:sldId id="359" r:id="rId71"/>
    <p:sldId id="360" r:id="rId72"/>
    <p:sldId id="361" r:id="rId73"/>
    <p:sldId id="362" r:id="rId74"/>
    <p:sldId id="363" r:id="rId75"/>
    <p:sldId id="364" r:id="rId76"/>
    <p:sldId id="365" r:id="rId77"/>
    <p:sldId id="366" r:id="rId78"/>
    <p:sldId id="367" r:id="rId79"/>
    <p:sldId id="522" r:id="rId80"/>
    <p:sldId id="523" r:id="rId81"/>
    <p:sldId id="524" r:id="rId82"/>
    <p:sldId id="525" r:id="rId83"/>
    <p:sldId id="368" r:id="rId84"/>
    <p:sldId id="529" r:id="rId85"/>
    <p:sldId id="532" r:id="rId86"/>
    <p:sldId id="533" r:id="rId87"/>
    <p:sldId id="534" r:id="rId88"/>
    <p:sldId id="535" r:id="rId89"/>
    <p:sldId id="536" r:id="rId90"/>
    <p:sldId id="537" r:id="rId91"/>
    <p:sldId id="369" r:id="rId92"/>
    <p:sldId id="370" r:id="rId93"/>
    <p:sldId id="371" r:id="rId94"/>
    <p:sldId id="372" r:id="rId95"/>
    <p:sldId id="373" r:id="rId96"/>
    <p:sldId id="577" r:id="rId97"/>
    <p:sldId id="578" r:id="rId98"/>
    <p:sldId id="598" r:id="rId99"/>
    <p:sldId id="599" r:id="rId100"/>
    <p:sldId id="600" r:id="rId101"/>
    <p:sldId id="601" r:id="rId102"/>
    <p:sldId id="602" r:id="rId103"/>
    <p:sldId id="603" r:id="rId104"/>
    <p:sldId id="605" r:id="rId105"/>
    <p:sldId id="606" r:id="rId106"/>
    <p:sldId id="607" r:id="rId107"/>
    <p:sldId id="608" r:id="rId108"/>
    <p:sldId id="609" r:id="rId109"/>
    <p:sldId id="610" r:id="rId110"/>
    <p:sldId id="611" r:id="rId111"/>
    <p:sldId id="612" r:id="rId112"/>
    <p:sldId id="613" r:id="rId113"/>
    <p:sldId id="719" r:id="rId114"/>
    <p:sldId id="720" r:id="rId115"/>
    <p:sldId id="721" r:id="rId116"/>
    <p:sldId id="722" r:id="rId117"/>
    <p:sldId id="723" r:id="rId118"/>
    <p:sldId id="724" r:id="rId119"/>
    <p:sldId id="725" r:id="rId120"/>
    <p:sldId id="614" r:id="rId121"/>
    <p:sldId id="615" r:id="rId122"/>
    <p:sldId id="616" r:id="rId123"/>
    <p:sldId id="617" r:id="rId124"/>
    <p:sldId id="726" r:id="rId125"/>
    <p:sldId id="727" r:id="rId126"/>
    <p:sldId id="618" r:id="rId127"/>
    <p:sldId id="619" r:id="rId128"/>
    <p:sldId id="620" r:id="rId129"/>
    <p:sldId id="621" r:id="rId130"/>
    <p:sldId id="622" r:id="rId131"/>
    <p:sldId id="623" r:id="rId132"/>
    <p:sldId id="624" r:id="rId133"/>
    <p:sldId id="625" r:id="rId134"/>
    <p:sldId id="626" r:id="rId135"/>
    <p:sldId id="627" r:id="rId136"/>
    <p:sldId id="716" r:id="rId137"/>
    <p:sldId id="717" r:id="rId138"/>
    <p:sldId id="718" r:id="rId13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TA" initials="A" lastIdx="3" clrIdx="0">
    <p:extLst>
      <p:ext uri="{19B8F6BF-5375-455C-9EA6-DF929625EA0E}">
        <p15:presenceInfo xmlns:p15="http://schemas.microsoft.com/office/powerpoint/2012/main" userId="ANI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725"/>
    <a:srgbClr val="A50021"/>
    <a:srgbClr val="CC3300"/>
    <a:srgbClr val="800000"/>
    <a:srgbClr val="FFFF99"/>
    <a:srgbClr val="FF5050"/>
    <a:srgbClr val="FF6600"/>
    <a:srgbClr val="660033"/>
    <a:srgbClr val="00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3636" autoAdjust="0"/>
  </p:normalViewPr>
  <p:slideViewPr>
    <p:cSldViewPr>
      <p:cViewPr varScale="1">
        <p:scale>
          <a:sx n="59" d="100"/>
          <a:sy n="59" d="100"/>
        </p:scale>
        <p:origin x="1636"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PE" sz="2300" b="1" dirty="0">
              <a:solidFill>
                <a:schemeClr val="bg1"/>
              </a:solidFill>
              <a:latin typeface="Helvetica" panose="020B0604020202020204" pitchFamily="34" charset="0"/>
            </a:rPr>
            <a:t>Constitución Política del Perú</a:t>
          </a:r>
          <a:endParaRPr lang="es-PE" sz="2300" b="1" dirty="0">
            <a:solidFill>
              <a:schemeClr val="bg1"/>
            </a:solidFill>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pt>
    <dgm:pt modelId="{DF117456-9241-4135-94CA-815CFEEAABA8}" type="pres">
      <dgm:prSet presAssocID="{2F0F18C5-41D6-40DD-A7AD-0AE510BFFC91}" presName="parentText" presStyleLbl="node1" presStyleIdx="0" presStyleCnt="1" custScaleX="87130" custScaleY="29875" custLinFactNeighborX="-76576" custLinFactNeighborY="-23418">
        <dgm:presLayoutVars>
          <dgm:chMax val="0"/>
          <dgm:bulletEnabled val="1"/>
        </dgm:presLayoutVars>
      </dgm:prSet>
      <dgm:spPr/>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8198" custScaleY="108858" custLinFactNeighborX="239" custLinFactNeighborY="29037">
        <dgm:presLayoutVars>
          <dgm:bulletEnabled val="1"/>
        </dgm:presLayoutVars>
      </dgm:prSet>
      <dgm:spPr>
        <a:noFill/>
        <a:ln>
          <a:solidFill>
            <a:schemeClr val="bg1"/>
          </a:solidFill>
        </a:ln>
      </dgm:spPr>
    </dgm:pt>
  </dgm:ptLst>
  <dgm:cxnLst>
    <dgm:cxn modelId="{784B1E46-0E41-4C98-8DA0-6FC6FDDDAA65}" type="presOf" srcId="{BBA480BD-4240-488D-A90E-995CAA5D530E}" destId="{59881D63-1328-412F-A5FC-79150260A56D}" srcOrd="0" destOrd="0" presId="urn:microsoft.com/office/officeart/2005/8/layout/list1"/>
    <dgm:cxn modelId="{3A9D274C-B8A7-44F9-BABA-796BF01BD3C4}" type="presOf" srcId="{2F0F18C5-41D6-40DD-A7AD-0AE510BFFC91}" destId="{50A736CE-B2EA-41F8-8496-726AFB45B4BF}" srcOrd="0" destOrd="0" presId="urn:microsoft.com/office/officeart/2005/8/layout/list1"/>
    <dgm:cxn modelId="{AFC24C58-65E4-4EF0-A6EE-DD0CE635DE16}" type="presOf" srcId="{2F0F18C5-41D6-40DD-A7AD-0AE510BFFC91}" destId="{DF117456-9241-4135-94CA-815CFEEAABA8}" srcOrd="1"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5DF0DDB8-1117-4D1D-82F6-A2B7CDA60027}" type="presParOf" srcId="{59881D63-1328-412F-A5FC-79150260A56D}" destId="{83CC0821-4C61-41A7-8930-AC67C8BAF05A}" srcOrd="0" destOrd="0" presId="urn:microsoft.com/office/officeart/2005/8/layout/list1"/>
    <dgm:cxn modelId="{74B143DB-AECD-4D79-A3C7-84C8DB0954CD}" type="presParOf" srcId="{83CC0821-4C61-41A7-8930-AC67C8BAF05A}" destId="{50A736CE-B2EA-41F8-8496-726AFB45B4BF}" srcOrd="0" destOrd="0" presId="urn:microsoft.com/office/officeart/2005/8/layout/list1"/>
    <dgm:cxn modelId="{96C382DE-F670-4DE3-8C70-8E0D0DC97678}" type="presParOf" srcId="{83CC0821-4C61-41A7-8930-AC67C8BAF05A}" destId="{DF117456-9241-4135-94CA-815CFEEAABA8}" srcOrd="1" destOrd="0" presId="urn:microsoft.com/office/officeart/2005/8/layout/list1"/>
    <dgm:cxn modelId="{C52922E7-43EF-429C-915A-811F86E5DC16}" type="presParOf" srcId="{59881D63-1328-412F-A5FC-79150260A56D}" destId="{C3ADBCED-4526-46E5-B6E0-922D253D5FD6}" srcOrd="1" destOrd="0" presId="urn:microsoft.com/office/officeart/2005/8/layout/list1"/>
    <dgm:cxn modelId="{BDD1EF2C-49B4-457B-A5E1-57AC59081FDC}"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D87367-0E25-4088-95FA-2157480EF837}" type="doc">
      <dgm:prSet loTypeId="urn:microsoft.com/office/officeart/2009/3/layout/IncreasingArrowsProcess" loCatId="process" qsTypeId="urn:microsoft.com/office/officeart/2005/8/quickstyle/3d3" qsCatId="3D" csTypeId="urn:microsoft.com/office/officeart/2005/8/colors/accent2_2" csCatId="accent2" phldr="1"/>
      <dgm:spPr/>
      <dgm:t>
        <a:bodyPr/>
        <a:lstStyle/>
        <a:p>
          <a:endParaRPr lang="es-PE"/>
        </a:p>
      </dgm:t>
    </dgm:pt>
    <dgm:pt modelId="{1BE6942C-14B8-42C3-AD3F-39135F04CFBA}">
      <dgm:prSet phldrT="[Texto]"/>
      <dgm:spPr>
        <a:solidFill>
          <a:srgbClr val="A50021"/>
        </a:solidFill>
        <a:ln>
          <a:solidFill>
            <a:srgbClr val="CC3300"/>
          </a:solidFill>
        </a:ln>
      </dgm:spPr>
      <dgm:t>
        <a:bodyPr/>
        <a:lstStyle/>
        <a:p>
          <a:r>
            <a:rPr lang="es-PE" b="1" dirty="0"/>
            <a:t>SERVICIOS DE CONTROL</a:t>
          </a:r>
        </a:p>
      </dgm:t>
    </dgm:pt>
    <dgm:pt modelId="{018F6956-6D8C-40E2-B3CB-3EF18456DD56}" type="parTrans" cxnId="{6B054713-886A-415F-84B0-8629913759C7}">
      <dgm:prSet/>
      <dgm:spPr/>
      <dgm:t>
        <a:bodyPr/>
        <a:lstStyle/>
        <a:p>
          <a:endParaRPr lang="es-PE"/>
        </a:p>
      </dgm:t>
    </dgm:pt>
    <dgm:pt modelId="{34B308CB-6FD6-422E-BD19-D71B1BA32EBE}" type="sibTrans" cxnId="{6B054713-886A-415F-84B0-8629913759C7}">
      <dgm:prSet/>
      <dgm:spPr/>
      <dgm:t>
        <a:bodyPr/>
        <a:lstStyle/>
        <a:p>
          <a:endParaRPr lang="es-PE"/>
        </a:p>
      </dgm:t>
    </dgm:pt>
    <dgm:pt modelId="{A185F2AC-C946-4B60-AB3A-4DB3C18540D2}">
      <dgm:prSet phldrT="[Texto]"/>
      <dgm:spPr>
        <a:solidFill>
          <a:srgbClr val="A50021"/>
        </a:solidFill>
        <a:ln>
          <a:solidFill>
            <a:srgbClr val="CC3300"/>
          </a:solidFill>
        </a:ln>
      </dgm:spPr>
      <dgm:t>
        <a:bodyPr/>
        <a:lstStyle/>
        <a:p>
          <a:r>
            <a:rPr lang="es-PE" b="1" dirty="0"/>
            <a:t>SERVICIOS RELACIONADOS</a:t>
          </a:r>
        </a:p>
      </dgm:t>
    </dgm:pt>
    <dgm:pt modelId="{F4C2F1E4-EDB0-4D85-A7B3-CF64FC2F49BB}" type="parTrans" cxnId="{09E127C8-E2FF-478B-8B57-1DD3488E1A9F}">
      <dgm:prSet/>
      <dgm:spPr/>
      <dgm:t>
        <a:bodyPr/>
        <a:lstStyle/>
        <a:p>
          <a:endParaRPr lang="es-PE"/>
        </a:p>
      </dgm:t>
    </dgm:pt>
    <dgm:pt modelId="{4B3804F8-01F6-4780-81AC-9FE84027A0DA}" type="sibTrans" cxnId="{09E127C8-E2FF-478B-8B57-1DD3488E1A9F}">
      <dgm:prSet/>
      <dgm:spPr/>
      <dgm:t>
        <a:bodyPr/>
        <a:lstStyle/>
        <a:p>
          <a:endParaRPr lang="es-PE"/>
        </a:p>
      </dgm:t>
    </dgm:pt>
    <dgm:pt modelId="{8487B618-B9B8-43DC-B9CD-5D3B6213684F}" type="pres">
      <dgm:prSet presAssocID="{B9D87367-0E25-4088-95FA-2157480EF837}" presName="Name0" presStyleCnt="0">
        <dgm:presLayoutVars>
          <dgm:chMax val="5"/>
          <dgm:chPref val="5"/>
          <dgm:dir/>
          <dgm:animLvl val="lvl"/>
        </dgm:presLayoutVars>
      </dgm:prSet>
      <dgm:spPr/>
    </dgm:pt>
    <dgm:pt modelId="{82A1CA0D-7BFB-4AAA-A349-4FB8E87E0B39}" type="pres">
      <dgm:prSet presAssocID="{1BE6942C-14B8-42C3-AD3F-39135F04CFBA}" presName="parentText1" presStyleLbl="node1" presStyleIdx="0" presStyleCnt="2">
        <dgm:presLayoutVars>
          <dgm:chMax/>
          <dgm:chPref val="3"/>
          <dgm:bulletEnabled val="1"/>
        </dgm:presLayoutVars>
      </dgm:prSet>
      <dgm:spPr/>
    </dgm:pt>
    <dgm:pt modelId="{F3C9C593-B1FE-4748-9272-02722A843911}" type="pres">
      <dgm:prSet presAssocID="{A185F2AC-C946-4B60-AB3A-4DB3C18540D2}" presName="parentText2" presStyleLbl="node1" presStyleIdx="1" presStyleCnt="2">
        <dgm:presLayoutVars>
          <dgm:chMax/>
          <dgm:chPref val="3"/>
          <dgm:bulletEnabled val="1"/>
        </dgm:presLayoutVars>
      </dgm:prSet>
      <dgm:spPr/>
    </dgm:pt>
  </dgm:ptLst>
  <dgm:cxnLst>
    <dgm:cxn modelId="{6B054713-886A-415F-84B0-8629913759C7}" srcId="{B9D87367-0E25-4088-95FA-2157480EF837}" destId="{1BE6942C-14B8-42C3-AD3F-39135F04CFBA}" srcOrd="0" destOrd="0" parTransId="{018F6956-6D8C-40E2-B3CB-3EF18456DD56}" sibTransId="{34B308CB-6FD6-422E-BD19-D71B1BA32EBE}"/>
    <dgm:cxn modelId="{B4E51972-E78A-4516-91D4-2477D69CF7AC}" type="presOf" srcId="{A185F2AC-C946-4B60-AB3A-4DB3C18540D2}" destId="{F3C9C593-B1FE-4748-9272-02722A843911}" srcOrd="0" destOrd="0" presId="urn:microsoft.com/office/officeart/2009/3/layout/IncreasingArrowsProcess"/>
    <dgm:cxn modelId="{D4472D58-1EF6-4FA5-A2E3-1F94DB32E916}" type="presOf" srcId="{1BE6942C-14B8-42C3-AD3F-39135F04CFBA}" destId="{82A1CA0D-7BFB-4AAA-A349-4FB8E87E0B39}" srcOrd="0" destOrd="0" presId="urn:microsoft.com/office/officeart/2009/3/layout/IncreasingArrowsProcess"/>
    <dgm:cxn modelId="{3B2ADA88-FE24-48A9-88B7-4F995E10D22F}" type="presOf" srcId="{B9D87367-0E25-4088-95FA-2157480EF837}" destId="{8487B618-B9B8-43DC-B9CD-5D3B6213684F}" srcOrd="0" destOrd="0" presId="urn:microsoft.com/office/officeart/2009/3/layout/IncreasingArrowsProcess"/>
    <dgm:cxn modelId="{09E127C8-E2FF-478B-8B57-1DD3488E1A9F}" srcId="{B9D87367-0E25-4088-95FA-2157480EF837}" destId="{A185F2AC-C946-4B60-AB3A-4DB3C18540D2}" srcOrd="1" destOrd="0" parTransId="{F4C2F1E4-EDB0-4D85-A7B3-CF64FC2F49BB}" sibTransId="{4B3804F8-01F6-4780-81AC-9FE84027A0DA}"/>
    <dgm:cxn modelId="{28D0C08A-D844-40D2-801F-9EA0B538BC79}" type="presParOf" srcId="{8487B618-B9B8-43DC-B9CD-5D3B6213684F}" destId="{82A1CA0D-7BFB-4AAA-A349-4FB8E87E0B39}" srcOrd="0" destOrd="0" presId="urn:microsoft.com/office/officeart/2009/3/layout/IncreasingArrowsProcess"/>
    <dgm:cxn modelId="{053E6635-6AAC-4132-B3D3-2BCCC1C59995}" type="presParOf" srcId="{8487B618-B9B8-43DC-B9CD-5D3B6213684F}" destId="{F3C9C593-B1FE-4748-9272-02722A843911}" srcOrd="1" destOrd="0" presId="urn:microsoft.com/office/officeart/2009/3/layout/IncreasingArrowsProcess"/>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8417006F-52B4-4F41-A00C-9ADDF54A380E}" type="doc">
      <dgm:prSet loTypeId="urn:microsoft.com/office/officeart/2005/8/layout/cycle2" loCatId="cycle" qsTypeId="urn:microsoft.com/office/officeart/2005/8/quickstyle/simple5" qsCatId="simple" csTypeId="urn:microsoft.com/office/officeart/2005/8/colors/accent0_3" csCatId="mainScheme" phldr="1"/>
      <dgm:spPr/>
      <dgm:t>
        <a:bodyPr/>
        <a:lstStyle/>
        <a:p>
          <a:endParaRPr lang="es-PE"/>
        </a:p>
      </dgm:t>
    </dgm:pt>
    <dgm:pt modelId="{578E8F74-CBA0-414D-B83A-BBEAD7C612C5}">
      <dgm:prSet phldrT="[Texto]" custT="1"/>
      <dgm:spPr>
        <a:noFill/>
        <a:ln>
          <a:solidFill>
            <a:srgbClr val="C00000"/>
          </a:solidFill>
        </a:ln>
      </dgm:spPr>
      <dgm:t>
        <a:bodyPr/>
        <a:lstStyle/>
        <a:p>
          <a:r>
            <a:rPr lang="es-PE" sz="1500" b="1">
              <a:solidFill>
                <a:schemeClr val="tx1">
                  <a:lumMod val="95000"/>
                  <a:lumOff val="5000"/>
                </a:schemeClr>
              </a:solidFill>
            </a:rPr>
            <a:t>Independencia</a:t>
          </a:r>
          <a:endParaRPr lang="es-PE" sz="1500" b="1" dirty="0">
            <a:solidFill>
              <a:schemeClr val="tx1">
                <a:lumMod val="95000"/>
                <a:lumOff val="5000"/>
              </a:schemeClr>
            </a:solidFill>
          </a:endParaRPr>
        </a:p>
      </dgm:t>
    </dgm:pt>
    <dgm:pt modelId="{91ECB359-236E-48B9-9B83-01CE2C5C0E43}" type="parTrans" cxnId="{99A92029-266C-447B-A25F-359B5B816D86}">
      <dgm:prSet/>
      <dgm:spPr/>
      <dgm:t>
        <a:bodyPr/>
        <a:lstStyle/>
        <a:p>
          <a:endParaRPr lang="es-PE" sz="1500" b="1"/>
        </a:p>
      </dgm:t>
    </dgm:pt>
    <dgm:pt modelId="{2FADB1E8-CEA7-415A-8E2E-991043775C62}" type="sibTrans" cxnId="{99A92029-266C-447B-A25F-359B5B816D86}">
      <dgm:prSet custT="1"/>
      <dgm:spPr>
        <a:solidFill>
          <a:srgbClr val="A50021"/>
        </a:solidFill>
      </dgm:spPr>
      <dgm:t>
        <a:bodyPr/>
        <a:lstStyle/>
        <a:p>
          <a:endParaRPr lang="es-PE" sz="1500" b="1"/>
        </a:p>
      </dgm:t>
    </dgm:pt>
    <dgm:pt modelId="{11A1F2D5-DE3A-4B6F-A7CF-2F6262437848}">
      <dgm:prSet phldrT="[Texto]" custT="1"/>
      <dgm:spPr>
        <a:noFill/>
        <a:ln>
          <a:solidFill>
            <a:srgbClr val="C00000"/>
          </a:solidFill>
        </a:ln>
      </dgm:spPr>
      <dgm:t>
        <a:bodyPr/>
        <a:lstStyle/>
        <a:p>
          <a:r>
            <a:rPr lang="es-PE" sz="1500" b="1">
              <a:solidFill>
                <a:schemeClr val="tx1">
                  <a:lumMod val="95000"/>
                  <a:lumOff val="5000"/>
                </a:schemeClr>
              </a:solidFill>
            </a:rPr>
            <a:t>Entrenamiento y Competencia</a:t>
          </a:r>
          <a:endParaRPr lang="es-PE" sz="1500" b="1" dirty="0">
            <a:solidFill>
              <a:schemeClr val="tx1">
                <a:lumMod val="95000"/>
                <a:lumOff val="5000"/>
              </a:schemeClr>
            </a:solidFill>
          </a:endParaRPr>
        </a:p>
      </dgm:t>
    </dgm:pt>
    <dgm:pt modelId="{B3293A11-AE32-44E5-946E-82C1F924EEF8}" type="parTrans" cxnId="{635296DF-6A50-4FA7-B288-50C1FCF5D77A}">
      <dgm:prSet/>
      <dgm:spPr/>
      <dgm:t>
        <a:bodyPr/>
        <a:lstStyle/>
        <a:p>
          <a:endParaRPr lang="es-PE" sz="1500" b="1"/>
        </a:p>
      </dgm:t>
    </dgm:pt>
    <dgm:pt modelId="{48D04987-2666-43DC-87B9-CC1A1BC5C80D}" type="sibTrans" cxnId="{635296DF-6A50-4FA7-B288-50C1FCF5D77A}">
      <dgm:prSet custT="1"/>
      <dgm:spPr>
        <a:solidFill>
          <a:srgbClr val="A50021"/>
        </a:solidFill>
      </dgm:spPr>
      <dgm:t>
        <a:bodyPr/>
        <a:lstStyle/>
        <a:p>
          <a:endParaRPr lang="es-PE" sz="1500" b="1"/>
        </a:p>
      </dgm:t>
    </dgm:pt>
    <dgm:pt modelId="{F49BFB09-8DD5-4FD2-9ECE-83C61CB15AF5}">
      <dgm:prSet phldrT="[Texto]" custT="1"/>
      <dgm:spPr>
        <a:noFill/>
        <a:ln>
          <a:solidFill>
            <a:srgbClr val="C00000"/>
          </a:solidFill>
        </a:ln>
      </dgm:spPr>
      <dgm:t>
        <a:bodyPr/>
        <a:lstStyle/>
        <a:p>
          <a:r>
            <a:rPr lang="es-PE" sz="1500" b="1">
              <a:solidFill>
                <a:schemeClr val="tx1">
                  <a:lumMod val="95000"/>
                  <a:lumOff val="5000"/>
                </a:schemeClr>
              </a:solidFill>
            </a:rPr>
            <a:t>Diligencia profesional</a:t>
          </a:r>
          <a:endParaRPr lang="es-PE" sz="1500" b="1" dirty="0">
            <a:solidFill>
              <a:schemeClr val="tx1">
                <a:lumMod val="95000"/>
                <a:lumOff val="5000"/>
              </a:schemeClr>
            </a:solidFill>
          </a:endParaRPr>
        </a:p>
      </dgm:t>
    </dgm:pt>
    <dgm:pt modelId="{81962A15-AAC8-4BC6-9A12-11F4193E2F71}" type="parTrans" cxnId="{A2E26AA2-F049-42A7-A797-C96A077AAC8A}">
      <dgm:prSet/>
      <dgm:spPr/>
      <dgm:t>
        <a:bodyPr/>
        <a:lstStyle/>
        <a:p>
          <a:endParaRPr lang="es-PE" sz="1500" b="1"/>
        </a:p>
      </dgm:t>
    </dgm:pt>
    <dgm:pt modelId="{AAC7D8DB-B1D8-40CC-A02A-8A4E1DF4FE31}" type="sibTrans" cxnId="{A2E26AA2-F049-42A7-A797-C96A077AAC8A}">
      <dgm:prSet custT="1"/>
      <dgm:spPr>
        <a:solidFill>
          <a:srgbClr val="A50021"/>
        </a:solidFill>
      </dgm:spPr>
      <dgm:t>
        <a:bodyPr/>
        <a:lstStyle/>
        <a:p>
          <a:endParaRPr lang="es-PE" sz="1500" b="1"/>
        </a:p>
      </dgm:t>
    </dgm:pt>
    <dgm:pt modelId="{7E3A36AB-FEDF-40E1-AAE4-C42CBEB35118}">
      <dgm:prSet phldrT="[Texto]" custT="1"/>
      <dgm:spPr>
        <a:noFill/>
        <a:ln>
          <a:solidFill>
            <a:srgbClr val="C00000"/>
          </a:solidFill>
        </a:ln>
      </dgm:spPr>
      <dgm:t>
        <a:bodyPr/>
        <a:lstStyle/>
        <a:p>
          <a:r>
            <a:rPr lang="es-PE" sz="1500" b="1">
              <a:solidFill>
                <a:schemeClr val="tx1">
                  <a:lumMod val="95000"/>
                  <a:lumOff val="5000"/>
                </a:schemeClr>
              </a:solidFill>
            </a:rPr>
            <a:t>Confidencialidad</a:t>
          </a:r>
          <a:endParaRPr lang="es-PE" sz="1500" b="1" dirty="0">
            <a:solidFill>
              <a:schemeClr val="tx1">
                <a:lumMod val="95000"/>
                <a:lumOff val="5000"/>
              </a:schemeClr>
            </a:solidFill>
          </a:endParaRPr>
        </a:p>
      </dgm:t>
    </dgm:pt>
    <dgm:pt modelId="{4167F620-43AA-4A9F-BBF1-F70A7D870B07}" type="parTrans" cxnId="{3AC68774-70DF-437D-8A3C-E0F1943D9E02}">
      <dgm:prSet/>
      <dgm:spPr/>
      <dgm:t>
        <a:bodyPr/>
        <a:lstStyle/>
        <a:p>
          <a:endParaRPr lang="es-PE" sz="1500" b="1"/>
        </a:p>
      </dgm:t>
    </dgm:pt>
    <dgm:pt modelId="{D256A4DA-0699-4114-821B-9A12CC5E66AF}" type="sibTrans" cxnId="{3AC68774-70DF-437D-8A3C-E0F1943D9E02}">
      <dgm:prSet custT="1"/>
      <dgm:spPr>
        <a:solidFill>
          <a:srgbClr val="A50021"/>
        </a:solidFill>
      </dgm:spPr>
      <dgm:t>
        <a:bodyPr/>
        <a:lstStyle/>
        <a:p>
          <a:endParaRPr lang="es-PE" sz="1500" b="1"/>
        </a:p>
      </dgm:t>
    </dgm:pt>
    <dgm:pt modelId="{8C4128EA-36A4-4D2C-8C78-3E344EBFC510}" type="pres">
      <dgm:prSet presAssocID="{8417006F-52B4-4F41-A00C-9ADDF54A380E}" presName="cycle" presStyleCnt="0">
        <dgm:presLayoutVars>
          <dgm:dir/>
          <dgm:resizeHandles val="exact"/>
        </dgm:presLayoutVars>
      </dgm:prSet>
      <dgm:spPr/>
    </dgm:pt>
    <dgm:pt modelId="{7E3D9E37-B885-42DD-BA58-D5F5C43FC9B4}" type="pres">
      <dgm:prSet presAssocID="{578E8F74-CBA0-414D-B83A-BBEAD7C612C5}" presName="node" presStyleLbl="node1" presStyleIdx="0" presStyleCnt="4" custScaleX="172290">
        <dgm:presLayoutVars>
          <dgm:bulletEnabled val="1"/>
        </dgm:presLayoutVars>
      </dgm:prSet>
      <dgm:spPr/>
    </dgm:pt>
    <dgm:pt modelId="{5C53DECB-86D1-462E-A287-F35CCE34B074}" type="pres">
      <dgm:prSet presAssocID="{2FADB1E8-CEA7-415A-8E2E-991043775C62}" presName="sibTrans" presStyleLbl="sibTrans2D1" presStyleIdx="0" presStyleCnt="4"/>
      <dgm:spPr/>
    </dgm:pt>
    <dgm:pt modelId="{525CC541-5289-46C4-BC44-06946F966175}" type="pres">
      <dgm:prSet presAssocID="{2FADB1E8-CEA7-415A-8E2E-991043775C62}" presName="connectorText" presStyleLbl="sibTrans2D1" presStyleIdx="0" presStyleCnt="4"/>
      <dgm:spPr/>
    </dgm:pt>
    <dgm:pt modelId="{582B7E87-4CCB-4F51-85F9-4D68C1B0ECF0}" type="pres">
      <dgm:prSet presAssocID="{11A1F2D5-DE3A-4B6F-A7CF-2F6262437848}" presName="node" presStyleLbl="node1" presStyleIdx="1" presStyleCnt="4" custScaleX="193612">
        <dgm:presLayoutVars>
          <dgm:bulletEnabled val="1"/>
        </dgm:presLayoutVars>
      </dgm:prSet>
      <dgm:spPr/>
    </dgm:pt>
    <dgm:pt modelId="{D4DB847B-8AE1-40FA-BD63-94ED8EEAD7E2}" type="pres">
      <dgm:prSet presAssocID="{48D04987-2666-43DC-87B9-CC1A1BC5C80D}" presName="sibTrans" presStyleLbl="sibTrans2D1" presStyleIdx="1" presStyleCnt="4"/>
      <dgm:spPr/>
    </dgm:pt>
    <dgm:pt modelId="{FF807944-AF25-4968-AA1C-CED75DB441E2}" type="pres">
      <dgm:prSet presAssocID="{48D04987-2666-43DC-87B9-CC1A1BC5C80D}" presName="connectorText" presStyleLbl="sibTrans2D1" presStyleIdx="1" presStyleCnt="4"/>
      <dgm:spPr/>
    </dgm:pt>
    <dgm:pt modelId="{1807A5F4-CB83-489D-8B28-2BC5994DB0AC}" type="pres">
      <dgm:prSet presAssocID="{F49BFB09-8DD5-4FD2-9ECE-83C61CB15AF5}" presName="node" presStyleLbl="node1" presStyleIdx="2" presStyleCnt="4" custScaleX="184914">
        <dgm:presLayoutVars>
          <dgm:bulletEnabled val="1"/>
        </dgm:presLayoutVars>
      </dgm:prSet>
      <dgm:spPr/>
    </dgm:pt>
    <dgm:pt modelId="{7AD8C132-6AE8-476C-A87B-2FB9A3C545B9}" type="pres">
      <dgm:prSet presAssocID="{AAC7D8DB-B1D8-40CC-A02A-8A4E1DF4FE31}" presName="sibTrans" presStyleLbl="sibTrans2D1" presStyleIdx="2" presStyleCnt="4"/>
      <dgm:spPr/>
    </dgm:pt>
    <dgm:pt modelId="{79E73F5E-B6B7-43EE-8FF1-BF30DEEC9D1D}" type="pres">
      <dgm:prSet presAssocID="{AAC7D8DB-B1D8-40CC-A02A-8A4E1DF4FE31}" presName="connectorText" presStyleLbl="sibTrans2D1" presStyleIdx="2" presStyleCnt="4"/>
      <dgm:spPr/>
    </dgm:pt>
    <dgm:pt modelId="{715525B1-E2F1-4CC9-9856-D70885F15A66}" type="pres">
      <dgm:prSet presAssocID="{7E3A36AB-FEDF-40E1-AAE4-C42CBEB35118}" presName="node" presStyleLbl="node1" presStyleIdx="3" presStyleCnt="4" custScaleX="191626">
        <dgm:presLayoutVars>
          <dgm:bulletEnabled val="1"/>
        </dgm:presLayoutVars>
      </dgm:prSet>
      <dgm:spPr/>
    </dgm:pt>
    <dgm:pt modelId="{305ECEBE-716D-42CA-BD1F-498D342E05E8}" type="pres">
      <dgm:prSet presAssocID="{D256A4DA-0699-4114-821B-9A12CC5E66AF}" presName="sibTrans" presStyleLbl="sibTrans2D1" presStyleIdx="3" presStyleCnt="4"/>
      <dgm:spPr/>
    </dgm:pt>
    <dgm:pt modelId="{4C96DDF0-0CCD-4535-93B8-5C7EE909AA2A}" type="pres">
      <dgm:prSet presAssocID="{D256A4DA-0699-4114-821B-9A12CC5E66AF}" presName="connectorText" presStyleLbl="sibTrans2D1" presStyleIdx="3" presStyleCnt="4"/>
      <dgm:spPr/>
    </dgm:pt>
  </dgm:ptLst>
  <dgm:cxnLst>
    <dgm:cxn modelId="{3D43771A-D669-4751-A871-FA908A09BBB5}" type="presOf" srcId="{7E3A36AB-FEDF-40E1-AAE4-C42CBEB35118}" destId="{715525B1-E2F1-4CC9-9856-D70885F15A66}" srcOrd="0" destOrd="0" presId="urn:microsoft.com/office/officeart/2005/8/layout/cycle2"/>
    <dgm:cxn modelId="{0D298D1A-7A48-49AB-8C23-94250A279C30}" type="presOf" srcId="{48D04987-2666-43DC-87B9-CC1A1BC5C80D}" destId="{D4DB847B-8AE1-40FA-BD63-94ED8EEAD7E2}" srcOrd="0" destOrd="0" presId="urn:microsoft.com/office/officeart/2005/8/layout/cycle2"/>
    <dgm:cxn modelId="{99A92029-266C-447B-A25F-359B5B816D86}" srcId="{8417006F-52B4-4F41-A00C-9ADDF54A380E}" destId="{578E8F74-CBA0-414D-B83A-BBEAD7C612C5}" srcOrd="0" destOrd="0" parTransId="{91ECB359-236E-48B9-9B83-01CE2C5C0E43}" sibTransId="{2FADB1E8-CEA7-415A-8E2E-991043775C62}"/>
    <dgm:cxn modelId="{5DD13243-0A1A-425E-8BA9-32DBB40ABF3C}" type="presOf" srcId="{2FADB1E8-CEA7-415A-8E2E-991043775C62}" destId="{5C53DECB-86D1-462E-A287-F35CCE34B074}" srcOrd="0" destOrd="0" presId="urn:microsoft.com/office/officeart/2005/8/layout/cycle2"/>
    <dgm:cxn modelId="{E041174A-DAFC-460F-8DF5-48D5FD65E53D}" type="presOf" srcId="{F49BFB09-8DD5-4FD2-9ECE-83C61CB15AF5}" destId="{1807A5F4-CB83-489D-8B28-2BC5994DB0AC}" srcOrd="0" destOrd="0" presId="urn:microsoft.com/office/officeart/2005/8/layout/cycle2"/>
    <dgm:cxn modelId="{A8602151-F0FE-4A50-A6BD-6BB225B9DF35}" type="presOf" srcId="{48D04987-2666-43DC-87B9-CC1A1BC5C80D}" destId="{FF807944-AF25-4968-AA1C-CED75DB441E2}" srcOrd="1" destOrd="0" presId="urn:microsoft.com/office/officeart/2005/8/layout/cycle2"/>
    <dgm:cxn modelId="{3AC68774-70DF-437D-8A3C-E0F1943D9E02}" srcId="{8417006F-52B4-4F41-A00C-9ADDF54A380E}" destId="{7E3A36AB-FEDF-40E1-AAE4-C42CBEB35118}" srcOrd="3" destOrd="0" parTransId="{4167F620-43AA-4A9F-BBF1-F70A7D870B07}" sibTransId="{D256A4DA-0699-4114-821B-9A12CC5E66AF}"/>
    <dgm:cxn modelId="{3A5C187C-6668-4F88-95B4-3BE866DB61E8}" type="presOf" srcId="{8417006F-52B4-4F41-A00C-9ADDF54A380E}" destId="{8C4128EA-36A4-4D2C-8C78-3E344EBFC510}" srcOrd="0" destOrd="0" presId="urn:microsoft.com/office/officeart/2005/8/layout/cycle2"/>
    <dgm:cxn modelId="{A2E26AA2-F049-42A7-A797-C96A077AAC8A}" srcId="{8417006F-52B4-4F41-A00C-9ADDF54A380E}" destId="{F49BFB09-8DD5-4FD2-9ECE-83C61CB15AF5}" srcOrd="2" destOrd="0" parTransId="{81962A15-AAC8-4BC6-9A12-11F4193E2F71}" sibTransId="{AAC7D8DB-B1D8-40CC-A02A-8A4E1DF4FE31}"/>
    <dgm:cxn modelId="{8C6D29A8-802B-444B-A249-C46B748B964C}" type="presOf" srcId="{2FADB1E8-CEA7-415A-8E2E-991043775C62}" destId="{525CC541-5289-46C4-BC44-06946F966175}" srcOrd="1" destOrd="0" presId="urn:microsoft.com/office/officeart/2005/8/layout/cycle2"/>
    <dgm:cxn modelId="{EE154EC9-0BD4-442A-902A-B9DCEF953896}" type="presOf" srcId="{578E8F74-CBA0-414D-B83A-BBEAD7C612C5}" destId="{7E3D9E37-B885-42DD-BA58-D5F5C43FC9B4}" srcOrd="0" destOrd="0" presId="urn:microsoft.com/office/officeart/2005/8/layout/cycle2"/>
    <dgm:cxn modelId="{87AFCED1-4DD1-4E65-AE08-9C01E2DCEB4C}" type="presOf" srcId="{AAC7D8DB-B1D8-40CC-A02A-8A4E1DF4FE31}" destId="{79E73F5E-B6B7-43EE-8FF1-BF30DEEC9D1D}" srcOrd="1" destOrd="0" presId="urn:microsoft.com/office/officeart/2005/8/layout/cycle2"/>
    <dgm:cxn modelId="{635296DF-6A50-4FA7-B288-50C1FCF5D77A}" srcId="{8417006F-52B4-4F41-A00C-9ADDF54A380E}" destId="{11A1F2D5-DE3A-4B6F-A7CF-2F6262437848}" srcOrd="1" destOrd="0" parTransId="{B3293A11-AE32-44E5-946E-82C1F924EEF8}" sibTransId="{48D04987-2666-43DC-87B9-CC1A1BC5C80D}"/>
    <dgm:cxn modelId="{DF2C77E5-4BA9-4420-813F-EC5331D63085}" type="presOf" srcId="{D256A4DA-0699-4114-821B-9A12CC5E66AF}" destId="{305ECEBE-716D-42CA-BD1F-498D342E05E8}" srcOrd="0" destOrd="0" presId="urn:microsoft.com/office/officeart/2005/8/layout/cycle2"/>
    <dgm:cxn modelId="{92BB10E8-A4BF-49FE-92CD-513DEE06542E}" type="presOf" srcId="{D256A4DA-0699-4114-821B-9A12CC5E66AF}" destId="{4C96DDF0-0CCD-4535-93B8-5C7EE909AA2A}" srcOrd="1" destOrd="0" presId="urn:microsoft.com/office/officeart/2005/8/layout/cycle2"/>
    <dgm:cxn modelId="{148406ED-9CA2-4758-B793-BDAD7862541F}" type="presOf" srcId="{AAC7D8DB-B1D8-40CC-A02A-8A4E1DF4FE31}" destId="{7AD8C132-6AE8-476C-A87B-2FB9A3C545B9}" srcOrd="0" destOrd="0" presId="urn:microsoft.com/office/officeart/2005/8/layout/cycle2"/>
    <dgm:cxn modelId="{6414D7F7-C757-4B9E-A973-09B1CF10898E}" type="presOf" srcId="{11A1F2D5-DE3A-4B6F-A7CF-2F6262437848}" destId="{582B7E87-4CCB-4F51-85F9-4D68C1B0ECF0}" srcOrd="0" destOrd="0" presId="urn:microsoft.com/office/officeart/2005/8/layout/cycle2"/>
    <dgm:cxn modelId="{ACF2E48B-AA4A-4301-BE89-421D0A9D5901}" type="presParOf" srcId="{8C4128EA-36A4-4D2C-8C78-3E344EBFC510}" destId="{7E3D9E37-B885-42DD-BA58-D5F5C43FC9B4}" srcOrd="0" destOrd="0" presId="urn:microsoft.com/office/officeart/2005/8/layout/cycle2"/>
    <dgm:cxn modelId="{B3A1B45C-2FEA-4942-BB7A-4D1308986956}" type="presParOf" srcId="{8C4128EA-36A4-4D2C-8C78-3E344EBFC510}" destId="{5C53DECB-86D1-462E-A287-F35CCE34B074}" srcOrd="1" destOrd="0" presId="urn:microsoft.com/office/officeart/2005/8/layout/cycle2"/>
    <dgm:cxn modelId="{CC02873D-F550-48C8-8F13-9D51FE1B6C31}" type="presParOf" srcId="{5C53DECB-86D1-462E-A287-F35CCE34B074}" destId="{525CC541-5289-46C4-BC44-06946F966175}" srcOrd="0" destOrd="0" presId="urn:microsoft.com/office/officeart/2005/8/layout/cycle2"/>
    <dgm:cxn modelId="{5CD4EABA-A413-48A1-9F7F-A46684C0C67B}" type="presParOf" srcId="{8C4128EA-36A4-4D2C-8C78-3E344EBFC510}" destId="{582B7E87-4CCB-4F51-85F9-4D68C1B0ECF0}" srcOrd="2" destOrd="0" presId="urn:microsoft.com/office/officeart/2005/8/layout/cycle2"/>
    <dgm:cxn modelId="{5D7486B6-2600-4422-965F-7906A26B8C41}" type="presParOf" srcId="{8C4128EA-36A4-4D2C-8C78-3E344EBFC510}" destId="{D4DB847B-8AE1-40FA-BD63-94ED8EEAD7E2}" srcOrd="3" destOrd="0" presId="urn:microsoft.com/office/officeart/2005/8/layout/cycle2"/>
    <dgm:cxn modelId="{F04B9BE6-AD8A-477A-946A-F79AAE2F407C}" type="presParOf" srcId="{D4DB847B-8AE1-40FA-BD63-94ED8EEAD7E2}" destId="{FF807944-AF25-4968-AA1C-CED75DB441E2}" srcOrd="0" destOrd="0" presId="urn:microsoft.com/office/officeart/2005/8/layout/cycle2"/>
    <dgm:cxn modelId="{8FA9FB42-FA7C-44E6-975D-C6E5A65E78EC}" type="presParOf" srcId="{8C4128EA-36A4-4D2C-8C78-3E344EBFC510}" destId="{1807A5F4-CB83-489D-8B28-2BC5994DB0AC}" srcOrd="4" destOrd="0" presId="urn:microsoft.com/office/officeart/2005/8/layout/cycle2"/>
    <dgm:cxn modelId="{28D64D83-05B3-48F9-89C4-FEA6A8880ED1}" type="presParOf" srcId="{8C4128EA-36A4-4D2C-8C78-3E344EBFC510}" destId="{7AD8C132-6AE8-476C-A87B-2FB9A3C545B9}" srcOrd="5" destOrd="0" presId="urn:microsoft.com/office/officeart/2005/8/layout/cycle2"/>
    <dgm:cxn modelId="{9002311C-F6BE-4EDB-A01C-71881688DD63}" type="presParOf" srcId="{7AD8C132-6AE8-476C-A87B-2FB9A3C545B9}" destId="{79E73F5E-B6B7-43EE-8FF1-BF30DEEC9D1D}" srcOrd="0" destOrd="0" presId="urn:microsoft.com/office/officeart/2005/8/layout/cycle2"/>
    <dgm:cxn modelId="{97BE2040-0F34-4009-92CB-86FFBD34D5CF}" type="presParOf" srcId="{8C4128EA-36A4-4D2C-8C78-3E344EBFC510}" destId="{715525B1-E2F1-4CC9-9856-D70885F15A66}" srcOrd="6" destOrd="0" presId="urn:microsoft.com/office/officeart/2005/8/layout/cycle2"/>
    <dgm:cxn modelId="{73A0EAE8-E8DE-438B-8160-6714D51E8904}" type="presParOf" srcId="{8C4128EA-36A4-4D2C-8C78-3E344EBFC510}" destId="{305ECEBE-716D-42CA-BD1F-498D342E05E8}" srcOrd="7" destOrd="0" presId="urn:microsoft.com/office/officeart/2005/8/layout/cycle2"/>
    <dgm:cxn modelId="{B5918420-4277-4724-93BC-59872525FFDE}" type="presParOf" srcId="{305ECEBE-716D-42CA-BD1F-498D342E05E8}" destId="{4C96DDF0-0CCD-4535-93B8-5C7EE909AA2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E002CFE-67C2-435E-A6D1-A53E4CF7A9F0}" type="doc">
      <dgm:prSet loTypeId="urn:microsoft.com/office/officeart/2005/8/layout/hierarchy2" loCatId="hierarchy" qsTypeId="urn:microsoft.com/office/officeart/2005/8/quickstyle/3d4" qsCatId="3D" csTypeId="urn:microsoft.com/office/officeart/2005/8/colors/accent5_1" csCatId="accent5" phldr="1"/>
      <dgm:spPr/>
      <dgm:t>
        <a:bodyPr/>
        <a:lstStyle/>
        <a:p>
          <a:endParaRPr lang="es-PE"/>
        </a:p>
      </dgm:t>
    </dgm:pt>
    <dgm:pt modelId="{5F507BDE-C7B2-4969-A1A3-9A15EC25F5B0}">
      <dgm:prSet phldrT="[Texto]"/>
      <dgm:spPr>
        <a:solidFill>
          <a:schemeClr val="accent1">
            <a:lumMod val="25000"/>
          </a:schemeClr>
        </a:solidFill>
      </dgm:spPr>
      <dgm:t>
        <a:bodyPr/>
        <a:lstStyle/>
        <a:p>
          <a:r>
            <a:rPr lang="es-PE" b="1" dirty="0">
              <a:solidFill>
                <a:schemeClr val="bg1"/>
              </a:solidFill>
            </a:rPr>
            <a:t>IMPEDIMENTOS</a:t>
          </a:r>
        </a:p>
      </dgm:t>
    </dgm:pt>
    <dgm:pt modelId="{E5E6425D-5950-4015-B4AB-6B4FEB46BB52}" type="parTrans" cxnId="{672ACC86-E7E2-4937-BC0D-A418A66A1233}">
      <dgm:prSet/>
      <dgm:spPr/>
      <dgm:t>
        <a:bodyPr/>
        <a:lstStyle/>
        <a:p>
          <a:endParaRPr lang="es-PE" b="1"/>
        </a:p>
      </dgm:t>
    </dgm:pt>
    <dgm:pt modelId="{2EC71C78-33EE-47E5-AA1A-7A8ED7C18607}" type="sibTrans" cxnId="{672ACC86-E7E2-4937-BC0D-A418A66A1233}">
      <dgm:prSet/>
      <dgm:spPr/>
      <dgm:t>
        <a:bodyPr/>
        <a:lstStyle/>
        <a:p>
          <a:endParaRPr lang="es-PE" b="1"/>
        </a:p>
      </dgm:t>
    </dgm:pt>
    <dgm:pt modelId="{5F771D74-B49D-4BC8-B34A-B754AD13E456}">
      <dgm:prSet phldrT="[Texto]"/>
      <dgm:spPr>
        <a:solidFill>
          <a:schemeClr val="accent1">
            <a:lumMod val="25000"/>
          </a:schemeClr>
        </a:solidFill>
      </dgm:spPr>
      <dgm:t>
        <a:bodyPr/>
        <a:lstStyle/>
        <a:p>
          <a:r>
            <a:rPr lang="es-PE" b="1" dirty="0">
              <a:solidFill>
                <a:schemeClr val="bg1"/>
              </a:solidFill>
            </a:rPr>
            <a:t>PERSONALES</a:t>
          </a:r>
        </a:p>
      </dgm:t>
    </dgm:pt>
    <dgm:pt modelId="{24D90821-C527-45CE-B6EA-9B242698850D}" type="parTrans" cxnId="{AA9E41A4-C70D-47F8-ABD3-605EED2A460D}">
      <dgm:prSet/>
      <dgm:spPr/>
      <dgm:t>
        <a:bodyPr/>
        <a:lstStyle/>
        <a:p>
          <a:endParaRPr lang="es-PE" b="1"/>
        </a:p>
      </dgm:t>
    </dgm:pt>
    <dgm:pt modelId="{2C4F2E14-F62C-4A5B-B8CA-9852DD78DC3C}" type="sibTrans" cxnId="{AA9E41A4-C70D-47F8-ABD3-605EED2A460D}">
      <dgm:prSet/>
      <dgm:spPr/>
      <dgm:t>
        <a:bodyPr/>
        <a:lstStyle/>
        <a:p>
          <a:endParaRPr lang="es-PE" b="1"/>
        </a:p>
      </dgm:t>
    </dgm:pt>
    <dgm:pt modelId="{E9722828-40C0-4FB2-BC1C-CB9CB8EAFC3F}">
      <dgm:prSet phldrT="[Texto]"/>
      <dgm:spPr>
        <a:solidFill>
          <a:schemeClr val="accent1">
            <a:lumMod val="25000"/>
          </a:schemeClr>
        </a:solidFill>
      </dgm:spPr>
      <dgm:t>
        <a:bodyPr/>
        <a:lstStyle/>
        <a:p>
          <a:r>
            <a:rPr lang="es-PE" b="1" dirty="0">
              <a:solidFill>
                <a:schemeClr val="bg1"/>
              </a:solidFill>
            </a:rPr>
            <a:t>EXTERNO</a:t>
          </a:r>
        </a:p>
      </dgm:t>
    </dgm:pt>
    <dgm:pt modelId="{0A11908C-1706-4EE3-89CC-3FF1CF779A9F}" type="parTrans" cxnId="{FFF7B43A-015A-4445-8354-E20D3444DF52}">
      <dgm:prSet/>
      <dgm:spPr/>
      <dgm:t>
        <a:bodyPr/>
        <a:lstStyle/>
        <a:p>
          <a:endParaRPr lang="es-PE" b="1"/>
        </a:p>
      </dgm:t>
    </dgm:pt>
    <dgm:pt modelId="{EB83DEA4-CCD3-4C8C-8BAE-92B294B4F6D0}" type="sibTrans" cxnId="{FFF7B43A-015A-4445-8354-E20D3444DF52}">
      <dgm:prSet/>
      <dgm:spPr/>
      <dgm:t>
        <a:bodyPr/>
        <a:lstStyle/>
        <a:p>
          <a:endParaRPr lang="es-PE" b="1"/>
        </a:p>
      </dgm:t>
    </dgm:pt>
    <dgm:pt modelId="{AEFF763A-4A3E-4253-A22B-B0A736BFF23B}" type="pres">
      <dgm:prSet presAssocID="{FE002CFE-67C2-435E-A6D1-A53E4CF7A9F0}" presName="diagram" presStyleCnt="0">
        <dgm:presLayoutVars>
          <dgm:chPref val="1"/>
          <dgm:dir/>
          <dgm:animOne val="branch"/>
          <dgm:animLvl val="lvl"/>
          <dgm:resizeHandles val="exact"/>
        </dgm:presLayoutVars>
      </dgm:prSet>
      <dgm:spPr/>
    </dgm:pt>
    <dgm:pt modelId="{1F581790-06F2-467C-B780-BE563DE66014}" type="pres">
      <dgm:prSet presAssocID="{5F507BDE-C7B2-4969-A1A3-9A15EC25F5B0}" presName="root1" presStyleCnt="0"/>
      <dgm:spPr/>
    </dgm:pt>
    <dgm:pt modelId="{13586070-E190-4EEE-B2FE-5943B0F02911}" type="pres">
      <dgm:prSet presAssocID="{5F507BDE-C7B2-4969-A1A3-9A15EC25F5B0}" presName="LevelOneTextNode" presStyleLbl="node0" presStyleIdx="0" presStyleCnt="1">
        <dgm:presLayoutVars>
          <dgm:chPref val="3"/>
        </dgm:presLayoutVars>
      </dgm:prSet>
      <dgm:spPr/>
    </dgm:pt>
    <dgm:pt modelId="{A5D131A5-40F5-4B00-8CFD-B16D9BE0BE69}" type="pres">
      <dgm:prSet presAssocID="{5F507BDE-C7B2-4969-A1A3-9A15EC25F5B0}" presName="level2hierChild" presStyleCnt="0"/>
      <dgm:spPr/>
    </dgm:pt>
    <dgm:pt modelId="{248DEEFE-B527-4CB4-8A42-30C312FD99DF}" type="pres">
      <dgm:prSet presAssocID="{24D90821-C527-45CE-B6EA-9B242698850D}" presName="conn2-1" presStyleLbl="parChTrans1D2" presStyleIdx="0" presStyleCnt="2"/>
      <dgm:spPr/>
    </dgm:pt>
    <dgm:pt modelId="{AE926ED7-D9B0-48F7-AD87-7BA0D78CCDAF}" type="pres">
      <dgm:prSet presAssocID="{24D90821-C527-45CE-B6EA-9B242698850D}" presName="connTx" presStyleLbl="parChTrans1D2" presStyleIdx="0" presStyleCnt="2"/>
      <dgm:spPr/>
    </dgm:pt>
    <dgm:pt modelId="{0ABD3E4B-8C21-4927-9E66-D38AC07EB463}" type="pres">
      <dgm:prSet presAssocID="{5F771D74-B49D-4BC8-B34A-B754AD13E456}" presName="root2" presStyleCnt="0"/>
      <dgm:spPr/>
    </dgm:pt>
    <dgm:pt modelId="{FD5E11AE-C2E6-4C2D-871A-316635CB60DB}" type="pres">
      <dgm:prSet presAssocID="{5F771D74-B49D-4BC8-B34A-B754AD13E456}" presName="LevelTwoTextNode" presStyleLbl="node2" presStyleIdx="0" presStyleCnt="2">
        <dgm:presLayoutVars>
          <dgm:chPref val="3"/>
        </dgm:presLayoutVars>
      </dgm:prSet>
      <dgm:spPr/>
    </dgm:pt>
    <dgm:pt modelId="{F5AF2263-18BC-4D1F-BA9C-65E4E4F3DC7A}" type="pres">
      <dgm:prSet presAssocID="{5F771D74-B49D-4BC8-B34A-B754AD13E456}" presName="level3hierChild" presStyleCnt="0"/>
      <dgm:spPr/>
    </dgm:pt>
    <dgm:pt modelId="{42DCAB5E-668E-490B-8A66-9A4F113A424F}" type="pres">
      <dgm:prSet presAssocID="{0A11908C-1706-4EE3-89CC-3FF1CF779A9F}" presName="conn2-1" presStyleLbl="parChTrans1D2" presStyleIdx="1" presStyleCnt="2"/>
      <dgm:spPr/>
    </dgm:pt>
    <dgm:pt modelId="{BA0524F4-5FD7-41E2-8DCD-89EBD101E2B3}" type="pres">
      <dgm:prSet presAssocID="{0A11908C-1706-4EE3-89CC-3FF1CF779A9F}" presName="connTx" presStyleLbl="parChTrans1D2" presStyleIdx="1" presStyleCnt="2"/>
      <dgm:spPr/>
    </dgm:pt>
    <dgm:pt modelId="{72E0E912-89EF-469C-A088-63288C110626}" type="pres">
      <dgm:prSet presAssocID="{E9722828-40C0-4FB2-BC1C-CB9CB8EAFC3F}" presName="root2" presStyleCnt="0"/>
      <dgm:spPr/>
    </dgm:pt>
    <dgm:pt modelId="{69EF19EE-F1B6-478D-BC17-A310E4E4FD58}" type="pres">
      <dgm:prSet presAssocID="{E9722828-40C0-4FB2-BC1C-CB9CB8EAFC3F}" presName="LevelTwoTextNode" presStyleLbl="node2" presStyleIdx="1" presStyleCnt="2" custLinFactNeighborX="662">
        <dgm:presLayoutVars>
          <dgm:chPref val="3"/>
        </dgm:presLayoutVars>
      </dgm:prSet>
      <dgm:spPr/>
    </dgm:pt>
    <dgm:pt modelId="{DD5D8975-A9B2-4157-8104-F9534C86EA94}" type="pres">
      <dgm:prSet presAssocID="{E9722828-40C0-4FB2-BC1C-CB9CB8EAFC3F}" presName="level3hierChild" presStyleCnt="0"/>
      <dgm:spPr/>
    </dgm:pt>
  </dgm:ptLst>
  <dgm:cxnLst>
    <dgm:cxn modelId="{4F424424-9DD7-4A06-8333-CD33B2B2593E}" type="presOf" srcId="{0A11908C-1706-4EE3-89CC-3FF1CF779A9F}" destId="{42DCAB5E-668E-490B-8A66-9A4F113A424F}" srcOrd="0" destOrd="0" presId="urn:microsoft.com/office/officeart/2005/8/layout/hierarchy2"/>
    <dgm:cxn modelId="{FFF7B43A-015A-4445-8354-E20D3444DF52}" srcId="{5F507BDE-C7B2-4969-A1A3-9A15EC25F5B0}" destId="{E9722828-40C0-4FB2-BC1C-CB9CB8EAFC3F}" srcOrd="1" destOrd="0" parTransId="{0A11908C-1706-4EE3-89CC-3FF1CF779A9F}" sibTransId="{EB83DEA4-CCD3-4C8C-8BAE-92B294B4F6D0}"/>
    <dgm:cxn modelId="{672ACC86-E7E2-4937-BC0D-A418A66A1233}" srcId="{FE002CFE-67C2-435E-A6D1-A53E4CF7A9F0}" destId="{5F507BDE-C7B2-4969-A1A3-9A15EC25F5B0}" srcOrd="0" destOrd="0" parTransId="{E5E6425D-5950-4015-B4AB-6B4FEB46BB52}" sibTransId="{2EC71C78-33EE-47E5-AA1A-7A8ED7C18607}"/>
    <dgm:cxn modelId="{93FED58E-ED1E-4F94-AB63-231959F49A99}" type="presOf" srcId="{24D90821-C527-45CE-B6EA-9B242698850D}" destId="{248DEEFE-B527-4CB4-8A42-30C312FD99DF}" srcOrd="0" destOrd="0" presId="urn:microsoft.com/office/officeart/2005/8/layout/hierarchy2"/>
    <dgm:cxn modelId="{B9CE8B92-CCC4-489D-9C1F-E97CA4BD5D98}" type="presOf" srcId="{0A11908C-1706-4EE3-89CC-3FF1CF779A9F}" destId="{BA0524F4-5FD7-41E2-8DCD-89EBD101E2B3}" srcOrd="1" destOrd="0" presId="urn:microsoft.com/office/officeart/2005/8/layout/hierarchy2"/>
    <dgm:cxn modelId="{91BD2A93-4FDC-4973-A60A-A2D414C33508}" type="presOf" srcId="{5F507BDE-C7B2-4969-A1A3-9A15EC25F5B0}" destId="{13586070-E190-4EEE-B2FE-5943B0F02911}" srcOrd="0" destOrd="0" presId="urn:microsoft.com/office/officeart/2005/8/layout/hierarchy2"/>
    <dgm:cxn modelId="{AA9E41A4-C70D-47F8-ABD3-605EED2A460D}" srcId="{5F507BDE-C7B2-4969-A1A3-9A15EC25F5B0}" destId="{5F771D74-B49D-4BC8-B34A-B754AD13E456}" srcOrd="0" destOrd="0" parTransId="{24D90821-C527-45CE-B6EA-9B242698850D}" sibTransId="{2C4F2E14-F62C-4A5B-B8CA-9852DD78DC3C}"/>
    <dgm:cxn modelId="{297B55CC-978D-4575-AF49-373E1151D127}" type="presOf" srcId="{5F771D74-B49D-4BC8-B34A-B754AD13E456}" destId="{FD5E11AE-C2E6-4C2D-871A-316635CB60DB}" srcOrd="0" destOrd="0" presId="urn:microsoft.com/office/officeart/2005/8/layout/hierarchy2"/>
    <dgm:cxn modelId="{F762A0E3-AED1-40B7-BCAA-8BF552FF8398}" type="presOf" srcId="{24D90821-C527-45CE-B6EA-9B242698850D}" destId="{AE926ED7-D9B0-48F7-AD87-7BA0D78CCDAF}" srcOrd="1" destOrd="0" presId="urn:microsoft.com/office/officeart/2005/8/layout/hierarchy2"/>
    <dgm:cxn modelId="{E616A5E5-AB93-4C38-8778-A6D6DB0CCDA2}" type="presOf" srcId="{FE002CFE-67C2-435E-A6D1-A53E4CF7A9F0}" destId="{AEFF763A-4A3E-4253-A22B-B0A736BFF23B}" srcOrd="0" destOrd="0" presId="urn:microsoft.com/office/officeart/2005/8/layout/hierarchy2"/>
    <dgm:cxn modelId="{DB2D71F7-1D06-4C70-B122-27A1D58D5256}" type="presOf" srcId="{E9722828-40C0-4FB2-BC1C-CB9CB8EAFC3F}" destId="{69EF19EE-F1B6-478D-BC17-A310E4E4FD58}" srcOrd="0" destOrd="0" presId="urn:microsoft.com/office/officeart/2005/8/layout/hierarchy2"/>
    <dgm:cxn modelId="{5132B915-AE34-40EB-84A5-3352E176DC15}" type="presParOf" srcId="{AEFF763A-4A3E-4253-A22B-B0A736BFF23B}" destId="{1F581790-06F2-467C-B780-BE563DE66014}" srcOrd="0" destOrd="0" presId="urn:microsoft.com/office/officeart/2005/8/layout/hierarchy2"/>
    <dgm:cxn modelId="{24688CD9-99E1-4208-AF0B-B052EEDDBF46}" type="presParOf" srcId="{1F581790-06F2-467C-B780-BE563DE66014}" destId="{13586070-E190-4EEE-B2FE-5943B0F02911}" srcOrd="0" destOrd="0" presId="urn:microsoft.com/office/officeart/2005/8/layout/hierarchy2"/>
    <dgm:cxn modelId="{3A1CA220-6A9B-4962-AE2E-01B90F5D5D50}" type="presParOf" srcId="{1F581790-06F2-467C-B780-BE563DE66014}" destId="{A5D131A5-40F5-4B00-8CFD-B16D9BE0BE69}" srcOrd="1" destOrd="0" presId="urn:microsoft.com/office/officeart/2005/8/layout/hierarchy2"/>
    <dgm:cxn modelId="{6CE82478-5E63-4942-A5F8-D3C4DD3107E0}" type="presParOf" srcId="{A5D131A5-40F5-4B00-8CFD-B16D9BE0BE69}" destId="{248DEEFE-B527-4CB4-8A42-30C312FD99DF}" srcOrd="0" destOrd="0" presId="urn:microsoft.com/office/officeart/2005/8/layout/hierarchy2"/>
    <dgm:cxn modelId="{0C08CE01-2711-43DF-A75F-313ACFB31A2C}" type="presParOf" srcId="{248DEEFE-B527-4CB4-8A42-30C312FD99DF}" destId="{AE926ED7-D9B0-48F7-AD87-7BA0D78CCDAF}" srcOrd="0" destOrd="0" presId="urn:microsoft.com/office/officeart/2005/8/layout/hierarchy2"/>
    <dgm:cxn modelId="{50BAFBB8-5447-4436-98ED-A0C0A0F61747}" type="presParOf" srcId="{A5D131A5-40F5-4B00-8CFD-B16D9BE0BE69}" destId="{0ABD3E4B-8C21-4927-9E66-D38AC07EB463}" srcOrd="1" destOrd="0" presId="urn:microsoft.com/office/officeart/2005/8/layout/hierarchy2"/>
    <dgm:cxn modelId="{78A3F404-6A69-4AE5-BB5B-581D9D1BDC13}" type="presParOf" srcId="{0ABD3E4B-8C21-4927-9E66-D38AC07EB463}" destId="{FD5E11AE-C2E6-4C2D-871A-316635CB60DB}" srcOrd="0" destOrd="0" presId="urn:microsoft.com/office/officeart/2005/8/layout/hierarchy2"/>
    <dgm:cxn modelId="{645A615A-80BD-42B7-854E-0FEF0EB47D48}" type="presParOf" srcId="{0ABD3E4B-8C21-4927-9E66-D38AC07EB463}" destId="{F5AF2263-18BC-4D1F-BA9C-65E4E4F3DC7A}" srcOrd="1" destOrd="0" presId="urn:microsoft.com/office/officeart/2005/8/layout/hierarchy2"/>
    <dgm:cxn modelId="{1AE011AF-DBE0-47B0-9708-41BA8815401F}" type="presParOf" srcId="{A5D131A5-40F5-4B00-8CFD-B16D9BE0BE69}" destId="{42DCAB5E-668E-490B-8A66-9A4F113A424F}" srcOrd="2" destOrd="0" presId="urn:microsoft.com/office/officeart/2005/8/layout/hierarchy2"/>
    <dgm:cxn modelId="{1B6401A1-61F8-4725-BC92-1A6A8D58E992}" type="presParOf" srcId="{42DCAB5E-668E-490B-8A66-9A4F113A424F}" destId="{BA0524F4-5FD7-41E2-8DCD-89EBD101E2B3}" srcOrd="0" destOrd="0" presId="urn:microsoft.com/office/officeart/2005/8/layout/hierarchy2"/>
    <dgm:cxn modelId="{25AAD8AC-6AC7-435E-8B9E-DF6A05E51E42}" type="presParOf" srcId="{A5D131A5-40F5-4B00-8CFD-B16D9BE0BE69}" destId="{72E0E912-89EF-469C-A088-63288C110626}" srcOrd="3" destOrd="0" presId="urn:microsoft.com/office/officeart/2005/8/layout/hierarchy2"/>
    <dgm:cxn modelId="{44B62A20-9D9B-49A7-A22D-07ED30FECF19}" type="presParOf" srcId="{72E0E912-89EF-469C-A088-63288C110626}" destId="{69EF19EE-F1B6-478D-BC17-A310E4E4FD58}" srcOrd="0" destOrd="0" presId="urn:microsoft.com/office/officeart/2005/8/layout/hierarchy2"/>
    <dgm:cxn modelId="{1A4E0B0A-91E5-47A1-9FBD-D0B2C2043ACB}" type="presParOf" srcId="{72E0E912-89EF-469C-A088-63288C110626}" destId="{DD5D8975-A9B2-4157-8104-F9534C86EA9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09CA3E5-3761-41E1-80D4-171B40B063BA}" type="doc">
      <dgm:prSet loTypeId="urn:microsoft.com/office/officeart/2005/8/layout/process1" loCatId="process" qsTypeId="urn:microsoft.com/office/officeart/2005/8/quickstyle/simple1" qsCatId="simple" csTypeId="urn:microsoft.com/office/officeart/2005/8/colors/accent1_2" csCatId="accent1" phldr="1"/>
      <dgm:spPr/>
    </dgm:pt>
    <dgm:pt modelId="{BA4C3ED5-CD4D-49D9-9CB2-A5D7847D5578}">
      <dgm:prSet phldrT="[Texto]" custT="1"/>
      <dgm:spPr>
        <a:solidFill>
          <a:srgbClr val="800000"/>
        </a:solidFill>
      </dgm:spPr>
      <dgm:t>
        <a:bodyPr/>
        <a:lstStyle/>
        <a:p>
          <a:r>
            <a:rPr lang="es-PE" sz="2000" dirty="0">
              <a:latin typeface="Helvetica" panose="020B0604020202020204" pitchFamily="34" charset="0"/>
            </a:rPr>
            <a:t>Escepticismo profesional</a:t>
          </a:r>
        </a:p>
      </dgm:t>
    </dgm:pt>
    <dgm:pt modelId="{DB9879E8-FAB9-4228-81CD-6AB6237C148E}" type="parTrans" cxnId="{DEABC322-E658-4483-BA51-DA11443C812D}">
      <dgm:prSet/>
      <dgm:spPr/>
      <dgm:t>
        <a:bodyPr/>
        <a:lstStyle/>
        <a:p>
          <a:endParaRPr lang="es-PE" sz="2000">
            <a:latin typeface="Helvetica" panose="020B0604020202020204" pitchFamily="34" charset="0"/>
          </a:endParaRPr>
        </a:p>
      </dgm:t>
    </dgm:pt>
    <dgm:pt modelId="{3C10072B-DB97-4572-9602-8140E5CB4B51}" type="sibTrans" cxnId="{DEABC322-E658-4483-BA51-DA11443C812D}">
      <dgm:prSet custT="1"/>
      <dgm:spPr>
        <a:solidFill>
          <a:srgbClr val="FF6600"/>
        </a:solidFill>
      </dgm:spPr>
      <dgm:t>
        <a:bodyPr/>
        <a:lstStyle/>
        <a:p>
          <a:endParaRPr lang="es-PE" sz="2000">
            <a:latin typeface="Helvetica" panose="020B0604020202020204" pitchFamily="34" charset="0"/>
          </a:endParaRPr>
        </a:p>
      </dgm:t>
    </dgm:pt>
    <dgm:pt modelId="{94678DDD-9A86-4EDE-BC6E-0E9A765BA4C5}">
      <dgm:prSet phldrT="[Texto]" custT="1"/>
      <dgm:spPr>
        <a:solidFill>
          <a:srgbClr val="800000"/>
        </a:solidFill>
      </dgm:spPr>
      <dgm:t>
        <a:bodyPr/>
        <a:lstStyle/>
        <a:p>
          <a:r>
            <a:rPr lang="es-PE" sz="2000" dirty="0">
              <a:latin typeface="Helvetica" panose="020B0604020202020204" pitchFamily="34" charset="0"/>
            </a:rPr>
            <a:t>Actitud inquisitiva y efectuar una evaluación crítica</a:t>
          </a:r>
        </a:p>
      </dgm:t>
    </dgm:pt>
    <dgm:pt modelId="{F7DFCB7F-B6F2-4816-984C-82AFAE961F43}" type="parTrans" cxnId="{68D5C402-EC79-4E2E-AFC7-05F749528427}">
      <dgm:prSet/>
      <dgm:spPr/>
      <dgm:t>
        <a:bodyPr/>
        <a:lstStyle/>
        <a:p>
          <a:endParaRPr lang="es-PE" sz="2000">
            <a:latin typeface="Helvetica" panose="020B0604020202020204" pitchFamily="34" charset="0"/>
          </a:endParaRPr>
        </a:p>
      </dgm:t>
    </dgm:pt>
    <dgm:pt modelId="{D7927C92-50CC-4933-B305-AE70586AAFD6}" type="sibTrans" cxnId="{68D5C402-EC79-4E2E-AFC7-05F749528427}">
      <dgm:prSet/>
      <dgm:spPr/>
      <dgm:t>
        <a:bodyPr/>
        <a:lstStyle/>
        <a:p>
          <a:endParaRPr lang="es-PE" sz="2000">
            <a:latin typeface="Helvetica" panose="020B0604020202020204" pitchFamily="34" charset="0"/>
          </a:endParaRPr>
        </a:p>
      </dgm:t>
    </dgm:pt>
    <dgm:pt modelId="{59ED300B-BDD6-4C6F-934B-E1A531D56FC9}" type="pres">
      <dgm:prSet presAssocID="{809CA3E5-3761-41E1-80D4-171B40B063BA}" presName="Name0" presStyleCnt="0">
        <dgm:presLayoutVars>
          <dgm:dir/>
          <dgm:resizeHandles val="exact"/>
        </dgm:presLayoutVars>
      </dgm:prSet>
      <dgm:spPr/>
    </dgm:pt>
    <dgm:pt modelId="{70FDFA4B-1D70-4760-A638-58B2A01BD78E}" type="pres">
      <dgm:prSet presAssocID="{BA4C3ED5-CD4D-49D9-9CB2-A5D7847D5578}" presName="node" presStyleLbl="node1" presStyleIdx="0" presStyleCnt="2">
        <dgm:presLayoutVars>
          <dgm:bulletEnabled val="1"/>
        </dgm:presLayoutVars>
      </dgm:prSet>
      <dgm:spPr/>
    </dgm:pt>
    <dgm:pt modelId="{5A62F48A-E1C5-4FDA-AEB0-3D5CDC857372}" type="pres">
      <dgm:prSet presAssocID="{3C10072B-DB97-4572-9602-8140E5CB4B51}" presName="sibTrans" presStyleLbl="sibTrans2D1" presStyleIdx="0" presStyleCnt="1"/>
      <dgm:spPr/>
    </dgm:pt>
    <dgm:pt modelId="{107CF213-1B36-421B-9DA1-88AD95044EC7}" type="pres">
      <dgm:prSet presAssocID="{3C10072B-DB97-4572-9602-8140E5CB4B51}" presName="connectorText" presStyleLbl="sibTrans2D1" presStyleIdx="0" presStyleCnt="1"/>
      <dgm:spPr/>
    </dgm:pt>
    <dgm:pt modelId="{00BDB377-708A-48C3-976A-4803DCFB6F18}" type="pres">
      <dgm:prSet presAssocID="{94678DDD-9A86-4EDE-BC6E-0E9A765BA4C5}" presName="node" presStyleLbl="node1" presStyleIdx="1" presStyleCnt="2">
        <dgm:presLayoutVars>
          <dgm:bulletEnabled val="1"/>
        </dgm:presLayoutVars>
      </dgm:prSet>
      <dgm:spPr/>
    </dgm:pt>
  </dgm:ptLst>
  <dgm:cxnLst>
    <dgm:cxn modelId="{68D5C402-EC79-4E2E-AFC7-05F749528427}" srcId="{809CA3E5-3761-41E1-80D4-171B40B063BA}" destId="{94678DDD-9A86-4EDE-BC6E-0E9A765BA4C5}" srcOrd="1" destOrd="0" parTransId="{F7DFCB7F-B6F2-4816-984C-82AFAE961F43}" sibTransId="{D7927C92-50CC-4933-B305-AE70586AAFD6}"/>
    <dgm:cxn modelId="{DEABC322-E658-4483-BA51-DA11443C812D}" srcId="{809CA3E5-3761-41E1-80D4-171B40B063BA}" destId="{BA4C3ED5-CD4D-49D9-9CB2-A5D7847D5578}" srcOrd="0" destOrd="0" parTransId="{DB9879E8-FAB9-4228-81CD-6AB6237C148E}" sibTransId="{3C10072B-DB97-4572-9602-8140E5CB4B51}"/>
    <dgm:cxn modelId="{0C1A556D-BA2D-4C83-B0A2-F6E672947273}" type="presOf" srcId="{BA4C3ED5-CD4D-49D9-9CB2-A5D7847D5578}" destId="{70FDFA4B-1D70-4760-A638-58B2A01BD78E}" srcOrd="0" destOrd="0" presId="urn:microsoft.com/office/officeart/2005/8/layout/process1"/>
    <dgm:cxn modelId="{C83D846E-50BD-419F-BAE1-7D46FC2F78A1}" type="presOf" srcId="{3C10072B-DB97-4572-9602-8140E5CB4B51}" destId="{5A62F48A-E1C5-4FDA-AEB0-3D5CDC857372}" srcOrd="0" destOrd="0" presId="urn:microsoft.com/office/officeart/2005/8/layout/process1"/>
    <dgm:cxn modelId="{60E5CC59-39F2-4983-BD5F-57AB91E1028E}" type="presOf" srcId="{809CA3E5-3761-41E1-80D4-171B40B063BA}" destId="{59ED300B-BDD6-4C6F-934B-E1A531D56FC9}" srcOrd="0" destOrd="0" presId="urn:microsoft.com/office/officeart/2005/8/layout/process1"/>
    <dgm:cxn modelId="{EB9CCF92-67D1-4630-AC00-4CDFFF423241}" type="presOf" srcId="{94678DDD-9A86-4EDE-BC6E-0E9A765BA4C5}" destId="{00BDB377-708A-48C3-976A-4803DCFB6F18}" srcOrd="0" destOrd="0" presId="urn:microsoft.com/office/officeart/2005/8/layout/process1"/>
    <dgm:cxn modelId="{F04097F4-BC8E-4EAE-AC95-A9C4402A6E70}" type="presOf" srcId="{3C10072B-DB97-4572-9602-8140E5CB4B51}" destId="{107CF213-1B36-421B-9DA1-88AD95044EC7}" srcOrd="1" destOrd="0" presId="urn:microsoft.com/office/officeart/2005/8/layout/process1"/>
    <dgm:cxn modelId="{D4008B4A-FC05-4809-83E4-83BB14935EF7}" type="presParOf" srcId="{59ED300B-BDD6-4C6F-934B-E1A531D56FC9}" destId="{70FDFA4B-1D70-4760-A638-58B2A01BD78E}" srcOrd="0" destOrd="0" presId="urn:microsoft.com/office/officeart/2005/8/layout/process1"/>
    <dgm:cxn modelId="{EFA19080-F9C9-4CB9-A471-F23AF1D89134}" type="presParOf" srcId="{59ED300B-BDD6-4C6F-934B-E1A531D56FC9}" destId="{5A62F48A-E1C5-4FDA-AEB0-3D5CDC857372}" srcOrd="1" destOrd="0" presId="urn:microsoft.com/office/officeart/2005/8/layout/process1"/>
    <dgm:cxn modelId="{E187A146-3F54-474B-926B-3F7BB0089756}" type="presParOf" srcId="{5A62F48A-E1C5-4FDA-AEB0-3D5CDC857372}" destId="{107CF213-1B36-421B-9DA1-88AD95044EC7}" srcOrd="0" destOrd="0" presId="urn:microsoft.com/office/officeart/2005/8/layout/process1"/>
    <dgm:cxn modelId="{31092E67-A8CD-4344-B6F2-C203F5D69A7E}" type="presParOf" srcId="{59ED300B-BDD6-4C6F-934B-E1A531D56FC9}" destId="{00BDB377-708A-48C3-976A-4803DCFB6F18}"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6ABFA62-4771-4734-9C42-DA2675FD8909}" type="doc">
      <dgm:prSet loTypeId="urn:microsoft.com/office/officeart/2005/8/layout/cycle3" loCatId="cycle" qsTypeId="urn:microsoft.com/office/officeart/2009/2/quickstyle/3d8" qsCatId="3D" csTypeId="urn:microsoft.com/office/officeart/2005/8/colors/accent0_3" csCatId="mainScheme" phldr="1"/>
      <dgm:spPr/>
      <dgm:t>
        <a:bodyPr/>
        <a:lstStyle/>
        <a:p>
          <a:endParaRPr lang="es-PE"/>
        </a:p>
      </dgm:t>
    </dgm:pt>
    <dgm:pt modelId="{222D85D6-0218-4EA8-BC55-F96C491FDE01}">
      <dgm:prSet phldrT="[Texto]" custT="1"/>
      <dgm:spPr>
        <a:solidFill>
          <a:srgbClr val="A20725"/>
        </a:solidFill>
      </dgm:spPr>
      <dgm:t>
        <a:bodyPr/>
        <a:lstStyle/>
        <a:p>
          <a:r>
            <a:rPr lang="es-PE" sz="1400" b="1" dirty="0"/>
            <a:t>Planeamiento</a:t>
          </a:r>
        </a:p>
      </dgm:t>
    </dgm:pt>
    <dgm:pt modelId="{35FE13AE-949C-4AC5-9826-B917DD86E80E}" type="parTrans" cxnId="{EC38B23F-059C-4F7F-A2F1-74F874E89578}">
      <dgm:prSet/>
      <dgm:spPr/>
      <dgm:t>
        <a:bodyPr/>
        <a:lstStyle/>
        <a:p>
          <a:endParaRPr lang="es-PE" b="1"/>
        </a:p>
      </dgm:t>
    </dgm:pt>
    <dgm:pt modelId="{2C8C1356-3AF3-495B-8138-A1D03713657D}" type="sibTrans" cxnId="{EC38B23F-059C-4F7F-A2F1-74F874E89578}">
      <dgm:prSet/>
      <dgm:spPr/>
      <dgm:t>
        <a:bodyPr/>
        <a:lstStyle/>
        <a:p>
          <a:endParaRPr lang="es-PE" b="1"/>
        </a:p>
      </dgm:t>
    </dgm:pt>
    <dgm:pt modelId="{03BDBC99-4C12-4A76-9317-840427456735}">
      <dgm:prSet phldrT="[Texto]" custT="1"/>
      <dgm:spPr>
        <a:solidFill>
          <a:srgbClr val="A20725"/>
        </a:solidFill>
      </dgm:spPr>
      <dgm:t>
        <a:bodyPr/>
        <a:lstStyle/>
        <a:p>
          <a:r>
            <a:rPr lang="es-PE" sz="1400" b="1" dirty="0"/>
            <a:t>Gestión de la información</a:t>
          </a:r>
        </a:p>
      </dgm:t>
    </dgm:pt>
    <dgm:pt modelId="{860BC5BB-D787-4EB0-8C45-D0AFABF72951}" type="parTrans" cxnId="{5EDCE7BD-B21A-4F35-8B79-8B6A69A364F9}">
      <dgm:prSet/>
      <dgm:spPr/>
      <dgm:t>
        <a:bodyPr/>
        <a:lstStyle/>
        <a:p>
          <a:endParaRPr lang="es-PE" b="1"/>
        </a:p>
      </dgm:t>
    </dgm:pt>
    <dgm:pt modelId="{E734393E-7FFC-4B4C-B9D2-C4C4CEDC131F}" type="sibTrans" cxnId="{5EDCE7BD-B21A-4F35-8B79-8B6A69A364F9}">
      <dgm:prSet/>
      <dgm:spPr/>
      <dgm:t>
        <a:bodyPr/>
        <a:lstStyle/>
        <a:p>
          <a:endParaRPr lang="es-PE" b="1"/>
        </a:p>
      </dgm:t>
    </dgm:pt>
    <dgm:pt modelId="{E2B63C94-15B3-4507-9D1B-45C0E2DE0802}">
      <dgm:prSet phldrT="[Texto]" custT="1"/>
      <dgm:spPr>
        <a:solidFill>
          <a:srgbClr val="A20725"/>
        </a:solidFill>
      </dgm:spPr>
      <dgm:t>
        <a:bodyPr/>
        <a:lstStyle/>
        <a:p>
          <a:r>
            <a:rPr lang="es-PE" sz="1400" b="1" dirty="0"/>
            <a:t>Participación de expertos</a:t>
          </a:r>
        </a:p>
      </dgm:t>
    </dgm:pt>
    <dgm:pt modelId="{6DED0679-3C33-4B41-928A-9297D2AA9B53}" type="parTrans" cxnId="{1A8A1CEB-D922-473B-84F4-DC1020E6AAFC}">
      <dgm:prSet/>
      <dgm:spPr/>
      <dgm:t>
        <a:bodyPr/>
        <a:lstStyle/>
        <a:p>
          <a:endParaRPr lang="es-PE" b="1"/>
        </a:p>
      </dgm:t>
    </dgm:pt>
    <dgm:pt modelId="{96275DE1-5EBF-46A2-AD54-F15A7680AC37}" type="sibTrans" cxnId="{1A8A1CEB-D922-473B-84F4-DC1020E6AAFC}">
      <dgm:prSet/>
      <dgm:spPr/>
      <dgm:t>
        <a:bodyPr/>
        <a:lstStyle/>
        <a:p>
          <a:endParaRPr lang="es-PE" b="1"/>
        </a:p>
      </dgm:t>
    </dgm:pt>
    <dgm:pt modelId="{F069E7C9-6D18-43D5-876B-8D8C173D1B3E}">
      <dgm:prSet phldrT="[Texto]" custT="1"/>
      <dgm:spPr>
        <a:solidFill>
          <a:srgbClr val="A20725"/>
        </a:solidFill>
      </dgm:spPr>
      <dgm:t>
        <a:bodyPr/>
        <a:lstStyle/>
        <a:p>
          <a:r>
            <a:rPr lang="es-PE" sz="1400" b="1" dirty="0"/>
            <a:t>Supervisión</a:t>
          </a:r>
        </a:p>
      </dgm:t>
    </dgm:pt>
    <dgm:pt modelId="{E30516BD-1525-4486-A15C-F49738F8175E}" type="parTrans" cxnId="{D015F651-8939-4F32-87A0-EDE2EB9185B0}">
      <dgm:prSet/>
      <dgm:spPr/>
      <dgm:t>
        <a:bodyPr/>
        <a:lstStyle/>
        <a:p>
          <a:endParaRPr lang="es-PE" b="1"/>
        </a:p>
      </dgm:t>
    </dgm:pt>
    <dgm:pt modelId="{D7B471CB-7A3E-4BC4-9391-0A413CAA1F25}" type="sibTrans" cxnId="{D015F651-8939-4F32-87A0-EDE2EB9185B0}">
      <dgm:prSet/>
      <dgm:spPr/>
      <dgm:t>
        <a:bodyPr/>
        <a:lstStyle/>
        <a:p>
          <a:endParaRPr lang="es-PE" b="1"/>
        </a:p>
      </dgm:t>
    </dgm:pt>
    <dgm:pt modelId="{B6434DB4-FD6A-40F7-9E79-98B596680230}">
      <dgm:prSet phldrT="[Texto]" custT="1"/>
      <dgm:spPr>
        <a:solidFill>
          <a:srgbClr val="A20725"/>
        </a:solidFill>
      </dgm:spPr>
      <dgm:t>
        <a:bodyPr/>
        <a:lstStyle/>
        <a:p>
          <a:r>
            <a:rPr lang="es-PE" sz="1400" b="1" dirty="0"/>
            <a:t>Resultado de los servicios de control</a:t>
          </a:r>
        </a:p>
      </dgm:t>
    </dgm:pt>
    <dgm:pt modelId="{83A05D4A-AB03-478B-995A-2FEC91A056E5}" type="parTrans" cxnId="{4B927D0B-17E0-466C-A9DD-964C3E0E1913}">
      <dgm:prSet/>
      <dgm:spPr/>
      <dgm:t>
        <a:bodyPr/>
        <a:lstStyle/>
        <a:p>
          <a:endParaRPr lang="es-PE" b="1"/>
        </a:p>
      </dgm:t>
    </dgm:pt>
    <dgm:pt modelId="{07CCBD02-94E8-40B4-9A38-116D5462AE6B}" type="sibTrans" cxnId="{4B927D0B-17E0-466C-A9DD-964C3E0E1913}">
      <dgm:prSet/>
      <dgm:spPr/>
      <dgm:t>
        <a:bodyPr/>
        <a:lstStyle/>
        <a:p>
          <a:endParaRPr lang="es-PE" b="1"/>
        </a:p>
      </dgm:t>
    </dgm:pt>
    <dgm:pt modelId="{6EAA5B42-6DAB-4C2E-9831-C3B71BE6E913}">
      <dgm:prSet phldrT="[Texto]" custT="1"/>
      <dgm:spPr>
        <a:solidFill>
          <a:srgbClr val="A20725"/>
        </a:solidFill>
      </dgm:spPr>
      <dgm:t>
        <a:bodyPr/>
        <a:lstStyle/>
        <a:p>
          <a:r>
            <a:rPr lang="es-PE" sz="1400" b="1" dirty="0"/>
            <a:t>Seguimiento e implementación de recomendaciones</a:t>
          </a:r>
        </a:p>
      </dgm:t>
    </dgm:pt>
    <dgm:pt modelId="{A6752C7A-88CD-4145-A601-DA12932A6C9A}" type="parTrans" cxnId="{0214CF82-9FB0-4F12-8612-AA8D90896660}">
      <dgm:prSet/>
      <dgm:spPr/>
      <dgm:t>
        <a:bodyPr/>
        <a:lstStyle/>
        <a:p>
          <a:endParaRPr lang="es-PE" b="1"/>
        </a:p>
      </dgm:t>
    </dgm:pt>
    <dgm:pt modelId="{483FBA59-67B2-4C29-9544-60B978CA9742}" type="sibTrans" cxnId="{0214CF82-9FB0-4F12-8612-AA8D90896660}">
      <dgm:prSet/>
      <dgm:spPr/>
      <dgm:t>
        <a:bodyPr/>
        <a:lstStyle/>
        <a:p>
          <a:endParaRPr lang="es-PE" b="1"/>
        </a:p>
      </dgm:t>
    </dgm:pt>
    <dgm:pt modelId="{8933386B-5BF3-498D-BE2F-877C524F7307}" type="pres">
      <dgm:prSet presAssocID="{E6ABFA62-4771-4734-9C42-DA2675FD8909}" presName="Name0" presStyleCnt="0">
        <dgm:presLayoutVars>
          <dgm:dir/>
          <dgm:resizeHandles val="exact"/>
        </dgm:presLayoutVars>
      </dgm:prSet>
      <dgm:spPr/>
    </dgm:pt>
    <dgm:pt modelId="{ED2F21AF-4761-4408-8CCF-93A2DEB397A1}" type="pres">
      <dgm:prSet presAssocID="{E6ABFA62-4771-4734-9C42-DA2675FD8909}" presName="cycle" presStyleCnt="0"/>
      <dgm:spPr/>
    </dgm:pt>
    <dgm:pt modelId="{EBB3691E-705C-462A-9EAA-AA3A37B4698D}" type="pres">
      <dgm:prSet presAssocID="{222D85D6-0218-4EA8-BC55-F96C491FDE01}" presName="nodeFirstNode" presStyleLbl="node1" presStyleIdx="0" presStyleCnt="6" custScaleX="119448">
        <dgm:presLayoutVars>
          <dgm:bulletEnabled val="1"/>
        </dgm:presLayoutVars>
      </dgm:prSet>
      <dgm:spPr/>
    </dgm:pt>
    <dgm:pt modelId="{8A177A08-DC3B-4DD6-89A6-C2089248CE37}" type="pres">
      <dgm:prSet presAssocID="{2C8C1356-3AF3-495B-8138-A1D03713657D}" presName="sibTransFirstNode" presStyleLbl="bgShp" presStyleIdx="0" presStyleCnt="1"/>
      <dgm:spPr/>
    </dgm:pt>
    <dgm:pt modelId="{D13640AD-C956-4191-81BA-FD715975F00D}" type="pres">
      <dgm:prSet presAssocID="{03BDBC99-4C12-4A76-9317-840427456735}" presName="nodeFollowingNodes" presStyleLbl="node1" presStyleIdx="1" presStyleCnt="6" custScaleX="119448">
        <dgm:presLayoutVars>
          <dgm:bulletEnabled val="1"/>
        </dgm:presLayoutVars>
      </dgm:prSet>
      <dgm:spPr/>
    </dgm:pt>
    <dgm:pt modelId="{7E0C161F-5DF7-41D1-BF7B-925A15BBF2AA}" type="pres">
      <dgm:prSet presAssocID="{E2B63C94-15B3-4507-9D1B-45C0E2DE0802}" presName="nodeFollowingNodes" presStyleLbl="node1" presStyleIdx="2" presStyleCnt="6" custScaleX="119448">
        <dgm:presLayoutVars>
          <dgm:bulletEnabled val="1"/>
        </dgm:presLayoutVars>
      </dgm:prSet>
      <dgm:spPr/>
    </dgm:pt>
    <dgm:pt modelId="{C74347AF-F25C-4F53-AFAC-A5834B0A97CD}" type="pres">
      <dgm:prSet presAssocID="{F069E7C9-6D18-43D5-876B-8D8C173D1B3E}" presName="nodeFollowingNodes" presStyleLbl="node1" presStyleIdx="3" presStyleCnt="6" custScaleX="119448">
        <dgm:presLayoutVars>
          <dgm:bulletEnabled val="1"/>
        </dgm:presLayoutVars>
      </dgm:prSet>
      <dgm:spPr/>
    </dgm:pt>
    <dgm:pt modelId="{508A2189-D175-4645-941A-C926C358E9E6}" type="pres">
      <dgm:prSet presAssocID="{B6434DB4-FD6A-40F7-9E79-98B596680230}" presName="nodeFollowingNodes" presStyleLbl="node1" presStyleIdx="4" presStyleCnt="6" custScaleX="119448">
        <dgm:presLayoutVars>
          <dgm:bulletEnabled val="1"/>
        </dgm:presLayoutVars>
      </dgm:prSet>
      <dgm:spPr/>
    </dgm:pt>
    <dgm:pt modelId="{98A3DA0E-F495-44A0-89B1-B78CFD649689}" type="pres">
      <dgm:prSet presAssocID="{6EAA5B42-6DAB-4C2E-9831-C3B71BE6E913}" presName="nodeFollowingNodes" presStyleLbl="node1" presStyleIdx="5" presStyleCnt="6" custScaleX="119448">
        <dgm:presLayoutVars>
          <dgm:bulletEnabled val="1"/>
        </dgm:presLayoutVars>
      </dgm:prSet>
      <dgm:spPr/>
    </dgm:pt>
  </dgm:ptLst>
  <dgm:cxnLst>
    <dgm:cxn modelId="{4B927D0B-17E0-466C-A9DD-964C3E0E1913}" srcId="{E6ABFA62-4771-4734-9C42-DA2675FD8909}" destId="{B6434DB4-FD6A-40F7-9E79-98B596680230}" srcOrd="4" destOrd="0" parTransId="{83A05D4A-AB03-478B-995A-2FEC91A056E5}" sibTransId="{07CCBD02-94E8-40B4-9A38-116D5462AE6B}"/>
    <dgm:cxn modelId="{B036110D-0041-4B82-9CFE-C0A877C34D59}" type="presOf" srcId="{F069E7C9-6D18-43D5-876B-8D8C173D1B3E}" destId="{C74347AF-F25C-4F53-AFAC-A5834B0A97CD}" srcOrd="0" destOrd="0" presId="urn:microsoft.com/office/officeart/2005/8/layout/cycle3"/>
    <dgm:cxn modelId="{DDA91D18-508B-4DE7-B07B-B5A66DBAC097}" type="presOf" srcId="{2C8C1356-3AF3-495B-8138-A1D03713657D}" destId="{8A177A08-DC3B-4DD6-89A6-C2089248CE37}" srcOrd="0" destOrd="0" presId="urn:microsoft.com/office/officeart/2005/8/layout/cycle3"/>
    <dgm:cxn modelId="{7415D124-96C1-48C8-8AB5-EE188811DBDE}" type="presOf" srcId="{E6ABFA62-4771-4734-9C42-DA2675FD8909}" destId="{8933386B-5BF3-498D-BE2F-877C524F7307}" srcOrd="0" destOrd="0" presId="urn:microsoft.com/office/officeart/2005/8/layout/cycle3"/>
    <dgm:cxn modelId="{CD7FA437-FEA4-4186-ABD5-FCB888C9DFF3}" type="presOf" srcId="{E2B63C94-15B3-4507-9D1B-45C0E2DE0802}" destId="{7E0C161F-5DF7-41D1-BF7B-925A15BBF2AA}" srcOrd="0" destOrd="0" presId="urn:microsoft.com/office/officeart/2005/8/layout/cycle3"/>
    <dgm:cxn modelId="{EC38B23F-059C-4F7F-A2F1-74F874E89578}" srcId="{E6ABFA62-4771-4734-9C42-DA2675FD8909}" destId="{222D85D6-0218-4EA8-BC55-F96C491FDE01}" srcOrd="0" destOrd="0" parTransId="{35FE13AE-949C-4AC5-9826-B917DD86E80E}" sibTransId="{2C8C1356-3AF3-495B-8138-A1D03713657D}"/>
    <dgm:cxn modelId="{8BB47671-292F-4D33-B56B-BB43E40DDCC1}" type="presOf" srcId="{03BDBC99-4C12-4A76-9317-840427456735}" destId="{D13640AD-C956-4191-81BA-FD715975F00D}" srcOrd="0" destOrd="0" presId="urn:microsoft.com/office/officeart/2005/8/layout/cycle3"/>
    <dgm:cxn modelId="{D015F651-8939-4F32-87A0-EDE2EB9185B0}" srcId="{E6ABFA62-4771-4734-9C42-DA2675FD8909}" destId="{F069E7C9-6D18-43D5-876B-8D8C173D1B3E}" srcOrd="3" destOrd="0" parTransId="{E30516BD-1525-4486-A15C-F49738F8175E}" sibTransId="{D7B471CB-7A3E-4BC4-9391-0A413CAA1F25}"/>
    <dgm:cxn modelId="{6C8AB577-CF11-40F1-9F63-9E9A1FEA37F3}" type="presOf" srcId="{B6434DB4-FD6A-40F7-9E79-98B596680230}" destId="{508A2189-D175-4645-941A-C926C358E9E6}" srcOrd="0" destOrd="0" presId="urn:microsoft.com/office/officeart/2005/8/layout/cycle3"/>
    <dgm:cxn modelId="{8E3AD558-6924-44D7-83C0-69714744CC3E}" type="presOf" srcId="{6EAA5B42-6DAB-4C2E-9831-C3B71BE6E913}" destId="{98A3DA0E-F495-44A0-89B1-B78CFD649689}" srcOrd="0" destOrd="0" presId="urn:microsoft.com/office/officeart/2005/8/layout/cycle3"/>
    <dgm:cxn modelId="{0214CF82-9FB0-4F12-8612-AA8D90896660}" srcId="{E6ABFA62-4771-4734-9C42-DA2675FD8909}" destId="{6EAA5B42-6DAB-4C2E-9831-C3B71BE6E913}" srcOrd="5" destOrd="0" parTransId="{A6752C7A-88CD-4145-A601-DA12932A6C9A}" sibTransId="{483FBA59-67B2-4C29-9544-60B978CA9742}"/>
    <dgm:cxn modelId="{E9D4F591-A6CE-41B8-A2B4-1FEB0D34E452}" type="presOf" srcId="{222D85D6-0218-4EA8-BC55-F96C491FDE01}" destId="{EBB3691E-705C-462A-9EAA-AA3A37B4698D}" srcOrd="0" destOrd="0" presId="urn:microsoft.com/office/officeart/2005/8/layout/cycle3"/>
    <dgm:cxn modelId="{5EDCE7BD-B21A-4F35-8B79-8B6A69A364F9}" srcId="{E6ABFA62-4771-4734-9C42-DA2675FD8909}" destId="{03BDBC99-4C12-4A76-9317-840427456735}" srcOrd="1" destOrd="0" parTransId="{860BC5BB-D787-4EB0-8C45-D0AFABF72951}" sibTransId="{E734393E-7FFC-4B4C-B9D2-C4C4CEDC131F}"/>
    <dgm:cxn modelId="{1A8A1CEB-D922-473B-84F4-DC1020E6AAFC}" srcId="{E6ABFA62-4771-4734-9C42-DA2675FD8909}" destId="{E2B63C94-15B3-4507-9D1B-45C0E2DE0802}" srcOrd="2" destOrd="0" parTransId="{6DED0679-3C33-4B41-928A-9297D2AA9B53}" sibTransId="{96275DE1-5EBF-46A2-AD54-F15A7680AC37}"/>
    <dgm:cxn modelId="{557DE1D1-0B04-496A-99B5-2AA1A02D369E}" type="presParOf" srcId="{8933386B-5BF3-498D-BE2F-877C524F7307}" destId="{ED2F21AF-4761-4408-8CCF-93A2DEB397A1}" srcOrd="0" destOrd="0" presId="urn:microsoft.com/office/officeart/2005/8/layout/cycle3"/>
    <dgm:cxn modelId="{AAB3BFCA-3330-4183-8268-F88D1D056B8F}" type="presParOf" srcId="{ED2F21AF-4761-4408-8CCF-93A2DEB397A1}" destId="{EBB3691E-705C-462A-9EAA-AA3A37B4698D}" srcOrd="0" destOrd="0" presId="urn:microsoft.com/office/officeart/2005/8/layout/cycle3"/>
    <dgm:cxn modelId="{0674DC8D-D441-4C00-9272-248C4BB771C3}" type="presParOf" srcId="{ED2F21AF-4761-4408-8CCF-93A2DEB397A1}" destId="{8A177A08-DC3B-4DD6-89A6-C2089248CE37}" srcOrd="1" destOrd="0" presId="urn:microsoft.com/office/officeart/2005/8/layout/cycle3"/>
    <dgm:cxn modelId="{6FC8AD71-7834-4198-BCA9-B2A9595C22DA}" type="presParOf" srcId="{ED2F21AF-4761-4408-8CCF-93A2DEB397A1}" destId="{D13640AD-C956-4191-81BA-FD715975F00D}" srcOrd="2" destOrd="0" presId="urn:microsoft.com/office/officeart/2005/8/layout/cycle3"/>
    <dgm:cxn modelId="{F9FCA711-9FA6-44EF-AAC9-7B56AC5DE6DF}" type="presParOf" srcId="{ED2F21AF-4761-4408-8CCF-93A2DEB397A1}" destId="{7E0C161F-5DF7-41D1-BF7B-925A15BBF2AA}" srcOrd="3" destOrd="0" presId="urn:microsoft.com/office/officeart/2005/8/layout/cycle3"/>
    <dgm:cxn modelId="{46BD06CB-3C7D-499D-A77A-C255533F292E}" type="presParOf" srcId="{ED2F21AF-4761-4408-8CCF-93A2DEB397A1}" destId="{C74347AF-F25C-4F53-AFAC-A5834B0A97CD}" srcOrd="4" destOrd="0" presId="urn:microsoft.com/office/officeart/2005/8/layout/cycle3"/>
    <dgm:cxn modelId="{7E9367A9-4CA9-41FC-B8C9-33CCC50ADCF6}" type="presParOf" srcId="{ED2F21AF-4761-4408-8CCF-93A2DEB397A1}" destId="{508A2189-D175-4645-941A-C926C358E9E6}" srcOrd="5" destOrd="0" presId="urn:microsoft.com/office/officeart/2005/8/layout/cycle3"/>
    <dgm:cxn modelId="{4F2BDFB4-101F-426B-95CE-7464DDC9B871}" type="presParOf" srcId="{ED2F21AF-4761-4408-8CCF-93A2DEB397A1}" destId="{98A3DA0E-F495-44A0-89B1-B78CFD649689}"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FC56738-9341-48DB-82F6-A8FE29BF9BF3}" type="doc">
      <dgm:prSet loTypeId="urn:microsoft.com/office/officeart/2005/8/layout/cycle1" loCatId="cycle" qsTypeId="urn:microsoft.com/office/officeart/2005/8/quickstyle/simple5" qsCatId="simple" csTypeId="urn:microsoft.com/office/officeart/2005/8/colors/accent6_4" csCatId="accent6" phldr="1"/>
      <dgm:spPr/>
      <dgm:t>
        <a:bodyPr/>
        <a:lstStyle/>
        <a:p>
          <a:endParaRPr lang="es-PE"/>
        </a:p>
      </dgm:t>
    </dgm:pt>
    <dgm:pt modelId="{1DC81CE8-7F03-44FC-B054-EBB763826F82}">
      <dgm:prSet phldrT="[Texto]" custT="1"/>
      <dgm:spPr/>
      <dgm:t>
        <a:bodyPr/>
        <a:lstStyle/>
        <a:p>
          <a:r>
            <a:rPr lang="es-PE" sz="1500" dirty="0">
              <a:solidFill>
                <a:schemeClr val="bg1"/>
              </a:solidFill>
              <a:latin typeface="Helvetica" panose="020B0604020202020204" pitchFamily="34" charset="0"/>
            </a:rPr>
            <a:t>Análisis de información</a:t>
          </a:r>
        </a:p>
      </dgm:t>
    </dgm:pt>
    <dgm:pt modelId="{57DBA510-D095-48F5-83AD-BD33B8316242}" type="parTrans" cxnId="{65F43DEC-1A89-4027-ABC0-833B5A348CCE}">
      <dgm:prSet/>
      <dgm:spPr/>
      <dgm:t>
        <a:bodyPr/>
        <a:lstStyle/>
        <a:p>
          <a:endParaRPr lang="es-PE" sz="1500">
            <a:solidFill>
              <a:schemeClr val="bg1"/>
            </a:solidFill>
            <a:latin typeface="Helvetica" panose="020B0604020202020204" pitchFamily="34" charset="0"/>
          </a:endParaRPr>
        </a:p>
      </dgm:t>
    </dgm:pt>
    <dgm:pt modelId="{51169735-44C3-467D-87E2-A3A9443B3583}" type="sibTrans" cxnId="{65F43DEC-1A89-4027-ABC0-833B5A348CCE}">
      <dgm:prSet/>
      <dgm:spPr/>
      <dgm:t>
        <a:bodyPr/>
        <a:lstStyle/>
        <a:p>
          <a:endParaRPr lang="es-PE" sz="1500">
            <a:solidFill>
              <a:schemeClr val="bg1"/>
            </a:solidFill>
            <a:latin typeface="Helvetica" panose="020B0604020202020204" pitchFamily="34" charset="0"/>
          </a:endParaRPr>
        </a:p>
      </dgm:t>
    </dgm:pt>
    <dgm:pt modelId="{596FCBC5-8F41-4499-A56C-76DDE2BE86EE}">
      <dgm:prSet phldrT="[Texto]" custT="1"/>
      <dgm:spPr/>
      <dgm:t>
        <a:bodyPr/>
        <a:lstStyle/>
        <a:p>
          <a:r>
            <a:rPr lang="es-PE" sz="1500" dirty="0">
              <a:solidFill>
                <a:schemeClr val="bg1"/>
              </a:solidFill>
              <a:latin typeface="Helvetica" panose="020B0604020202020204" pitchFamily="34" charset="0"/>
            </a:rPr>
            <a:t>Estrategia institucional</a:t>
          </a:r>
        </a:p>
      </dgm:t>
    </dgm:pt>
    <dgm:pt modelId="{AE1DF3E0-5EF6-4732-A3F0-1209BB4C97EC}" type="parTrans" cxnId="{805C996F-B198-4852-9192-EC44117B1403}">
      <dgm:prSet/>
      <dgm:spPr/>
      <dgm:t>
        <a:bodyPr/>
        <a:lstStyle/>
        <a:p>
          <a:endParaRPr lang="es-PE" sz="1500">
            <a:solidFill>
              <a:schemeClr val="bg1"/>
            </a:solidFill>
            <a:latin typeface="Helvetica" panose="020B0604020202020204" pitchFamily="34" charset="0"/>
          </a:endParaRPr>
        </a:p>
      </dgm:t>
    </dgm:pt>
    <dgm:pt modelId="{64B6C464-CCC3-4A38-A078-2C372A0FDCC2}" type="sibTrans" cxnId="{805C996F-B198-4852-9192-EC44117B1403}">
      <dgm:prSet/>
      <dgm:spPr/>
      <dgm:t>
        <a:bodyPr/>
        <a:lstStyle/>
        <a:p>
          <a:endParaRPr lang="es-PE" sz="1500">
            <a:solidFill>
              <a:schemeClr val="bg1"/>
            </a:solidFill>
            <a:latin typeface="Helvetica" panose="020B0604020202020204" pitchFamily="34" charset="0"/>
          </a:endParaRPr>
        </a:p>
      </dgm:t>
    </dgm:pt>
    <dgm:pt modelId="{F8C923AB-1D04-4E37-8BEF-26D60C290B8E}">
      <dgm:prSet phldrT="[Texto]" custT="1"/>
      <dgm:spPr/>
      <dgm:t>
        <a:bodyPr/>
        <a:lstStyle/>
        <a:p>
          <a:r>
            <a:rPr lang="es-PE" sz="1500">
              <a:solidFill>
                <a:schemeClr val="bg1"/>
              </a:solidFill>
              <a:latin typeface="Helvetica" panose="020B0604020202020204" pitchFamily="34" charset="0"/>
            </a:rPr>
            <a:t>Optimización de recursos</a:t>
          </a:r>
          <a:endParaRPr lang="es-PE" sz="1500" dirty="0">
            <a:solidFill>
              <a:schemeClr val="bg1"/>
            </a:solidFill>
            <a:latin typeface="Helvetica" panose="020B0604020202020204" pitchFamily="34" charset="0"/>
          </a:endParaRPr>
        </a:p>
      </dgm:t>
    </dgm:pt>
    <dgm:pt modelId="{A4A7DE53-D16B-4459-8029-ADCDC1B61225}" type="parTrans" cxnId="{7272D6D2-6935-4EAF-AF9D-5ADDA540875A}">
      <dgm:prSet/>
      <dgm:spPr/>
      <dgm:t>
        <a:bodyPr/>
        <a:lstStyle/>
        <a:p>
          <a:endParaRPr lang="es-PE" sz="1500">
            <a:solidFill>
              <a:schemeClr val="bg1"/>
            </a:solidFill>
            <a:latin typeface="Helvetica" panose="020B0604020202020204" pitchFamily="34" charset="0"/>
          </a:endParaRPr>
        </a:p>
      </dgm:t>
    </dgm:pt>
    <dgm:pt modelId="{4DFB56AA-EFD0-441E-AA52-599E43DF55C8}" type="sibTrans" cxnId="{7272D6D2-6935-4EAF-AF9D-5ADDA540875A}">
      <dgm:prSet/>
      <dgm:spPr/>
      <dgm:t>
        <a:bodyPr/>
        <a:lstStyle/>
        <a:p>
          <a:endParaRPr lang="es-PE" sz="1500">
            <a:solidFill>
              <a:schemeClr val="bg1"/>
            </a:solidFill>
            <a:latin typeface="Helvetica" panose="020B0604020202020204" pitchFamily="34" charset="0"/>
          </a:endParaRPr>
        </a:p>
      </dgm:t>
    </dgm:pt>
    <dgm:pt modelId="{C719A496-F7B6-4F73-AD9B-A4D751E43297}">
      <dgm:prSet phldrT="[Texto]" custT="1"/>
      <dgm:spPr/>
      <dgm:t>
        <a:bodyPr/>
        <a:lstStyle/>
        <a:p>
          <a:r>
            <a:rPr lang="es-PE" sz="1500">
              <a:solidFill>
                <a:schemeClr val="bg1"/>
              </a:solidFill>
              <a:latin typeface="Helvetica" panose="020B0604020202020204" pitchFamily="34" charset="0"/>
            </a:rPr>
            <a:t>Plan nacional de control</a:t>
          </a:r>
          <a:endParaRPr lang="es-PE" sz="1500" dirty="0">
            <a:solidFill>
              <a:schemeClr val="bg1"/>
            </a:solidFill>
            <a:latin typeface="Helvetica" panose="020B0604020202020204" pitchFamily="34" charset="0"/>
          </a:endParaRPr>
        </a:p>
      </dgm:t>
    </dgm:pt>
    <dgm:pt modelId="{7A660D49-BD75-455D-8FAE-5F760E752C1A}" type="parTrans" cxnId="{7399A5A6-F7AA-4BD3-9D6A-C751DDB8DD2C}">
      <dgm:prSet/>
      <dgm:spPr/>
      <dgm:t>
        <a:bodyPr/>
        <a:lstStyle/>
        <a:p>
          <a:endParaRPr lang="es-PE" sz="1500">
            <a:solidFill>
              <a:schemeClr val="bg1"/>
            </a:solidFill>
            <a:latin typeface="Helvetica" panose="020B0604020202020204" pitchFamily="34" charset="0"/>
          </a:endParaRPr>
        </a:p>
      </dgm:t>
    </dgm:pt>
    <dgm:pt modelId="{0DA9D1F4-C0FB-47AD-9A9F-FF8DC730EADC}" type="sibTrans" cxnId="{7399A5A6-F7AA-4BD3-9D6A-C751DDB8DD2C}">
      <dgm:prSet/>
      <dgm:spPr/>
      <dgm:t>
        <a:bodyPr/>
        <a:lstStyle/>
        <a:p>
          <a:endParaRPr lang="es-PE" sz="1500">
            <a:solidFill>
              <a:schemeClr val="bg1"/>
            </a:solidFill>
            <a:latin typeface="Helvetica" panose="020B0604020202020204" pitchFamily="34" charset="0"/>
          </a:endParaRPr>
        </a:p>
      </dgm:t>
    </dgm:pt>
    <dgm:pt modelId="{4E159A15-9B16-423D-8090-12863C5DB8EB}" type="pres">
      <dgm:prSet presAssocID="{2FC56738-9341-48DB-82F6-A8FE29BF9BF3}" presName="cycle" presStyleCnt="0">
        <dgm:presLayoutVars>
          <dgm:dir/>
          <dgm:resizeHandles val="exact"/>
        </dgm:presLayoutVars>
      </dgm:prSet>
      <dgm:spPr/>
    </dgm:pt>
    <dgm:pt modelId="{3DECFA01-0A10-4C33-91F4-F6EEEC978A8B}" type="pres">
      <dgm:prSet presAssocID="{1DC81CE8-7F03-44FC-B054-EBB763826F82}" presName="dummy" presStyleCnt="0"/>
      <dgm:spPr/>
    </dgm:pt>
    <dgm:pt modelId="{6261ABBC-8EDF-42EB-978E-F83B0688FF1E}" type="pres">
      <dgm:prSet presAssocID="{1DC81CE8-7F03-44FC-B054-EBB763826F82}" presName="node" presStyleLbl="revTx" presStyleIdx="0" presStyleCnt="4">
        <dgm:presLayoutVars>
          <dgm:bulletEnabled val="1"/>
        </dgm:presLayoutVars>
      </dgm:prSet>
      <dgm:spPr/>
    </dgm:pt>
    <dgm:pt modelId="{1B5FD47D-1470-40AA-9080-7A0302E500DC}" type="pres">
      <dgm:prSet presAssocID="{51169735-44C3-467D-87E2-A3A9443B3583}" presName="sibTrans" presStyleLbl="node1" presStyleIdx="0" presStyleCnt="4"/>
      <dgm:spPr/>
    </dgm:pt>
    <dgm:pt modelId="{4FD79CF8-CCFF-4266-8955-073C58A57258}" type="pres">
      <dgm:prSet presAssocID="{596FCBC5-8F41-4499-A56C-76DDE2BE86EE}" presName="dummy" presStyleCnt="0"/>
      <dgm:spPr/>
    </dgm:pt>
    <dgm:pt modelId="{102429E2-2B01-42FE-9900-C4881757A94E}" type="pres">
      <dgm:prSet presAssocID="{596FCBC5-8F41-4499-A56C-76DDE2BE86EE}" presName="node" presStyleLbl="revTx" presStyleIdx="1" presStyleCnt="4">
        <dgm:presLayoutVars>
          <dgm:bulletEnabled val="1"/>
        </dgm:presLayoutVars>
      </dgm:prSet>
      <dgm:spPr/>
    </dgm:pt>
    <dgm:pt modelId="{2251C342-EAFA-443B-9C84-087CCB9C4C7D}" type="pres">
      <dgm:prSet presAssocID="{64B6C464-CCC3-4A38-A078-2C372A0FDCC2}" presName="sibTrans" presStyleLbl="node1" presStyleIdx="1" presStyleCnt="4"/>
      <dgm:spPr/>
    </dgm:pt>
    <dgm:pt modelId="{A5635FAC-F10B-4FFE-9542-BBC986B23A27}" type="pres">
      <dgm:prSet presAssocID="{F8C923AB-1D04-4E37-8BEF-26D60C290B8E}" presName="dummy" presStyleCnt="0"/>
      <dgm:spPr/>
    </dgm:pt>
    <dgm:pt modelId="{09994AC9-1642-4A60-A3FE-2F390406AEA1}" type="pres">
      <dgm:prSet presAssocID="{F8C923AB-1D04-4E37-8BEF-26D60C290B8E}" presName="node" presStyleLbl="revTx" presStyleIdx="2" presStyleCnt="4" custScaleX="134001">
        <dgm:presLayoutVars>
          <dgm:bulletEnabled val="1"/>
        </dgm:presLayoutVars>
      </dgm:prSet>
      <dgm:spPr/>
    </dgm:pt>
    <dgm:pt modelId="{CA18CD08-F7D7-4E95-8BB0-C67CE4718EB3}" type="pres">
      <dgm:prSet presAssocID="{4DFB56AA-EFD0-441E-AA52-599E43DF55C8}" presName="sibTrans" presStyleLbl="node1" presStyleIdx="2" presStyleCnt="4"/>
      <dgm:spPr/>
    </dgm:pt>
    <dgm:pt modelId="{08F8884A-CDDC-47AA-B49F-F79A68BBDADE}" type="pres">
      <dgm:prSet presAssocID="{C719A496-F7B6-4F73-AD9B-A4D751E43297}" presName="dummy" presStyleCnt="0"/>
      <dgm:spPr/>
    </dgm:pt>
    <dgm:pt modelId="{36DC0ADD-91E0-49BA-A115-0CF3A3BEA35D}" type="pres">
      <dgm:prSet presAssocID="{C719A496-F7B6-4F73-AD9B-A4D751E43297}" presName="node" presStyleLbl="revTx" presStyleIdx="3" presStyleCnt="4">
        <dgm:presLayoutVars>
          <dgm:bulletEnabled val="1"/>
        </dgm:presLayoutVars>
      </dgm:prSet>
      <dgm:spPr/>
    </dgm:pt>
    <dgm:pt modelId="{37E18E73-8852-4308-B4DA-1D0C25FF612C}" type="pres">
      <dgm:prSet presAssocID="{0DA9D1F4-C0FB-47AD-9A9F-FF8DC730EADC}" presName="sibTrans" presStyleLbl="node1" presStyleIdx="3" presStyleCnt="4"/>
      <dgm:spPr/>
    </dgm:pt>
  </dgm:ptLst>
  <dgm:cxnLst>
    <dgm:cxn modelId="{AF45B415-A719-4766-B037-F3010FC7C049}" type="presOf" srcId="{2FC56738-9341-48DB-82F6-A8FE29BF9BF3}" destId="{4E159A15-9B16-423D-8090-12863C5DB8EB}" srcOrd="0" destOrd="0" presId="urn:microsoft.com/office/officeart/2005/8/layout/cycle1"/>
    <dgm:cxn modelId="{64D08821-25BE-4EB2-B80E-A2804ABE0F6D}" type="presOf" srcId="{C719A496-F7B6-4F73-AD9B-A4D751E43297}" destId="{36DC0ADD-91E0-49BA-A115-0CF3A3BEA35D}" srcOrd="0" destOrd="0" presId="urn:microsoft.com/office/officeart/2005/8/layout/cycle1"/>
    <dgm:cxn modelId="{DBB92E24-F92C-49D2-8C89-52C45607D4F4}" type="presOf" srcId="{596FCBC5-8F41-4499-A56C-76DDE2BE86EE}" destId="{102429E2-2B01-42FE-9900-C4881757A94E}" srcOrd="0" destOrd="0" presId="urn:microsoft.com/office/officeart/2005/8/layout/cycle1"/>
    <dgm:cxn modelId="{805C996F-B198-4852-9192-EC44117B1403}" srcId="{2FC56738-9341-48DB-82F6-A8FE29BF9BF3}" destId="{596FCBC5-8F41-4499-A56C-76DDE2BE86EE}" srcOrd="1" destOrd="0" parTransId="{AE1DF3E0-5EF6-4732-A3F0-1209BB4C97EC}" sibTransId="{64B6C464-CCC3-4A38-A078-2C372A0FDCC2}"/>
    <dgm:cxn modelId="{92AD4651-1BB5-4F03-AC93-E3DDED7648F0}" type="presOf" srcId="{1DC81CE8-7F03-44FC-B054-EBB763826F82}" destId="{6261ABBC-8EDF-42EB-978E-F83B0688FF1E}" srcOrd="0" destOrd="0" presId="urn:microsoft.com/office/officeart/2005/8/layout/cycle1"/>
    <dgm:cxn modelId="{176CCB57-AFA1-4C68-81D6-43575285ACE0}" type="presOf" srcId="{F8C923AB-1D04-4E37-8BEF-26D60C290B8E}" destId="{09994AC9-1642-4A60-A3FE-2F390406AEA1}" srcOrd="0" destOrd="0" presId="urn:microsoft.com/office/officeart/2005/8/layout/cycle1"/>
    <dgm:cxn modelId="{954FF67A-C684-48DA-B9A5-D9FDD7F427BD}" type="presOf" srcId="{51169735-44C3-467D-87E2-A3A9443B3583}" destId="{1B5FD47D-1470-40AA-9080-7A0302E500DC}" srcOrd="0" destOrd="0" presId="urn:microsoft.com/office/officeart/2005/8/layout/cycle1"/>
    <dgm:cxn modelId="{DE06CF82-C516-4BD7-8532-AB68441D51AA}" type="presOf" srcId="{0DA9D1F4-C0FB-47AD-9A9F-FF8DC730EADC}" destId="{37E18E73-8852-4308-B4DA-1D0C25FF612C}" srcOrd="0" destOrd="0" presId="urn:microsoft.com/office/officeart/2005/8/layout/cycle1"/>
    <dgm:cxn modelId="{7399A5A6-F7AA-4BD3-9D6A-C751DDB8DD2C}" srcId="{2FC56738-9341-48DB-82F6-A8FE29BF9BF3}" destId="{C719A496-F7B6-4F73-AD9B-A4D751E43297}" srcOrd="3" destOrd="0" parTransId="{7A660D49-BD75-455D-8FAE-5F760E752C1A}" sibTransId="{0DA9D1F4-C0FB-47AD-9A9F-FF8DC730EADC}"/>
    <dgm:cxn modelId="{502947AE-7636-4211-9DC4-4573E37838DD}" type="presOf" srcId="{64B6C464-CCC3-4A38-A078-2C372A0FDCC2}" destId="{2251C342-EAFA-443B-9C84-087CCB9C4C7D}" srcOrd="0" destOrd="0" presId="urn:microsoft.com/office/officeart/2005/8/layout/cycle1"/>
    <dgm:cxn modelId="{7272D6D2-6935-4EAF-AF9D-5ADDA540875A}" srcId="{2FC56738-9341-48DB-82F6-A8FE29BF9BF3}" destId="{F8C923AB-1D04-4E37-8BEF-26D60C290B8E}" srcOrd="2" destOrd="0" parTransId="{A4A7DE53-D16B-4459-8029-ADCDC1B61225}" sibTransId="{4DFB56AA-EFD0-441E-AA52-599E43DF55C8}"/>
    <dgm:cxn modelId="{1B7218E8-5960-4E60-9049-AB1AEB6A13B2}" type="presOf" srcId="{4DFB56AA-EFD0-441E-AA52-599E43DF55C8}" destId="{CA18CD08-F7D7-4E95-8BB0-C67CE4718EB3}" srcOrd="0" destOrd="0" presId="urn:microsoft.com/office/officeart/2005/8/layout/cycle1"/>
    <dgm:cxn modelId="{65F43DEC-1A89-4027-ABC0-833B5A348CCE}" srcId="{2FC56738-9341-48DB-82F6-A8FE29BF9BF3}" destId="{1DC81CE8-7F03-44FC-B054-EBB763826F82}" srcOrd="0" destOrd="0" parTransId="{57DBA510-D095-48F5-83AD-BD33B8316242}" sibTransId="{51169735-44C3-467D-87E2-A3A9443B3583}"/>
    <dgm:cxn modelId="{89DB121B-D946-4F67-BEAC-5415048CC4FB}" type="presParOf" srcId="{4E159A15-9B16-423D-8090-12863C5DB8EB}" destId="{3DECFA01-0A10-4C33-91F4-F6EEEC978A8B}" srcOrd="0" destOrd="0" presId="urn:microsoft.com/office/officeart/2005/8/layout/cycle1"/>
    <dgm:cxn modelId="{B29FE601-2FDA-4678-AE50-0996B440BD66}" type="presParOf" srcId="{4E159A15-9B16-423D-8090-12863C5DB8EB}" destId="{6261ABBC-8EDF-42EB-978E-F83B0688FF1E}" srcOrd="1" destOrd="0" presId="urn:microsoft.com/office/officeart/2005/8/layout/cycle1"/>
    <dgm:cxn modelId="{6857E232-E074-4817-B697-BC6CE58D28A4}" type="presParOf" srcId="{4E159A15-9B16-423D-8090-12863C5DB8EB}" destId="{1B5FD47D-1470-40AA-9080-7A0302E500DC}" srcOrd="2" destOrd="0" presId="urn:microsoft.com/office/officeart/2005/8/layout/cycle1"/>
    <dgm:cxn modelId="{7C01F841-AD28-4E33-A717-98F3C0ED0D41}" type="presParOf" srcId="{4E159A15-9B16-423D-8090-12863C5DB8EB}" destId="{4FD79CF8-CCFF-4266-8955-073C58A57258}" srcOrd="3" destOrd="0" presId="urn:microsoft.com/office/officeart/2005/8/layout/cycle1"/>
    <dgm:cxn modelId="{AD3AD87B-D867-4DF1-B1BA-B939377CD127}" type="presParOf" srcId="{4E159A15-9B16-423D-8090-12863C5DB8EB}" destId="{102429E2-2B01-42FE-9900-C4881757A94E}" srcOrd="4" destOrd="0" presId="urn:microsoft.com/office/officeart/2005/8/layout/cycle1"/>
    <dgm:cxn modelId="{0AC9F25A-F5B2-4437-B2FA-EECC8605D244}" type="presParOf" srcId="{4E159A15-9B16-423D-8090-12863C5DB8EB}" destId="{2251C342-EAFA-443B-9C84-087CCB9C4C7D}" srcOrd="5" destOrd="0" presId="urn:microsoft.com/office/officeart/2005/8/layout/cycle1"/>
    <dgm:cxn modelId="{F022991B-7493-42F7-8A2C-2903548673E2}" type="presParOf" srcId="{4E159A15-9B16-423D-8090-12863C5DB8EB}" destId="{A5635FAC-F10B-4FFE-9542-BBC986B23A27}" srcOrd="6" destOrd="0" presId="urn:microsoft.com/office/officeart/2005/8/layout/cycle1"/>
    <dgm:cxn modelId="{91D642ED-EC7F-4D61-9379-5FF77FF2C94B}" type="presParOf" srcId="{4E159A15-9B16-423D-8090-12863C5DB8EB}" destId="{09994AC9-1642-4A60-A3FE-2F390406AEA1}" srcOrd="7" destOrd="0" presId="urn:microsoft.com/office/officeart/2005/8/layout/cycle1"/>
    <dgm:cxn modelId="{100354A1-0374-4CAF-B9A5-7FA08AAAF6C0}" type="presParOf" srcId="{4E159A15-9B16-423D-8090-12863C5DB8EB}" destId="{CA18CD08-F7D7-4E95-8BB0-C67CE4718EB3}" srcOrd="8" destOrd="0" presId="urn:microsoft.com/office/officeart/2005/8/layout/cycle1"/>
    <dgm:cxn modelId="{97192F7A-27C7-4216-BCD0-582AE60DB4DE}" type="presParOf" srcId="{4E159A15-9B16-423D-8090-12863C5DB8EB}" destId="{08F8884A-CDDC-47AA-B49F-F79A68BBDADE}" srcOrd="9" destOrd="0" presId="urn:microsoft.com/office/officeart/2005/8/layout/cycle1"/>
    <dgm:cxn modelId="{9E7BA2A6-E2A4-4EBF-BFAB-31C4B3D3FE46}" type="presParOf" srcId="{4E159A15-9B16-423D-8090-12863C5DB8EB}" destId="{36DC0ADD-91E0-49BA-A115-0CF3A3BEA35D}" srcOrd="10" destOrd="0" presId="urn:microsoft.com/office/officeart/2005/8/layout/cycle1"/>
    <dgm:cxn modelId="{542CB9AF-93BF-4427-9315-7DBF7A56225E}" type="presParOf" srcId="{4E159A15-9B16-423D-8090-12863C5DB8EB}" destId="{37E18E73-8852-4308-B4DA-1D0C25FF612C}"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A1CA548-0675-4B0C-9996-1AF4087A4657}" type="doc">
      <dgm:prSet loTypeId="urn:microsoft.com/office/officeart/2005/8/layout/target3" loCatId="list" qsTypeId="urn:microsoft.com/office/officeart/2005/8/quickstyle/3d3" qsCatId="3D" csTypeId="urn:microsoft.com/office/officeart/2005/8/colors/accent0_3" csCatId="mainScheme" phldr="1"/>
      <dgm:spPr/>
      <dgm:t>
        <a:bodyPr/>
        <a:lstStyle/>
        <a:p>
          <a:endParaRPr lang="es-PE"/>
        </a:p>
      </dgm:t>
    </dgm:pt>
    <dgm:pt modelId="{A03CDDBB-30A7-4E20-BA6E-7A15DCC95B65}">
      <dgm:prSet phldrT="[Texto]"/>
      <dgm:spPr>
        <a:solidFill>
          <a:srgbClr val="003300"/>
        </a:solidFill>
      </dgm:spPr>
      <dgm:t>
        <a:bodyPr/>
        <a:lstStyle/>
        <a:p>
          <a:pPr algn="ctr"/>
          <a:r>
            <a:rPr lang="es-PE" b="1" dirty="0">
              <a:solidFill>
                <a:schemeClr val="bg1"/>
              </a:solidFill>
              <a:latin typeface="Helvetica" panose="020B0604020202020204" pitchFamily="34" charset="0"/>
            </a:rPr>
            <a:t>Otorgar autorización previa a la ejecución y pago de presupuestos adicionales de obra pública ,y de las mayores prestaciones de supervisión.</a:t>
          </a:r>
        </a:p>
      </dgm:t>
    </dgm:pt>
    <dgm:pt modelId="{482CC0B0-318A-47FB-A8DC-2022C3720D7F}" type="parTrans" cxnId="{4A515124-300D-442D-9F65-2E31F0D4FC8C}">
      <dgm:prSet/>
      <dgm:spPr/>
      <dgm:t>
        <a:bodyPr/>
        <a:lstStyle/>
        <a:p>
          <a:endParaRPr lang="es-PE">
            <a:solidFill>
              <a:schemeClr val="tx1"/>
            </a:solidFill>
          </a:endParaRPr>
        </a:p>
      </dgm:t>
    </dgm:pt>
    <dgm:pt modelId="{3B2EC3A8-3D4A-46C8-91FD-0435A43AFAE1}" type="sibTrans" cxnId="{4A515124-300D-442D-9F65-2E31F0D4FC8C}">
      <dgm:prSet/>
      <dgm:spPr/>
      <dgm:t>
        <a:bodyPr/>
        <a:lstStyle/>
        <a:p>
          <a:endParaRPr lang="es-PE">
            <a:solidFill>
              <a:schemeClr val="tx1"/>
            </a:solidFill>
          </a:endParaRPr>
        </a:p>
      </dgm:t>
    </dgm:pt>
    <dgm:pt modelId="{84A3C879-F0F7-4A3A-B1EC-71A601D1525B}">
      <dgm:prSet phldrT="[Texto]"/>
      <dgm:spPr>
        <a:solidFill>
          <a:srgbClr val="003300"/>
        </a:solidFill>
      </dgm:spPr>
      <dgm:t>
        <a:bodyPr/>
        <a:lstStyle/>
        <a:p>
          <a:r>
            <a:rPr lang="es-PE" b="1" dirty="0">
              <a:solidFill>
                <a:schemeClr val="bg1"/>
              </a:solidFill>
              <a:latin typeface="Helvetica" panose="020B0604020202020204" pitchFamily="34" charset="0"/>
            </a:rPr>
            <a:t>Emitir opinión previa vinculante sobre contrataciones de bienes, servicios u obras que tengan el carácter de secreto militar o de orden interno exonerados de licitación pública.</a:t>
          </a:r>
        </a:p>
      </dgm:t>
    </dgm:pt>
    <dgm:pt modelId="{0BAD5566-35EF-41D9-9F34-2AE6093AF346}" type="parTrans" cxnId="{9AD77544-C6F4-4D06-B4B9-2DBBEAFA2146}">
      <dgm:prSet/>
      <dgm:spPr/>
      <dgm:t>
        <a:bodyPr/>
        <a:lstStyle/>
        <a:p>
          <a:endParaRPr lang="es-PE">
            <a:solidFill>
              <a:schemeClr val="tx1"/>
            </a:solidFill>
          </a:endParaRPr>
        </a:p>
      </dgm:t>
    </dgm:pt>
    <dgm:pt modelId="{E800D556-7090-4B12-A3C1-2352169E9630}" type="sibTrans" cxnId="{9AD77544-C6F4-4D06-B4B9-2DBBEAFA2146}">
      <dgm:prSet/>
      <dgm:spPr/>
      <dgm:t>
        <a:bodyPr/>
        <a:lstStyle/>
        <a:p>
          <a:endParaRPr lang="es-PE">
            <a:solidFill>
              <a:schemeClr val="tx1"/>
            </a:solidFill>
          </a:endParaRPr>
        </a:p>
      </dgm:t>
    </dgm:pt>
    <dgm:pt modelId="{79A59F93-4356-43D6-AE38-1143479A17CE}">
      <dgm:prSet phldrT="[Texto]"/>
      <dgm:spPr>
        <a:solidFill>
          <a:srgbClr val="003300"/>
        </a:solidFill>
      </dgm:spPr>
      <dgm:t>
        <a:bodyPr/>
        <a:lstStyle/>
        <a:p>
          <a:r>
            <a:rPr lang="es-PE" b="1" dirty="0">
              <a:solidFill>
                <a:schemeClr val="bg1"/>
              </a:solidFill>
              <a:latin typeface="Helvetica" panose="020B0604020202020204" pitchFamily="34" charset="0"/>
            </a:rPr>
            <a:t>Informar previamente sobre las operaciones, fianzas, avales y otras garantías que otorgue el Estado, que en cualquier forma comprometan su crédito o capacidad financiera.</a:t>
          </a:r>
        </a:p>
      </dgm:t>
    </dgm:pt>
    <dgm:pt modelId="{C55F4AE2-F64A-4CDE-B817-53BD800782AC}" type="parTrans" cxnId="{041297FB-B59D-4D4F-A1D4-00708B171F1F}">
      <dgm:prSet/>
      <dgm:spPr/>
      <dgm:t>
        <a:bodyPr/>
        <a:lstStyle/>
        <a:p>
          <a:endParaRPr lang="es-PE">
            <a:solidFill>
              <a:schemeClr val="tx1"/>
            </a:solidFill>
          </a:endParaRPr>
        </a:p>
      </dgm:t>
    </dgm:pt>
    <dgm:pt modelId="{AE112C49-303B-4AF5-8303-1458374AF78F}" type="sibTrans" cxnId="{041297FB-B59D-4D4F-A1D4-00708B171F1F}">
      <dgm:prSet/>
      <dgm:spPr/>
      <dgm:t>
        <a:bodyPr/>
        <a:lstStyle/>
        <a:p>
          <a:endParaRPr lang="es-PE">
            <a:solidFill>
              <a:schemeClr val="tx1"/>
            </a:solidFill>
          </a:endParaRPr>
        </a:p>
      </dgm:t>
    </dgm:pt>
    <dgm:pt modelId="{5BB125EE-3540-43FB-B462-FD360769376F}" type="pres">
      <dgm:prSet presAssocID="{4A1CA548-0675-4B0C-9996-1AF4087A4657}" presName="Name0" presStyleCnt="0">
        <dgm:presLayoutVars>
          <dgm:chMax val="7"/>
          <dgm:dir/>
          <dgm:animLvl val="lvl"/>
          <dgm:resizeHandles val="exact"/>
        </dgm:presLayoutVars>
      </dgm:prSet>
      <dgm:spPr/>
    </dgm:pt>
    <dgm:pt modelId="{888498F4-504C-477E-9981-62A00E1FB9A0}" type="pres">
      <dgm:prSet presAssocID="{A03CDDBB-30A7-4E20-BA6E-7A15DCC95B65}" presName="circle1" presStyleLbl="node1" presStyleIdx="0" presStyleCnt="3"/>
      <dgm:spPr/>
    </dgm:pt>
    <dgm:pt modelId="{B0B0E460-AF3D-4D2F-915E-E087B8EA4971}" type="pres">
      <dgm:prSet presAssocID="{A03CDDBB-30A7-4E20-BA6E-7A15DCC95B65}" presName="space" presStyleCnt="0"/>
      <dgm:spPr/>
    </dgm:pt>
    <dgm:pt modelId="{6AA8084E-90C7-4D4A-9666-62381E17A6D6}" type="pres">
      <dgm:prSet presAssocID="{A03CDDBB-30A7-4E20-BA6E-7A15DCC95B65}" presName="rect1" presStyleLbl="alignAcc1" presStyleIdx="0" presStyleCnt="3"/>
      <dgm:spPr/>
    </dgm:pt>
    <dgm:pt modelId="{802945A8-59FD-4993-9FC0-E1B4EF7F9F14}" type="pres">
      <dgm:prSet presAssocID="{84A3C879-F0F7-4A3A-B1EC-71A601D1525B}" presName="vertSpace2" presStyleLbl="node1" presStyleIdx="0" presStyleCnt="3"/>
      <dgm:spPr/>
    </dgm:pt>
    <dgm:pt modelId="{46A5C288-B757-4791-ACD4-641AE87B81EC}" type="pres">
      <dgm:prSet presAssocID="{84A3C879-F0F7-4A3A-B1EC-71A601D1525B}" presName="circle2" presStyleLbl="node1" presStyleIdx="1" presStyleCnt="3"/>
      <dgm:spPr/>
    </dgm:pt>
    <dgm:pt modelId="{76121D7B-2E02-4C5B-8C43-A8ECCF0DFD78}" type="pres">
      <dgm:prSet presAssocID="{84A3C879-F0F7-4A3A-B1EC-71A601D1525B}" presName="rect2" presStyleLbl="alignAcc1" presStyleIdx="1" presStyleCnt="3" custLinFactNeighborX="578"/>
      <dgm:spPr/>
    </dgm:pt>
    <dgm:pt modelId="{452A14CA-2837-4BB8-8DF6-04378DD346E4}" type="pres">
      <dgm:prSet presAssocID="{79A59F93-4356-43D6-AE38-1143479A17CE}" presName="vertSpace3" presStyleLbl="node1" presStyleIdx="1" presStyleCnt="3"/>
      <dgm:spPr/>
    </dgm:pt>
    <dgm:pt modelId="{5FD9D777-6010-4E8C-A72D-797FF2FC1D45}" type="pres">
      <dgm:prSet presAssocID="{79A59F93-4356-43D6-AE38-1143479A17CE}" presName="circle3" presStyleLbl="node1" presStyleIdx="2" presStyleCnt="3"/>
      <dgm:spPr/>
    </dgm:pt>
    <dgm:pt modelId="{C0DEA626-6205-4829-9851-A8BC1BC4340B}" type="pres">
      <dgm:prSet presAssocID="{79A59F93-4356-43D6-AE38-1143479A17CE}" presName="rect3" presStyleLbl="alignAcc1" presStyleIdx="2" presStyleCnt="3"/>
      <dgm:spPr/>
    </dgm:pt>
    <dgm:pt modelId="{6C71734A-FCEF-4B19-8644-073FA3086750}" type="pres">
      <dgm:prSet presAssocID="{A03CDDBB-30A7-4E20-BA6E-7A15DCC95B65}" presName="rect1ParTxNoCh" presStyleLbl="alignAcc1" presStyleIdx="2" presStyleCnt="3">
        <dgm:presLayoutVars>
          <dgm:chMax val="1"/>
          <dgm:bulletEnabled val="1"/>
        </dgm:presLayoutVars>
      </dgm:prSet>
      <dgm:spPr/>
    </dgm:pt>
    <dgm:pt modelId="{05D9064A-2AC4-42FB-9216-75BBF883B9A7}" type="pres">
      <dgm:prSet presAssocID="{84A3C879-F0F7-4A3A-B1EC-71A601D1525B}" presName="rect2ParTxNoCh" presStyleLbl="alignAcc1" presStyleIdx="2" presStyleCnt="3">
        <dgm:presLayoutVars>
          <dgm:chMax val="1"/>
          <dgm:bulletEnabled val="1"/>
        </dgm:presLayoutVars>
      </dgm:prSet>
      <dgm:spPr/>
    </dgm:pt>
    <dgm:pt modelId="{6B8B7B53-68C4-4A37-8BC4-178272AEB771}" type="pres">
      <dgm:prSet presAssocID="{79A59F93-4356-43D6-AE38-1143479A17CE}" presName="rect3ParTxNoCh" presStyleLbl="alignAcc1" presStyleIdx="2" presStyleCnt="3">
        <dgm:presLayoutVars>
          <dgm:chMax val="1"/>
          <dgm:bulletEnabled val="1"/>
        </dgm:presLayoutVars>
      </dgm:prSet>
      <dgm:spPr/>
    </dgm:pt>
  </dgm:ptLst>
  <dgm:cxnLst>
    <dgm:cxn modelId="{4A515124-300D-442D-9F65-2E31F0D4FC8C}" srcId="{4A1CA548-0675-4B0C-9996-1AF4087A4657}" destId="{A03CDDBB-30A7-4E20-BA6E-7A15DCC95B65}" srcOrd="0" destOrd="0" parTransId="{482CC0B0-318A-47FB-A8DC-2022C3720D7F}" sibTransId="{3B2EC3A8-3D4A-46C8-91FD-0435A43AFAE1}"/>
    <dgm:cxn modelId="{9AD77544-C6F4-4D06-B4B9-2DBBEAFA2146}" srcId="{4A1CA548-0675-4B0C-9996-1AF4087A4657}" destId="{84A3C879-F0F7-4A3A-B1EC-71A601D1525B}" srcOrd="1" destOrd="0" parTransId="{0BAD5566-35EF-41D9-9F34-2AE6093AF346}" sibTransId="{E800D556-7090-4B12-A3C1-2352169E9630}"/>
    <dgm:cxn modelId="{C9C1F647-FBC3-49E8-AADD-D8B6AFDFA756}" type="presOf" srcId="{84A3C879-F0F7-4A3A-B1EC-71A601D1525B}" destId="{76121D7B-2E02-4C5B-8C43-A8ECCF0DFD78}" srcOrd="0" destOrd="0" presId="urn:microsoft.com/office/officeart/2005/8/layout/target3"/>
    <dgm:cxn modelId="{920CD676-85B3-485B-B8DC-07D0ABE54FE2}" type="presOf" srcId="{4A1CA548-0675-4B0C-9996-1AF4087A4657}" destId="{5BB125EE-3540-43FB-B462-FD360769376F}" srcOrd="0" destOrd="0" presId="urn:microsoft.com/office/officeart/2005/8/layout/target3"/>
    <dgm:cxn modelId="{E0884882-0F29-4CCB-BADF-C7E5C197DB32}" type="presOf" srcId="{A03CDDBB-30A7-4E20-BA6E-7A15DCC95B65}" destId="{6C71734A-FCEF-4B19-8644-073FA3086750}" srcOrd="1" destOrd="0" presId="urn:microsoft.com/office/officeart/2005/8/layout/target3"/>
    <dgm:cxn modelId="{6850588A-544D-4EE5-A7FF-6F45B1992E79}" type="presOf" srcId="{79A59F93-4356-43D6-AE38-1143479A17CE}" destId="{6B8B7B53-68C4-4A37-8BC4-178272AEB771}" srcOrd="1" destOrd="0" presId="urn:microsoft.com/office/officeart/2005/8/layout/target3"/>
    <dgm:cxn modelId="{8CBF95DE-34C7-45CF-BC18-6E031D58E8CF}" type="presOf" srcId="{A03CDDBB-30A7-4E20-BA6E-7A15DCC95B65}" destId="{6AA8084E-90C7-4D4A-9666-62381E17A6D6}" srcOrd="0" destOrd="0" presId="urn:microsoft.com/office/officeart/2005/8/layout/target3"/>
    <dgm:cxn modelId="{4C948AEE-1094-475F-9532-4FFC3231C38A}" type="presOf" srcId="{84A3C879-F0F7-4A3A-B1EC-71A601D1525B}" destId="{05D9064A-2AC4-42FB-9216-75BBF883B9A7}" srcOrd="1" destOrd="0" presId="urn:microsoft.com/office/officeart/2005/8/layout/target3"/>
    <dgm:cxn modelId="{041297FB-B59D-4D4F-A1D4-00708B171F1F}" srcId="{4A1CA548-0675-4B0C-9996-1AF4087A4657}" destId="{79A59F93-4356-43D6-AE38-1143479A17CE}" srcOrd="2" destOrd="0" parTransId="{C55F4AE2-F64A-4CDE-B817-53BD800782AC}" sibTransId="{AE112C49-303B-4AF5-8303-1458374AF78F}"/>
    <dgm:cxn modelId="{7B3D6EFD-9E1F-4CDD-9738-7BAC339C5C68}" type="presOf" srcId="{79A59F93-4356-43D6-AE38-1143479A17CE}" destId="{C0DEA626-6205-4829-9851-A8BC1BC4340B}" srcOrd="0" destOrd="0" presId="urn:microsoft.com/office/officeart/2005/8/layout/target3"/>
    <dgm:cxn modelId="{B8C9E477-52B2-4C3E-9F51-B1B9E2BB9268}" type="presParOf" srcId="{5BB125EE-3540-43FB-B462-FD360769376F}" destId="{888498F4-504C-477E-9981-62A00E1FB9A0}" srcOrd="0" destOrd="0" presId="urn:microsoft.com/office/officeart/2005/8/layout/target3"/>
    <dgm:cxn modelId="{B964BB50-7CCC-4C5A-AF0E-ECB099939AC4}" type="presParOf" srcId="{5BB125EE-3540-43FB-B462-FD360769376F}" destId="{B0B0E460-AF3D-4D2F-915E-E087B8EA4971}" srcOrd="1" destOrd="0" presId="urn:microsoft.com/office/officeart/2005/8/layout/target3"/>
    <dgm:cxn modelId="{390CECC4-3BD9-4647-8E53-4C7121CE37DA}" type="presParOf" srcId="{5BB125EE-3540-43FB-B462-FD360769376F}" destId="{6AA8084E-90C7-4D4A-9666-62381E17A6D6}" srcOrd="2" destOrd="0" presId="urn:microsoft.com/office/officeart/2005/8/layout/target3"/>
    <dgm:cxn modelId="{5E146BBB-657B-40C6-A49E-A3B8E3DAD351}" type="presParOf" srcId="{5BB125EE-3540-43FB-B462-FD360769376F}" destId="{802945A8-59FD-4993-9FC0-E1B4EF7F9F14}" srcOrd="3" destOrd="0" presId="urn:microsoft.com/office/officeart/2005/8/layout/target3"/>
    <dgm:cxn modelId="{39AD31DE-2FD5-4C62-A6E5-803709623198}" type="presParOf" srcId="{5BB125EE-3540-43FB-B462-FD360769376F}" destId="{46A5C288-B757-4791-ACD4-641AE87B81EC}" srcOrd="4" destOrd="0" presId="urn:microsoft.com/office/officeart/2005/8/layout/target3"/>
    <dgm:cxn modelId="{0E4FA090-BB89-4274-8D1C-48684F3A8A08}" type="presParOf" srcId="{5BB125EE-3540-43FB-B462-FD360769376F}" destId="{76121D7B-2E02-4C5B-8C43-A8ECCF0DFD78}" srcOrd="5" destOrd="0" presId="urn:microsoft.com/office/officeart/2005/8/layout/target3"/>
    <dgm:cxn modelId="{4D4C8170-5DA6-4D27-8B3B-7DE192D9BE82}" type="presParOf" srcId="{5BB125EE-3540-43FB-B462-FD360769376F}" destId="{452A14CA-2837-4BB8-8DF6-04378DD346E4}" srcOrd="6" destOrd="0" presId="urn:microsoft.com/office/officeart/2005/8/layout/target3"/>
    <dgm:cxn modelId="{1C433404-F21C-4BBD-A829-4AF407994DD7}" type="presParOf" srcId="{5BB125EE-3540-43FB-B462-FD360769376F}" destId="{5FD9D777-6010-4E8C-A72D-797FF2FC1D45}" srcOrd="7" destOrd="0" presId="urn:microsoft.com/office/officeart/2005/8/layout/target3"/>
    <dgm:cxn modelId="{5713BE55-33B7-4E27-A94F-27D51A547616}" type="presParOf" srcId="{5BB125EE-3540-43FB-B462-FD360769376F}" destId="{C0DEA626-6205-4829-9851-A8BC1BC4340B}" srcOrd="8" destOrd="0" presId="urn:microsoft.com/office/officeart/2005/8/layout/target3"/>
    <dgm:cxn modelId="{2ED07DC1-A84D-4927-B4C4-58BF5EA88CCB}" type="presParOf" srcId="{5BB125EE-3540-43FB-B462-FD360769376F}" destId="{6C71734A-FCEF-4B19-8644-073FA3086750}" srcOrd="9" destOrd="0" presId="urn:microsoft.com/office/officeart/2005/8/layout/target3"/>
    <dgm:cxn modelId="{DEDD8FCB-502B-43ED-A881-81CE4DCAAAE4}" type="presParOf" srcId="{5BB125EE-3540-43FB-B462-FD360769376F}" destId="{05D9064A-2AC4-42FB-9216-75BBF883B9A7}" srcOrd="10" destOrd="0" presId="urn:microsoft.com/office/officeart/2005/8/layout/target3"/>
    <dgm:cxn modelId="{D44777FE-F0DB-497E-942C-14CDCB46AA90}" type="presParOf" srcId="{5BB125EE-3540-43FB-B462-FD360769376F}" destId="{6B8B7B53-68C4-4A37-8BC4-178272AEB771}"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12C3371-1FEF-4421-BEF9-59322DEA5A5D}" type="doc">
      <dgm:prSet loTypeId="urn:microsoft.com/office/officeart/2005/8/layout/cycle8" loCatId="cycle" qsTypeId="urn:microsoft.com/office/officeart/2005/8/quickstyle/3d3" qsCatId="3D" csTypeId="urn:microsoft.com/office/officeart/2005/8/colors/accent0_3" csCatId="mainScheme" phldr="1"/>
      <dgm:spPr/>
    </dgm:pt>
    <dgm:pt modelId="{F3164CAE-6546-448B-B9F9-51B10569EDFF}">
      <dgm:prSet phldrT="[Texto]" custT="1"/>
      <dgm:spPr>
        <a:solidFill>
          <a:srgbClr val="A50021"/>
        </a:solidFill>
      </dgm:spPr>
      <dgm:t>
        <a:bodyPr/>
        <a:lstStyle/>
        <a:p>
          <a:r>
            <a:rPr lang="es-PE" sz="1300" b="1" dirty="0">
              <a:latin typeface="Helvetica" panose="020B0604020202020204" pitchFamily="34" charset="0"/>
            </a:rPr>
            <a:t>Auditoría Financiera</a:t>
          </a:r>
        </a:p>
      </dgm:t>
    </dgm:pt>
    <dgm:pt modelId="{171AD81B-F77B-41E6-AAA6-F044C078F371}" type="parTrans" cxnId="{16C07FC3-D5AA-40FB-871D-3882B8D7126C}">
      <dgm:prSet/>
      <dgm:spPr/>
      <dgm:t>
        <a:bodyPr/>
        <a:lstStyle/>
        <a:p>
          <a:endParaRPr lang="es-PE"/>
        </a:p>
      </dgm:t>
    </dgm:pt>
    <dgm:pt modelId="{0A1A930B-90C7-4C48-B840-B2B90598F37C}" type="sibTrans" cxnId="{16C07FC3-D5AA-40FB-871D-3882B8D7126C}">
      <dgm:prSet/>
      <dgm:spPr/>
      <dgm:t>
        <a:bodyPr/>
        <a:lstStyle/>
        <a:p>
          <a:endParaRPr lang="es-PE"/>
        </a:p>
      </dgm:t>
    </dgm:pt>
    <dgm:pt modelId="{4692C8B8-4DA9-4053-8B09-3BC43147850F}">
      <dgm:prSet phldrT="[Texto]" custT="1"/>
      <dgm:spPr>
        <a:solidFill>
          <a:srgbClr val="A50021"/>
        </a:solidFill>
      </dgm:spPr>
      <dgm:t>
        <a:bodyPr/>
        <a:lstStyle/>
        <a:p>
          <a:r>
            <a:rPr lang="es-PE" sz="1300" b="1" dirty="0">
              <a:latin typeface="Helvetica" panose="020B0604020202020204" pitchFamily="34" charset="0"/>
            </a:rPr>
            <a:t>Auditoría de Desempeño</a:t>
          </a:r>
        </a:p>
      </dgm:t>
    </dgm:pt>
    <dgm:pt modelId="{1892A0E8-58C2-4434-B4FA-DE5FFA2E1BEF}" type="parTrans" cxnId="{6C6B98EB-E526-4661-B303-EDC68B8A4DA9}">
      <dgm:prSet/>
      <dgm:spPr/>
      <dgm:t>
        <a:bodyPr/>
        <a:lstStyle/>
        <a:p>
          <a:endParaRPr lang="es-PE"/>
        </a:p>
      </dgm:t>
    </dgm:pt>
    <dgm:pt modelId="{389C9426-A0AE-4A25-B937-C07F113F108E}" type="sibTrans" cxnId="{6C6B98EB-E526-4661-B303-EDC68B8A4DA9}">
      <dgm:prSet/>
      <dgm:spPr/>
      <dgm:t>
        <a:bodyPr/>
        <a:lstStyle/>
        <a:p>
          <a:endParaRPr lang="es-PE"/>
        </a:p>
      </dgm:t>
    </dgm:pt>
    <dgm:pt modelId="{73782363-3ACD-4E7D-A8C8-5E6A62045A04}">
      <dgm:prSet phldrT="[Texto]" custT="1"/>
      <dgm:spPr>
        <a:solidFill>
          <a:srgbClr val="A50021"/>
        </a:solidFill>
      </dgm:spPr>
      <dgm:t>
        <a:bodyPr/>
        <a:lstStyle/>
        <a:p>
          <a:r>
            <a:rPr lang="es-PE" sz="1300" b="1" dirty="0">
              <a:latin typeface="Helvetica" panose="020B0604020202020204" pitchFamily="34" charset="0"/>
            </a:rPr>
            <a:t>Auditoría de Cumplimiento</a:t>
          </a:r>
        </a:p>
      </dgm:t>
    </dgm:pt>
    <dgm:pt modelId="{0A9BE8AD-3B7C-4330-B375-8D1C3233E563}" type="parTrans" cxnId="{4AFF98D8-A505-4CC5-9407-A76525CE1210}">
      <dgm:prSet/>
      <dgm:spPr/>
      <dgm:t>
        <a:bodyPr/>
        <a:lstStyle/>
        <a:p>
          <a:endParaRPr lang="es-PE"/>
        </a:p>
      </dgm:t>
    </dgm:pt>
    <dgm:pt modelId="{B5C68FA6-B84B-4432-962D-759776757E2F}" type="sibTrans" cxnId="{4AFF98D8-A505-4CC5-9407-A76525CE1210}">
      <dgm:prSet/>
      <dgm:spPr/>
      <dgm:t>
        <a:bodyPr/>
        <a:lstStyle/>
        <a:p>
          <a:endParaRPr lang="es-PE"/>
        </a:p>
      </dgm:t>
    </dgm:pt>
    <dgm:pt modelId="{AB526E35-D7EB-4CB9-AC37-1EE76E6B0C88}" type="pres">
      <dgm:prSet presAssocID="{012C3371-1FEF-4421-BEF9-59322DEA5A5D}" presName="compositeShape" presStyleCnt="0">
        <dgm:presLayoutVars>
          <dgm:chMax val="7"/>
          <dgm:dir/>
          <dgm:resizeHandles val="exact"/>
        </dgm:presLayoutVars>
      </dgm:prSet>
      <dgm:spPr/>
    </dgm:pt>
    <dgm:pt modelId="{F1A2E482-0384-4F76-8CA8-2D35CEF5D8FF}" type="pres">
      <dgm:prSet presAssocID="{012C3371-1FEF-4421-BEF9-59322DEA5A5D}" presName="wedge1" presStyleLbl="node1" presStyleIdx="0" presStyleCnt="3" custScaleX="102764"/>
      <dgm:spPr/>
    </dgm:pt>
    <dgm:pt modelId="{2D5E593E-EAFB-4737-B157-D654F6FDBE4B}" type="pres">
      <dgm:prSet presAssocID="{012C3371-1FEF-4421-BEF9-59322DEA5A5D}" presName="dummy1a" presStyleCnt="0"/>
      <dgm:spPr/>
    </dgm:pt>
    <dgm:pt modelId="{0ED23C9F-927B-4391-BC90-CBF4EB2CD237}" type="pres">
      <dgm:prSet presAssocID="{012C3371-1FEF-4421-BEF9-59322DEA5A5D}" presName="dummy1b" presStyleCnt="0"/>
      <dgm:spPr/>
    </dgm:pt>
    <dgm:pt modelId="{110A9DE1-8C8B-4291-BA56-F32875B29E8F}" type="pres">
      <dgm:prSet presAssocID="{012C3371-1FEF-4421-BEF9-59322DEA5A5D}" presName="wedge1Tx" presStyleLbl="node1" presStyleIdx="0" presStyleCnt="3">
        <dgm:presLayoutVars>
          <dgm:chMax val="0"/>
          <dgm:chPref val="0"/>
          <dgm:bulletEnabled val="1"/>
        </dgm:presLayoutVars>
      </dgm:prSet>
      <dgm:spPr/>
    </dgm:pt>
    <dgm:pt modelId="{F1F31888-4745-41EA-9F56-B254A84D447E}" type="pres">
      <dgm:prSet presAssocID="{012C3371-1FEF-4421-BEF9-59322DEA5A5D}" presName="wedge2" presStyleLbl="node1" presStyleIdx="1" presStyleCnt="3"/>
      <dgm:spPr/>
    </dgm:pt>
    <dgm:pt modelId="{9438321B-2CD2-4A20-A455-B3A82A6979C7}" type="pres">
      <dgm:prSet presAssocID="{012C3371-1FEF-4421-BEF9-59322DEA5A5D}" presName="dummy2a" presStyleCnt="0"/>
      <dgm:spPr/>
    </dgm:pt>
    <dgm:pt modelId="{362FF02A-3616-44CF-A2E0-386AD1596482}" type="pres">
      <dgm:prSet presAssocID="{012C3371-1FEF-4421-BEF9-59322DEA5A5D}" presName="dummy2b" presStyleCnt="0"/>
      <dgm:spPr/>
    </dgm:pt>
    <dgm:pt modelId="{D7FBB87C-8505-450B-B98F-E7984A105A23}" type="pres">
      <dgm:prSet presAssocID="{012C3371-1FEF-4421-BEF9-59322DEA5A5D}" presName="wedge2Tx" presStyleLbl="node1" presStyleIdx="1" presStyleCnt="3">
        <dgm:presLayoutVars>
          <dgm:chMax val="0"/>
          <dgm:chPref val="0"/>
          <dgm:bulletEnabled val="1"/>
        </dgm:presLayoutVars>
      </dgm:prSet>
      <dgm:spPr/>
    </dgm:pt>
    <dgm:pt modelId="{C01092FC-B310-4D21-A256-716F0304524F}" type="pres">
      <dgm:prSet presAssocID="{012C3371-1FEF-4421-BEF9-59322DEA5A5D}" presName="wedge3" presStyleLbl="node1" presStyleIdx="2" presStyleCnt="3" custScaleX="105263"/>
      <dgm:spPr/>
    </dgm:pt>
    <dgm:pt modelId="{28F36123-2BA5-475B-B3E2-4B76B3A5DE5B}" type="pres">
      <dgm:prSet presAssocID="{012C3371-1FEF-4421-BEF9-59322DEA5A5D}" presName="dummy3a" presStyleCnt="0"/>
      <dgm:spPr/>
    </dgm:pt>
    <dgm:pt modelId="{3B37084F-9678-4CE2-B26E-B54795D98792}" type="pres">
      <dgm:prSet presAssocID="{012C3371-1FEF-4421-BEF9-59322DEA5A5D}" presName="dummy3b" presStyleCnt="0"/>
      <dgm:spPr/>
    </dgm:pt>
    <dgm:pt modelId="{4A52AC19-AF18-44AA-87B3-39AF532D6F28}" type="pres">
      <dgm:prSet presAssocID="{012C3371-1FEF-4421-BEF9-59322DEA5A5D}" presName="wedge3Tx" presStyleLbl="node1" presStyleIdx="2" presStyleCnt="3">
        <dgm:presLayoutVars>
          <dgm:chMax val="0"/>
          <dgm:chPref val="0"/>
          <dgm:bulletEnabled val="1"/>
        </dgm:presLayoutVars>
      </dgm:prSet>
      <dgm:spPr/>
    </dgm:pt>
    <dgm:pt modelId="{7B2D55ED-0C8D-4811-83BC-D4DA54C60E0D}" type="pres">
      <dgm:prSet presAssocID="{0A1A930B-90C7-4C48-B840-B2B90598F37C}" presName="arrowWedge1" presStyleLbl="fgSibTrans2D1" presStyleIdx="0" presStyleCnt="3"/>
      <dgm:spPr>
        <a:solidFill>
          <a:srgbClr val="FF5050"/>
        </a:solidFill>
      </dgm:spPr>
    </dgm:pt>
    <dgm:pt modelId="{45281848-FB66-4C6D-95EE-9FDD98CC0B15}" type="pres">
      <dgm:prSet presAssocID="{389C9426-A0AE-4A25-B937-C07F113F108E}" presName="arrowWedge2" presStyleLbl="fgSibTrans2D1" presStyleIdx="1" presStyleCnt="3"/>
      <dgm:spPr>
        <a:solidFill>
          <a:srgbClr val="FF5050"/>
        </a:solidFill>
      </dgm:spPr>
    </dgm:pt>
    <dgm:pt modelId="{0EF2C140-AA2B-462E-85DF-851B66196369}" type="pres">
      <dgm:prSet presAssocID="{B5C68FA6-B84B-4432-962D-759776757E2F}" presName="arrowWedge3" presStyleLbl="fgSibTrans2D1" presStyleIdx="2" presStyleCnt="3"/>
      <dgm:spPr>
        <a:solidFill>
          <a:srgbClr val="FF5050"/>
        </a:solidFill>
      </dgm:spPr>
    </dgm:pt>
  </dgm:ptLst>
  <dgm:cxnLst>
    <dgm:cxn modelId="{DDE14462-73EA-4422-BE76-29E3C7BA3F9B}" type="presOf" srcId="{73782363-3ACD-4E7D-A8C8-5E6A62045A04}" destId="{C01092FC-B310-4D21-A256-716F0304524F}" srcOrd="0" destOrd="0" presId="urn:microsoft.com/office/officeart/2005/8/layout/cycle8"/>
    <dgm:cxn modelId="{615A0144-DC1D-4F83-83AE-4370C3236339}" type="presOf" srcId="{F3164CAE-6546-448B-B9F9-51B10569EDFF}" destId="{110A9DE1-8C8B-4291-BA56-F32875B29E8F}" srcOrd="1" destOrd="0" presId="urn:microsoft.com/office/officeart/2005/8/layout/cycle8"/>
    <dgm:cxn modelId="{ABAB7266-81B1-4506-A2DB-DBA3E548A168}" type="presOf" srcId="{73782363-3ACD-4E7D-A8C8-5E6A62045A04}" destId="{4A52AC19-AF18-44AA-87B3-39AF532D6F28}" srcOrd="1" destOrd="0" presId="urn:microsoft.com/office/officeart/2005/8/layout/cycle8"/>
    <dgm:cxn modelId="{C7CEA76E-DF9C-4A47-8DFD-C2C328FAE0CF}" type="presOf" srcId="{4692C8B8-4DA9-4053-8B09-3BC43147850F}" destId="{D7FBB87C-8505-450B-B98F-E7984A105A23}" srcOrd="1" destOrd="0" presId="urn:microsoft.com/office/officeart/2005/8/layout/cycle8"/>
    <dgm:cxn modelId="{3CC65A82-E653-41FF-8EF4-ADE58D5B7E08}" type="presOf" srcId="{012C3371-1FEF-4421-BEF9-59322DEA5A5D}" destId="{AB526E35-D7EB-4CB9-AC37-1EE76E6B0C88}" srcOrd="0" destOrd="0" presId="urn:microsoft.com/office/officeart/2005/8/layout/cycle8"/>
    <dgm:cxn modelId="{5566AEA7-3EAE-4219-9853-AD55E0EAF85B}" type="presOf" srcId="{F3164CAE-6546-448B-B9F9-51B10569EDFF}" destId="{F1A2E482-0384-4F76-8CA8-2D35CEF5D8FF}" srcOrd="0" destOrd="0" presId="urn:microsoft.com/office/officeart/2005/8/layout/cycle8"/>
    <dgm:cxn modelId="{16C07FC3-D5AA-40FB-871D-3882B8D7126C}" srcId="{012C3371-1FEF-4421-BEF9-59322DEA5A5D}" destId="{F3164CAE-6546-448B-B9F9-51B10569EDFF}" srcOrd="0" destOrd="0" parTransId="{171AD81B-F77B-41E6-AAA6-F044C078F371}" sibTransId="{0A1A930B-90C7-4C48-B840-B2B90598F37C}"/>
    <dgm:cxn modelId="{4AFF98D8-A505-4CC5-9407-A76525CE1210}" srcId="{012C3371-1FEF-4421-BEF9-59322DEA5A5D}" destId="{73782363-3ACD-4E7D-A8C8-5E6A62045A04}" srcOrd="2" destOrd="0" parTransId="{0A9BE8AD-3B7C-4330-B375-8D1C3233E563}" sibTransId="{B5C68FA6-B84B-4432-962D-759776757E2F}"/>
    <dgm:cxn modelId="{6C6B98EB-E526-4661-B303-EDC68B8A4DA9}" srcId="{012C3371-1FEF-4421-BEF9-59322DEA5A5D}" destId="{4692C8B8-4DA9-4053-8B09-3BC43147850F}" srcOrd="1" destOrd="0" parTransId="{1892A0E8-58C2-4434-B4FA-DE5FFA2E1BEF}" sibTransId="{389C9426-A0AE-4A25-B937-C07F113F108E}"/>
    <dgm:cxn modelId="{09DBAAEF-42DC-4DA1-A03F-6059F0040B89}" type="presOf" srcId="{4692C8B8-4DA9-4053-8B09-3BC43147850F}" destId="{F1F31888-4745-41EA-9F56-B254A84D447E}" srcOrd="0" destOrd="0" presId="urn:microsoft.com/office/officeart/2005/8/layout/cycle8"/>
    <dgm:cxn modelId="{0D634F66-10F6-49B4-983F-1E9DC7C6FE70}" type="presParOf" srcId="{AB526E35-D7EB-4CB9-AC37-1EE76E6B0C88}" destId="{F1A2E482-0384-4F76-8CA8-2D35CEF5D8FF}" srcOrd="0" destOrd="0" presId="urn:microsoft.com/office/officeart/2005/8/layout/cycle8"/>
    <dgm:cxn modelId="{D22C80F0-E438-4C6B-A2C6-7548F2E320A9}" type="presParOf" srcId="{AB526E35-D7EB-4CB9-AC37-1EE76E6B0C88}" destId="{2D5E593E-EAFB-4737-B157-D654F6FDBE4B}" srcOrd="1" destOrd="0" presId="urn:microsoft.com/office/officeart/2005/8/layout/cycle8"/>
    <dgm:cxn modelId="{98DA0C64-1AB2-4224-A628-14E0D66B6EF8}" type="presParOf" srcId="{AB526E35-D7EB-4CB9-AC37-1EE76E6B0C88}" destId="{0ED23C9F-927B-4391-BC90-CBF4EB2CD237}" srcOrd="2" destOrd="0" presId="urn:microsoft.com/office/officeart/2005/8/layout/cycle8"/>
    <dgm:cxn modelId="{A60E55FD-9EA0-4B05-B953-5A95597285E6}" type="presParOf" srcId="{AB526E35-D7EB-4CB9-AC37-1EE76E6B0C88}" destId="{110A9DE1-8C8B-4291-BA56-F32875B29E8F}" srcOrd="3" destOrd="0" presId="urn:microsoft.com/office/officeart/2005/8/layout/cycle8"/>
    <dgm:cxn modelId="{4CCEDBD0-F8EA-4645-BBC4-7675592B95DF}" type="presParOf" srcId="{AB526E35-D7EB-4CB9-AC37-1EE76E6B0C88}" destId="{F1F31888-4745-41EA-9F56-B254A84D447E}" srcOrd="4" destOrd="0" presId="urn:microsoft.com/office/officeart/2005/8/layout/cycle8"/>
    <dgm:cxn modelId="{3FBD6216-2218-4921-9549-5AA238BAEC0D}" type="presParOf" srcId="{AB526E35-D7EB-4CB9-AC37-1EE76E6B0C88}" destId="{9438321B-2CD2-4A20-A455-B3A82A6979C7}" srcOrd="5" destOrd="0" presId="urn:microsoft.com/office/officeart/2005/8/layout/cycle8"/>
    <dgm:cxn modelId="{3B2A5C5B-0A9E-4CAE-A075-276883A3F248}" type="presParOf" srcId="{AB526E35-D7EB-4CB9-AC37-1EE76E6B0C88}" destId="{362FF02A-3616-44CF-A2E0-386AD1596482}" srcOrd="6" destOrd="0" presId="urn:microsoft.com/office/officeart/2005/8/layout/cycle8"/>
    <dgm:cxn modelId="{1DC1C216-C459-45F1-A269-950B126DC269}" type="presParOf" srcId="{AB526E35-D7EB-4CB9-AC37-1EE76E6B0C88}" destId="{D7FBB87C-8505-450B-B98F-E7984A105A23}" srcOrd="7" destOrd="0" presId="urn:microsoft.com/office/officeart/2005/8/layout/cycle8"/>
    <dgm:cxn modelId="{420F1DA2-44A9-49FC-949E-F2E36CD8FC6D}" type="presParOf" srcId="{AB526E35-D7EB-4CB9-AC37-1EE76E6B0C88}" destId="{C01092FC-B310-4D21-A256-716F0304524F}" srcOrd="8" destOrd="0" presId="urn:microsoft.com/office/officeart/2005/8/layout/cycle8"/>
    <dgm:cxn modelId="{37D3A43D-F6E3-493E-BFE6-DE7C4CC0C315}" type="presParOf" srcId="{AB526E35-D7EB-4CB9-AC37-1EE76E6B0C88}" destId="{28F36123-2BA5-475B-B3E2-4B76B3A5DE5B}" srcOrd="9" destOrd="0" presId="urn:microsoft.com/office/officeart/2005/8/layout/cycle8"/>
    <dgm:cxn modelId="{D189C633-D787-48FB-B2C8-3F32236B9E31}" type="presParOf" srcId="{AB526E35-D7EB-4CB9-AC37-1EE76E6B0C88}" destId="{3B37084F-9678-4CE2-B26E-B54795D98792}" srcOrd="10" destOrd="0" presId="urn:microsoft.com/office/officeart/2005/8/layout/cycle8"/>
    <dgm:cxn modelId="{D787FDCB-B7EB-45E7-A15E-C45723F39D2B}" type="presParOf" srcId="{AB526E35-D7EB-4CB9-AC37-1EE76E6B0C88}" destId="{4A52AC19-AF18-44AA-87B3-39AF532D6F28}" srcOrd="11" destOrd="0" presId="urn:microsoft.com/office/officeart/2005/8/layout/cycle8"/>
    <dgm:cxn modelId="{47D89016-B5E0-4CB1-974E-E2BB11AE9DCF}" type="presParOf" srcId="{AB526E35-D7EB-4CB9-AC37-1EE76E6B0C88}" destId="{7B2D55ED-0C8D-4811-83BC-D4DA54C60E0D}" srcOrd="12" destOrd="0" presId="urn:microsoft.com/office/officeart/2005/8/layout/cycle8"/>
    <dgm:cxn modelId="{375BC525-66F8-4C8E-A823-C855978533AD}" type="presParOf" srcId="{AB526E35-D7EB-4CB9-AC37-1EE76E6B0C88}" destId="{45281848-FB66-4C6D-95EE-9FDD98CC0B15}" srcOrd="13" destOrd="0" presId="urn:microsoft.com/office/officeart/2005/8/layout/cycle8"/>
    <dgm:cxn modelId="{9F17EC49-2F12-4D6B-AC61-A934E20DDD61}" type="presParOf" srcId="{AB526E35-D7EB-4CB9-AC37-1EE76E6B0C88}" destId="{0EF2C140-AA2B-462E-85DF-851B6619636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FC56738-9341-48DB-82F6-A8FE29BF9BF3}" type="doc">
      <dgm:prSet loTypeId="urn:microsoft.com/office/officeart/2005/8/layout/cycle1" loCatId="cycle" qsTypeId="urn:microsoft.com/office/officeart/2005/8/quickstyle/simple5" qsCatId="simple" csTypeId="urn:microsoft.com/office/officeart/2005/8/colors/accent6_4" csCatId="accent6" phldr="1"/>
      <dgm:spPr/>
      <dgm:t>
        <a:bodyPr/>
        <a:lstStyle/>
        <a:p>
          <a:endParaRPr lang="es-PE"/>
        </a:p>
      </dgm:t>
    </dgm:pt>
    <dgm:pt modelId="{1DC81CE8-7F03-44FC-B054-EBB763826F82}">
      <dgm:prSet phldrT="[Texto]" custT="1"/>
      <dgm:spPr/>
      <dgm:t>
        <a:bodyPr/>
        <a:lstStyle/>
        <a:p>
          <a:r>
            <a:rPr lang="es-PE" sz="1700" b="0" dirty="0">
              <a:solidFill>
                <a:schemeClr val="bg1"/>
              </a:solidFill>
              <a:latin typeface="Helvetica" panose="020B0604020202020204" pitchFamily="34" charset="0"/>
            </a:rPr>
            <a:t>Evidencia de Auditoría</a:t>
          </a:r>
        </a:p>
      </dgm:t>
    </dgm:pt>
    <dgm:pt modelId="{57DBA510-D095-48F5-83AD-BD33B8316242}" type="parTrans" cxnId="{65F43DEC-1A89-4027-ABC0-833B5A348CCE}">
      <dgm:prSet/>
      <dgm:spPr/>
      <dgm:t>
        <a:bodyPr/>
        <a:lstStyle/>
        <a:p>
          <a:endParaRPr lang="es-PE" sz="1700" b="0">
            <a:solidFill>
              <a:schemeClr val="bg1"/>
            </a:solidFill>
            <a:latin typeface="Helvetica" panose="020B0604020202020204" pitchFamily="34" charset="0"/>
          </a:endParaRPr>
        </a:p>
      </dgm:t>
    </dgm:pt>
    <dgm:pt modelId="{51169735-44C3-467D-87E2-A3A9443B3583}" type="sibTrans" cxnId="{65F43DEC-1A89-4027-ABC0-833B5A348CCE}">
      <dgm:prSet/>
      <dgm:spPr>
        <a:solidFill>
          <a:srgbClr val="92D050"/>
        </a:solidFill>
      </dgm:spPr>
      <dgm:t>
        <a:bodyPr/>
        <a:lstStyle/>
        <a:p>
          <a:endParaRPr lang="es-PE" sz="1700" b="0">
            <a:solidFill>
              <a:schemeClr val="bg1"/>
            </a:solidFill>
            <a:latin typeface="Helvetica" panose="020B0604020202020204" pitchFamily="34" charset="0"/>
          </a:endParaRPr>
        </a:p>
      </dgm:t>
    </dgm:pt>
    <dgm:pt modelId="{596FCBC5-8F41-4499-A56C-76DDE2BE86EE}">
      <dgm:prSet phldrT="[Texto]" custT="1"/>
      <dgm:spPr/>
      <dgm:t>
        <a:bodyPr/>
        <a:lstStyle/>
        <a:p>
          <a:r>
            <a:rPr lang="es-PE" sz="1700" b="0" dirty="0">
              <a:solidFill>
                <a:schemeClr val="bg1"/>
              </a:solidFill>
              <a:latin typeface="Helvetica" panose="020B0604020202020204" pitchFamily="34" charset="0"/>
            </a:rPr>
            <a:t>Documentación de Auditoría</a:t>
          </a:r>
        </a:p>
      </dgm:t>
    </dgm:pt>
    <dgm:pt modelId="{AE1DF3E0-5EF6-4732-A3F0-1209BB4C97EC}" type="parTrans" cxnId="{805C996F-B198-4852-9192-EC44117B1403}">
      <dgm:prSet/>
      <dgm:spPr/>
      <dgm:t>
        <a:bodyPr/>
        <a:lstStyle/>
        <a:p>
          <a:endParaRPr lang="es-PE" sz="1700" b="0">
            <a:solidFill>
              <a:schemeClr val="bg1"/>
            </a:solidFill>
            <a:latin typeface="Helvetica" panose="020B0604020202020204" pitchFamily="34" charset="0"/>
          </a:endParaRPr>
        </a:p>
      </dgm:t>
    </dgm:pt>
    <dgm:pt modelId="{64B6C464-CCC3-4A38-A078-2C372A0FDCC2}" type="sibTrans" cxnId="{805C996F-B198-4852-9192-EC44117B1403}">
      <dgm:prSet/>
      <dgm:spPr>
        <a:solidFill>
          <a:srgbClr val="FFFF00"/>
        </a:solidFill>
      </dgm:spPr>
      <dgm:t>
        <a:bodyPr/>
        <a:lstStyle/>
        <a:p>
          <a:endParaRPr lang="es-PE" sz="1700" b="0">
            <a:solidFill>
              <a:schemeClr val="bg1"/>
            </a:solidFill>
            <a:latin typeface="Helvetica" panose="020B0604020202020204" pitchFamily="34" charset="0"/>
          </a:endParaRPr>
        </a:p>
      </dgm:t>
    </dgm:pt>
    <dgm:pt modelId="{F8C923AB-1D04-4E37-8BEF-26D60C290B8E}">
      <dgm:prSet phldrT="[Texto]" custT="1"/>
      <dgm:spPr/>
      <dgm:t>
        <a:bodyPr/>
        <a:lstStyle/>
        <a:p>
          <a:r>
            <a:rPr lang="es-PE" sz="1700" b="0" dirty="0">
              <a:solidFill>
                <a:schemeClr val="bg1"/>
              </a:solidFill>
              <a:latin typeface="Helvetica" panose="020B0604020202020204" pitchFamily="34" charset="0"/>
            </a:rPr>
            <a:t>Hallazgo de Auditoría</a:t>
          </a:r>
        </a:p>
      </dgm:t>
    </dgm:pt>
    <dgm:pt modelId="{A4A7DE53-D16B-4459-8029-ADCDC1B61225}" type="parTrans" cxnId="{7272D6D2-6935-4EAF-AF9D-5ADDA540875A}">
      <dgm:prSet/>
      <dgm:spPr/>
      <dgm:t>
        <a:bodyPr/>
        <a:lstStyle/>
        <a:p>
          <a:endParaRPr lang="es-PE" sz="1700" b="0">
            <a:solidFill>
              <a:schemeClr val="bg1"/>
            </a:solidFill>
            <a:latin typeface="Helvetica" panose="020B0604020202020204" pitchFamily="34" charset="0"/>
          </a:endParaRPr>
        </a:p>
      </dgm:t>
    </dgm:pt>
    <dgm:pt modelId="{4DFB56AA-EFD0-441E-AA52-599E43DF55C8}" type="sibTrans" cxnId="{7272D6D2-6935-4EAF-AF9D-5ADDA540875A}">
      <dgm:prSet/>
      <dgm:spPr>
        <a:solidFill>
          <a:srgbClr val="FF6600"/>
        </a:solidFill>
      </dgm:spPr>
      <dgm:t>
        <a:bodyPr/>
        <a:lstStyle/>
        <a:p>
          <a:endParaRPr lang="es-PE" sz="1700" b="0">
            <a:solidFill>
              <a:schemeClr val="bg1"/>
            </a:solidFill>
            <a:latin typeface="Helvetica" panose="020B0604020202020204" pitchFamily="34" charset="0"/>
          </a:endParaRPr>
        </a:p>
      </dgm:t>
    </dgm:pt>
    <dgm:pt modelId="{4E159A15-9B16-423D-8090-12863C5DB8EB}" type="pres">
      <dgm:prSet presAssocID="{2FC56738-9341-48DB-82F6-A8FE29BF9BF3}" presName="cycle" presStyleCnt="0">
        <dgm:presLayoutVars>
          <dgm:dir/>
          <dgm:resizeHandles val="exact"/>
        </dgm:presLayoutVars>
      </dgm:prSet>
      <dgm:spPr/>
    </dgm:pt>
    <dgm:pt modelId="{3DECFA01-0A10-4C33-91F4-F6EEEC978A8B}" type="pres">
      <dgm:prSet presAssocID="{1DC81CE8-7F03-44FC-B054-EBB763826F82}" presName="dummy" presStyleCnt="0"/>
      <dgm:spPr/>
    </dgm:pt>
    <dgm:pt modelId="{6261ABBC-8EDF-42EB-978E-F83B0688FF1E}" type="pres">
      <dgm:prSet presAssocID="{1DC81CE8-7F03-44FC-B054-EBB763826F82}" presName="node" presStyleLbl="revTx" presStyleIdx="0" presStyleCnt="3" custScaleX="138607">
        <dgm:presLayoutVars>
          <dgm:bulletEnabled val="1"/>
        </dgm:presLayoutVars>
      </dgm:prSet>
      <dgm:spPr/>
    </dgm:pt>
    <dgm:pt modelId="{1B5FD47D-1470-40AA-9080-7A0302E500DC}" type="pres">
      <dgm:prSet presAssocID="{51169735-44C3-467D-87E2-A3A9443B3583}" presName="sibTrans" presStyleLbl="node1" presStyleIdx="0" presStyleCnt="3"/>
      <dgm:spPr/>
    </dgm:pt>
    <dgm:pt modelId="{4FD79CF8-CCFF-4266-8955-073C58A57258}" type="pres">
      <dgm:prSet presAssocID="{596FCBC5-8F41-4499-A56C-76DDE2BE86EE}" presName="dummy" presStyleCnt="0"/>
      <dgm:spPr/>
    </dgm:pt>
    <dgm:pt modelId="{102429E2-2B01-42FE-9900-C4881757A94E}" type="pres">
      <dgm:prSet presAssocID="{596FCBC5-8F41-4499-A56C-76DDE2BE86EE}" presName="node" presStyleLbl="revTx" presStyleIdx="1" presStyleCnt="3" custScaleX="157995">
        <dgm:presLayoutVars>
          <dgm:bulletEnabled val="1"/>
        </dgm:presLayoutVars>
      </dgm:prSet>
      <dgm:spPr/>
    </dgm:pt>
    <dgm:pt modelId="{2251C342-EAFA-443B-9C84-087CCB9C4C7D}" type="pres">
      <dgm:prSet presAssocID="{64B6C464-CCC3-4A38-A078-2C372A0FDCC2}" presName="sibTrans" presStyleLbl="node1" presStyleIdx="1" presStyleCnt="3"/>
      <dgm:spPr/>
    </dgm:pt>
    <dgm:pt modelId="{A5635FAC-F10B-4FFE-9542-BBC986B23A27}" type="pres">
      <dgm:prSet presAssocID="{F8C923AB-1D04-4E37-8BEF-26D60C290B8E}" presName="dummy" presStyleCnt="0"/>
      <dgm:spPr/>
    </dgm:pt>
    <dgm:pt modelId="{09994AC9-1642-4A60-A3FE-2F390406AEA1}" type="pres">
      <dgm:prSet presAssocID="{F8C923AB-1D04-4E37-8BEF-26D60C290B8E}" presName="node" presStyleLbl="revTx" presStyleIdx="2" presStyleCnt="3" custScaleX="134001" custRadScaleRad="97413" custRadScaleInc="-19519">
        <dgm:presLayoutVars>
          <dgm:bulletEnabled val="1"/>
        </dgm:presLayoutVars>
      </dgm:prSet>
      <dgm:spPr/>
    </dgm:pt>
    <dgm:pt modelId="{CA18CD08-F7D7-4E95-8BB0-C67CE4718EB3}" type="pres">
      <dgm:prSet presAssocID="{4DFB56AA-EFD0-441E-AA52-599E43DF55C8}" presName="sibTrans" presStyleLbl="node1" presStyleIdx="2" presStyleCnt="3" custScaleX="191147" custLinFactNeighborX="-1" custLinFactNeighborY="5503"/>
      <dgm:spPr/>
    </dgm:pt>
  </dgm:ptLst>
  <dgm:cxnLst>
    <dgm:cxn modelId="{77DCC50C-1AA9-455D-A65A-E5A4FEEE8186}" type="presOf" srcId="{2FC56738-9341-48DB-82F6-A8FE29BF9BF3}" destId="{4E159A15-9B16-423D-8090-12863C5DB8EB}" srcOrd="0" destOrd="0" presId="urn:microsoft.com/office/officeart/2005/8/layout/cycle1"/>
    <dgm:cxn modelId="{B6FB3216-F64B-47E1-A5D4-2869666C4F21}" type="presOf" srcId="{596FCBC5-8F41-4499-A56C-76DDE2BE86EE}" destId="{102429E2-2B01-42FE-9900-C4881757A94E}" srcOrd="0" destOrd="0" presId="urn:microsoft.com/office/officeart/2005/8/layout/cycle1"/>
    <dgm:cxn modelId="{361CA018-A1C9-492A-93E4-E4585DA9D2A6}" type="presOf" srcId="{F8C923AB-1D04-4E37-8BEF-26D60C290B8E}" destId="{09994AC9-1642-4A60-A3FE-2F390406AEA1}" srcOrd="0" destOrd="0" presId="urn:microsoft.com/office/officeart/2005/8/layout/cycle1"/>
    <dgm:cxn modelId="{1DE56F3B-ED4C-4D18-9858-BED58308F6CA}" type="presOf" srcId="{4DFB56AA-EFD0-441E-AA52-599E43DF55C8}" destId="{CA18CD08-F7D7-4E95-8BB0-C67CE4718EB3}" srcOrd="0" destOrd="0" presId="urn:microsoft.com/office/officeart/2005/8/layout/cycle1"/>
    <dgm:cxn modelId="{51C9B244-940E-4536-A4B9-12BD38DD3A4E}" type="presOf" srcId="{1DC81CE8-7F03-44FC-B054-EBB763826F82}" destId="{6261ABBC-8EDF-42EB-978E-F83B0688FF1E}" srcOrd="0" destOrd="0" presId="urn:microsoft.com/office/officeart/2005/8/layout/cycle1"/>
    <dgm:cxn modelId="{AE530B68-D324-43B2-A1F2-B127CAE48C5A}" type="presOf" srcId="{64B6C464-CCC3-4A38-A078-2C372A0FDCC2}" destId="{2251C342-EAFA-443B-9C84-087CCB9C4C7D}" srcOrd="0" destOrd="0" presId="urn:microsoft.com/office/officeart/2005/8/layout/cycle1"/>
    <dgm:cxn modelId="{805C996F-B198-4852-9192-EC44117B1403}" srcId="{2FC56738-9341-48DB-82F6-A8FE29BF9BF3}" destId="{596FCBC5-8F41-4499-A56C-76DDE2BE86EE}" srcOrd="1" destOrd="0" parTransId="{AE1DF3E0-5EF6-4732-A3F0-1209BB4C97EC}" sibTransId="{64B6C464-CCC3-4A38-A078-2C372A0FDCC2}"/>
    <dgm:cxn modelId="{CC766B7F-E886-4017-94D7-52F662A8B248}" type="presOf" srcId="{51169735-44C3-467D-87E2-A3A9443B3583}" destId="{1B5FD47D-1470-40AA-9080-7A0302E500DC}" srcOrd="0" destOrd="0" presId="urn:microsoft.com/office/officeart/2005/8/layout/cycle1"/>
    <dgm:cxn modelId="{7272D6D2-6935-4EAF-AF9D-5ADDA540875A}" srcId="{2FC56738-9341-48DB-82F6-A8FE29BF9BF3}" destId="{F8C923AB-1D04-4E37-8BEF-26D60C290B8E}" srcOrd="2" destOrd="0" parTransId="{A4A7DE53-D16B-4459-8029-ADCDC1B61225}" sibTransId="{4DFB56AA-EFD0-441E-AA52-599E43DF55C8}"/>
    <dgm:cxn modelId="{65F43DEC-1A89-4027-ABC0-833B5A348CCE}" srcId="{2FC56738-9341-48DB-82F6-A8FE29BF9BF3}" destId="{1DC81CE8-7F03-44FC-B054-EBB763826F82}" srcOrd="0" destOrd="0" parTransId="{57DBA510-D095-48F5-83AD-BD33B8316242}" sibTransId="{51169735-44C3-467D-87E2-A3A9443B3583}"/>
    <dgm:cxn modelId="{D6DD511C-6DB5-486B-83E0-75B04128E819}" type="presParOf" srcId="{4E159A15-9B16-423D-8090-12863C5DB8EB}" destId="{3DECFA01-0A10-4C33-91F4-F6EEEC978A8B}" srcOrd="0" destOrd="0" presId="urn:microsoft.com/office/officeart/2005/8/layout/cycle1"/>
    <dgm:cxn modelId="{65A96892-D8C6-4257-9E49-303F46A76112}" type="presParOf" srcId="{4E159A15-9B16-423D-8090-12863C5DB8EB}" destId="{6261ABBC-8EDF-42EB-978E-F83B0688FF1E}" srcOrd="1" destOrd="0" presId="urn:microsoft.com/office/officeart/2005/8/layout/cycle1"/>
    <dgm:cxn modelId="{9889F88C-F7EE-4035-A687-97C7EC9444C9}" type="presParOf" srcId="{4E159A15-9B16-423D-8090-12863C5DB8EB}" destId="{1B5FD47D-1470-40AA-9080-7A0302E500DC}" srcOrd="2" destOrd="0" presId="urn:microsoft.com/office/officeart/2005/8/layout/cycle1"/>
    <dgm:cxn modelId="{61519724-7D65-408B-92CC-8E5F2FEDB5D2}" type="presParOf" srcId="{4E159A15-9B16-423D-8090-12863C5DB8EB}" destId="{4FD79CF8-CCFF-4266-8955-073C58A57258}" srcOrd="3" destOrd="0" presId="urn:microsoft.com/office/officeart/2005/8/layout/cycle1"/>
    <dgm:cxn modelId="{FA3FDDB6-77E8-4920-9E35-F5F6BB7770BB}" type="presParOf" srcId="{4E159A15-9B16-423D-8090-12863C5DB8EB}" destId="{102429E2-2B01-42FE-9900-C4881757A94E}" srcOrd="4" destOrd="0" presId="urn:microsoft.com/office/officeart/2005/8/layout/cycle1"/>
    <dgm:cxn modelId="{E8E1114A-41A2-4E05-8994-387BC917D6D1}" type="presParOf" srcId="{4E159A15-9B16-423D-8090-12863C5DB8EB}" destId="{2251C342-EAFA-443B-9C84-087CCB9C4C7D}" srcOrd="5" destOrd="0" presId="urn:microsoft.com/office/officeart/2005/8/layout/cycle1"/>
    <dgm:cxn modelId="{585E706F-C385-4DA0-933E-1F516F3CDD03}" type="presParOf" srcId="{4E159A15-9B16-423D-8090-12863C5DB8EB}" destId="{A5635FAC-F10B-4FFE-9542-BBC986B23A27}" srcOrd="6" destOrd="0" presId="urn:microsoft.com/office/officeart/2005/8/layout/cycle1"/>
    <dgm:cxn modelId="{47D4D8A2-13FD-4722-BABD-D71DF416B5E8}" type="presParOf" srcId="{4E159A15-9B16-423D-8090-12863C5DB8EB}" destId="{09994AC9-1642-4A60-A3FE-2F390406AEA1}" srcOrd="7" destOrd="0" presId="urn:microsoft.com/office/officeart/2005/8/layout/cycle1"/>
    <dgm:cxn modelId="{31D19569-07C5-4F07-9902-CF3896899067}" type="presParOf" srcId="{4E159A15-9B16-423D-8090-12863C5DB8EB}" destId="{CA18CD08-F7D7-4E95-8BB0-C67CE4718EB3}"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solidFill>
                <a:schemeClr val="bg1"/>
              </a:solidFill>
              <a:latin typeface="Helvetica" panose="020B0604020202020204" pitchFamily="34" charset="0"/>
              <a:ea typeface="+mj-ea"/>
              <a:cs typeface="Helvetica" panose="020B0604020202020204" pitchFamily="34" charset="0"/>
            </a:rPr>
            <a:t>Ley n.° 27185 - </a:t>
          </a:r>
          <a:r>
            <a:rPr lang="es-ES_tradnl" sz="2100" b="1" dirty="0">
              <a:latin typeface="Helvetica" panose="020B0604020202020204" pitchFamily="34" charset="0"/>
              <a:ea typeface="+mj-ea"/>
              <a:cs typeface="Helvetica" panose="020B0604020202020204" pitchFamily="34" charset="0"/>
            </a:rPr>
            <a:t>Ley de Código de Ética de la Función Pública </a:t>
          </a:r>
          <a:r>
            <a:rPr lang="es-ES_tradnl" sz="2100" b="0" dirty="0">
              <a:solidFill>
                <a:schemeClr val="bg1"/>
              </a:solidFill>
              <a:latin typeface="Helvetica" panose="020B0604020202020204" pitchFamily="34" charset="0"/>
              <a:ea typeface="+mj-ea"/>
              <a:cs typeface="Helvetica" panose="020B0604020202020204" pitchFamily="34" charset="0"/>
            </a:rPr>
            <a:t>(art. 2°)</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pt>
    <dgm:pt modelId="{DF117456-9241-4135-94CA-815CFEEAABA8}" type="pres">
      <dgm:prSet presAssocID="{2F0F18C5-41D6-40DD-A7AD-0AE510BFFC91}" presName="parentText" presStyleLbl="node1" presStyleIdx="0" presStyleCnt="1" custScaleX="128139" custScaleY="36759" custLinFactNeighborX="-76576" custLinFactNeighborY="-23418">
        <dgm:presLayoutVars>
          <dgm:chMax val="0"/>
          <dgm:bulletEnabled val="1"/>
        </dgm:presLayoutVars>
      </dgm:prSet>
      <dgm:spPr/>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6014" custScaleY="133037" custLinFactNeighborX="239" custLinFactNeighborY="29037">
        <dgm:presLayoutVars>
          <dgm:bulletEnabled val="1"/>
        </dgm:presLayoutVars>
      </dgm:prSet>
      <dgm:spPr>
        <a:noFill/>
        <a:ln>
          <a:solidFill>
            <a:schemeClr val="bg1"/>
          </a:solidFill>
        </a:ln>
      </dgm:spPr>
    </dgm:pt>
  </dgm:ptLst>
  <dgm:cxnLst>
    <dgm:cxn modelId="{FFB5C112-E318-4D93-9BEF-5F6A48B2211C}" type="presOf" srcId="{2F0F18C5-41D6-40DD-A7AD-0AE510BFFC91}" destId="{DF117456-9241-4135-94CA-815CFEEAABA8}" srcOrd="1" destOrd="0" presId="urn:microsoft.com/office/officeart/2005/8/layout/list1"/>
    <dgm:cxn modelId="{AC6B7CB7-2CE3-4B07-B8DB-DAE6698B105E}" type="presOf" srcId="{BBA480BD-4240-488D-A90E-995CAA5D530E}" destId="{59881D63-1328-412F-A5FC-79150260A56D}" srcOrd="0" destOrd="0" presId="urn:microsoft.com/office/officeart/2005/8/layout/list1"/>
    <dgm:cxn modelId="{E6C534CB-5F34-45F4-AE1E-03ED6B58CD53}" type="presOf" srcId="{2F0F18C5-41D6-40DD-A7AD-0AE510BFFC91}" destId="{50A736CE-B2EA-41F8-8496-726AFB45B4BF}"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6B41E535-C763-455E-962A-8066A0057C0E}" type="presParOf" srcId="{59881D63-1328-412F-A5FC-79150260A56D}" destId="{83CC0821-4C61-41A7-8930-AC67C8BAF05A}" srcOrd="0" destOrd="0" presId="urn:microsoft.com/office/officeart/2005/8/layout/list1"/>
    <dgm:cxn modelId="{18941DEA-68F1-40FF-B494-8A57AC96D908}" type="presParOf" srcId="{83CC0821-4C61-41A7-8930-AC67C8BAF05A}" destId="{50A736CE-B2EA-41F8-8496-726AFB45B4BF}" srcOrd="0" destOrd="0" presId="urn:microsoft.com/office/officeart/2005/8/layout/list1"/>
    <dgm:cxn modelId="{CDD9751A-6AC0-4500-A58B-FC6D6651F8F5}" type="presParOf" srcId="{83CC0821-4C61-41A7-8930-AC67C8BAF05A}" destId="{DF117456-9241-4135-94CA-815CFEEAABA8}" srcOrd="1" destOrd="0" presId="urn:microsoft.com/office/officeart/2005/8/layout/list1"/>
    <dgm:cxn modelId="{A596DD88-A3B3-4247-810E-EE6CE8A1689F}" type="presParOf" srcId="{59881D63-1328-412F-A5FC-79150260A56D}" destId="{C3ADBCED-4526-46E5-B6E0-922D253D5FD6}" srcOrd="1" destOrd="0" presId="urn:microsoft.com/office/officeart/2005/8/layout/list1"/>
    <dgm:cxn modelId="{7596F5E1-B5D9-4B9B-AEFA-E40B3C8CA9A2}"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PE" sz="2300" b="1" dirty="0">
              <a:solidFill>
                <a:schemeClr val="bg1"/>
              </a:solidFill>
              <a:latin typeface="Helvetica" panose="020B0604020202020204" pitchFamily="34" charset="0"/>
            </a:rPr>
            <a:t>Ley de Bases de la Descentralización n.° 27783</a:t>
          </a:r>
          <a:endParaRPr lang="es-PE" sz="2300" b="1" dirty="0">
            <a:solidFill>
              <a:schemeClr val="bg1"/>
            </a:solidFill>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pt>
    <dgm:pt modelId="{DF117456-9241-4135-94CA-815CFEEAABA8}" type="pres">
      <dgm:prSet presAssocID="{2F0F18C5-41D6-40DD-A7AD-0AE510BFFC91}" presName="parentText" presStyleLbl="node1" presStyleIdx="0" presStyleCnt="1" custScaleX="128139" custScaleY="29875" custLinFactNeighborX="-76576" custLinFactNeighborY="-23418">
        <dgm:presLayoutVars>
          <dgm:chMax val="0"/>
          <dgm:bulletEnabled val="1"/>
        </dgm:presLayoutVars>
      </dgm:prSet>
      <dgm:spPr/>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6014" custScaleY="133037" custLinFactNeighborX="239" custLinFactNeighborY="29037">
        <dgm:presLayoutVars>
          <dgm:bulletEnabled val="1"/>
        </dgm:presLayoutVars>
      </dgm:prSet>
      <dgm:spPr>
        <a:noFill/>
        <a:ln>
          <a:solidFill>
            <a:schemeClr val="bg1"/>
          </a:solidFill>
        </a:ln>
      </dgm:spPr>
    </dgm:pt>
  </dgm:ptLst>
  <dgm:cxnLst>
    <dgm:cxn modelId="{D4C0B352-058A-4051-B168-400F852CD0FA}" type="presOf" srcId="{2F0F18C5-41D6-40DD-A7AD-0AE510BFFC91}" destId="{50A736CE-B2EA-41F8-8496-726AFB45B4BF}" srcOrd="0" destOrd="0" presId="urn:microsoft.com/office/officeart/2005/8/layout/list1"/>
    <dgm:cxn modelId="{DE1E1376-5A3C-4EE6-90F5-63E6B606CADB}" type="presOf" srcId="{2F0F18C5-41D6-40DD-A7AD-0AE510BFFC91}" destId="{DF117456-9241-4135-94CA-815CFEEAABA8}" srcOrd="1" destOrd="0" presId="urn:microsoft.com/office/officeart/2005/8/layout/list1"/>
    <dgm:cxn modelId="{DFA25DD9-C5EA-4535-9ACA-2095F76EF81D}" type="presOf" srcId="{BBA480BD-4240-488D-A90E-995CAA5D530E}" destId="{59881D63-1328-412F-A5FC-79150260A56D}"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F5743829-4DAC-4A81-B0E9-FA2DBCAE4E2F}" type="presParOf" srcId="{59881D63-1328-412F-A5FC-79150260A56D}" destId="{83CC0821-4C61-41A7-8930-AC67C8BAF05A}" srcOrd="0" destOrd="0" presId="urn:microsoft.com/office/officeart/2005/8/layout/list1"/>
    <dgm:cxn modelId="{CC9988C2-0B88-458A-B238-D7030E87C600}" type="presParOf" srcId="{83CC0821-4C61-41A7-8930-AC67C8BAF05A}" destId="{50A736CE-B2EA-41F8-8496-726AFB45B4BF}" srcOrd="0" destOrd="0" presId="urn:microsoft.com/office/officeart/2005/8/layout/list1"/>
    <dgm:cxn modelId="{664DB248-B5E8-4D7C-B7BB-E9AF935955DD}" type="presParOf" srcId="{83CC0821-4C61-41A7-8930-AC67C8BAF05A}" destId="{DF117456-9241-4135-94CA-815CFEEAABA8}" srcOrd="1" destOrd="0" presId="urn:microsoft.com/office/officeart/2005/8/layout/list1"/>
    <dgm:cxn modelId="{058A4B00-3B6C-43A8-B006-91C1D3670092}" type="presParOf" srcId="{59881D63-1328-412F-A5FC-79150260A56D}" destId="{C3ADBCED-4526-46E5-B6E0-922D253D5FD6}" srcOrd="1" destOrd="0" presId="urn:microsoft.com/office/officeart/2005/8/layout/list1"/>
    <dgm:cxn modelId="{FF7C67AE-701F-403D-9A01-9CF4091C8919}"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latin typeface="Helvetica" panose="020B0604020202020204" pitchFamily="34" charset="0"/>
              <a:ea typeface="+mj-ea"/>
              <a:cs typeface="Helvetica" panose="020B0604020202020204" pitchFamily="34" charset="0"/>
            </a:rPr>
            <a:t>Ley n.° 28175 - Ley Marco del Empleo Público</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pt>
    <dgm:pt modelId="{DF117456-9241-4135-94CA-815CFEEAABA8}" type="pres">
      <dgm:prSet presAssocID="{2F0F18C5-41D6-40DD-A7AD-0AE510BFFC91}" presName="parentText" presStyleLbl="node1" presStyleIdx="0" presStyleCnt="1" custScaleX="125740" custScaleY="29875" custLinFactNeighborX="-79042" custLinFactNeighborY="-31383">
        <dgm:presLayoutVars>
          <dgm:chMax val="0"/>
          <dgm:bulletEnabled val="1"/>
        </dgm:presLayoutVars>
      </dgm:prSet>
      <dgm:spPr/>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8198" custScaleY="294538" custLinFactNeighborX="239" custLinFactNeighborY="7506">
        <dgm:presLayoutVars>
          <dgm:bulletEnabled val="1"/>
        </dgm:presLayoutVars>
      </dgm:prSet>
      <dgm:spPr>
        <a:noFill/>
        <a:ln>
          <a:solidFill>
            <a:schemeClr val="bg1"/>
          </a:solidFill>
        </a:ln>
      </dgm:spPr>
    </dgm:pt>
  </dgm:ptLst>
  <dgm:cxnLst>
    <dgm:cxn modelId="{9BCB285E-2AAC-4AA0-ABE0-81389E5DB92E}" type="presOf" srcId="{2F0F18C5-41D6-40DD-A7AD-0AE510BFFC91}" destId="{DF117456-9241-4135-94CA-815CFEEAABA8}" srcOrd="1" destOrd="0" presId="urn:microsoft.com/office/officeart/2005/8/layout/list1"/>
    <dgm:cxn modelId="{BB66B9BF-2AA4-45D0-BCDC-CA649D2204E3}" type="presOf" srcId="{BBA480BD-4240-488D-A90E-995CAA5D530E}" destId="{59881D63-1328-412F-A5FC-79150260A56D}" srcOrd="0" destOrd="0" presId="urn:microsoft.com/office/officeart/2005/8/layout/list1"/>
    <dgm:cxn modelId="{538A95E9-FCA0-411F-8447-2DDC4A569541}" type="presOf" srcId="{2F0F18C5-41D6-40DD-A7AD-0AE510BFFC91}" destId="{50A736CE-B2EA-41F8-8496-726AFB45B4BF}"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34B962DE-25E1-4D75-A4D8-AD8E50AC4DF5}" type="presParOf" srcId="{59881D63-1328-412F-A5FC-79150260A56D}" destId="{83CC0821-4C61-41A7-8930-AC67C8BAF05A}" srcOrd="0" destOrd="0" presId="urn:microsoft.com/office/officeart/2005/8/layout/list1"/>
    <dgm:cxn modelId="{8B30E34F-583B-42CF-99FA-C2B7FB744372}" type="presParOf" srcId="{83CC0821-4C61-41A7-8930-AC67C8BAF05A}" destId="{50A736CE-B2EA-41F8-8496-726AFB45B4BF}" srcOrd="0" destOrd="0" presId="urn:microsoft.com/office/officeart/2005/8/layout/list1"/>
    <dgm:cxn modelId="{C4879C71-C317-4C42-931D-A0906ECC1AC5}" type="presParOf" srcId="{83CC0821-4C61-41A7-8930-AC67C8BAF05A}" destId="{DF117456-9241-4135-94CA-815CFEEAABA8}" srcOrd="1" destOrd="0" presId="urn:microsoft.com/office/officeart/2005/8/layout/list1"/>
    <dgm:cxn modelId="{4FCBE733-7E55-46F3-BC6D-8C987BA61210}" type="presParOf" srcId="{59881D63-1328-412F-A5FC-79150260A56D}" destId="{C3ADBCED-4526-46E5-B6E0-922D253D5FD6}" srcOrd="1" destOrd="0" presId="urn:microsoft.com/office/officeart/2005/8/layout/list1"/>
    <dgm:cxn modelId="{1684C526-A9F8-4B62-BC59-DAFC69AA3DB3}"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solidFill>
                <a:schemeClr val="bg1"/>
              </a:solidFill>
              <a:latin typeface="Helvetica" panose="020B0604020202020204" pitchFamily="34" charset="0"/>
              <a:ea typeface="+mj-ea"/>
              <a:cs typeface="Helvetica" panose="020B0604020202020204" pitchFamily="34" charset="0"/>
            </a:rPr>
            <a:t>Ley n.° 27185 - </a:t>
          </a:r>
          <a:r>
            <a:rPr lang="es-ES_tradnl" sz="2100" b="1" dirty="0">
              <a:latin typeface="Helvetica" panose="020B0604020202020204" pitchFamily="34" charset="0"/>
              <a:ea typeface="+mj-ea"/>
              <a:cs typeface="Helvetica" panose="020B0604020202020204" pitchFamily="34" charset="0"/>
            </a:rPr>
            <a:t>Ley de Código de Ética de la Función Pública</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pt>
    <dgm:pt modelId="{DF117456-9241-4135-94CA-815CFEEAABA8}" type="pres">
      <dgm:prSet presAssocID="{2F0F18C5-41D6-40DD-A7AD-0AE510BFFC91}" presName="parentText" presStyleLbl="node1" presStyleIdx="0" presStyleCnt="1" custScaleX="128139" custScaleY="36759" custLinFactNeighborX="-76576" custLinFactNeighborY="-23418">
        <dgm:presLayoutVars>
          <dgm:chMax val="0"/>
          <dgm:bulletEnabled val="1"/>
        </dgm:presLayoutVars>
      </dgm:prSet>
      <dgm:spPr/>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6014" custScaleY="133037" custLinFactNeighborX="239" custLinFactNeighborY="23408">
        <dgm:presLayoutVars>
          <dgm:bulletEnabled val="1"/>
        </dgm:presLayoutVars>
      </dgm:prSet>
      <dgm:spPr>
        <a:noFill/>
        <a:ln w="15875" cmpd="sng">
          <a:solidFill>
            <a:srgbClr val="C00000"/>
          </a:solidFill>
        </a:ln>
      </dgm:spPr>
    </dgm:pt>
  </dgm:ptLst>
  <dgm:cxnLst>
    <dgm:cxn modelId="{79AB7E48-269F-4CCC-92C4-EC560D685AD5}" type="presOf" srcId="{2F0F18C5-41D6-40DD-A7AD-0AE510BFFC91}" destId="{50A736CE-B2EA-41F8-8496-726AFB45B4BF}" srcOrd="0" destOrd="0" presId="urn:microsoft.com/office/officeart/2005/8/layout/list1"/>
    <dgm:cxn modelId="{9AB44DAD-CAA0-4831-8700-0B47AF82D33D}" type="presOf" srcId="{BBA480BD-4240-488D-A90E-995CAA5D530E}" destId="{59881D63-1328-412F-A5FC-79150260A56D}" srcOrd="0" destOrd="0" presId="urn:microsoft.com/office/officeart/2005/8/layout/list1"/>
    <dgm:cxn modelId="{C00A20ED-2E2C-4996-B22B-765D83603224}" type="presOf" srcId="{2F0F18C5-41D6-40DD-A7AD-0AE510BFFC91}" destId="{DF117456-9241-4135-94CA-815CFEEAABA8}" srcOrd="1"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D7FBE3E0-ED4D-46DE-9F19-06EFED942241}" type="presParOf" srcId="{59881D63-1328-412F-A5FC-79150260A56D}" destId="{83CC0821-4C61-41A7-8930-AC67C8BAF05A}" srcOrd="0" destOrd="0" presId="urn:microsoft.com/office/officeart/2005/8/layout/list1"/>
    <dgm:cxn modelId="{13BB107A-6E5A-4460-BFC4-F52C1D8B3EAC}" type="presParOf" srcId="{83CC0821-4C61-41A7-8930-AC67C8BAF05A}" destId="{50A736CE-B2EA-41F8-8496-726AFB45B4BF}" srcOrd="0" destOrd="0" presId="urn:microsoft.com/office/officeart/2005/8/layout/list1"/>
    <dgm:cxn modelId="{ED8918C2-B0B1-4B76-8943-D45E07983205}" type="presParOf" srcId="{83CC0821-4C61-41A7-8930-AC67C8BAF05A}" destId="{DF117456-9241-4135-94CA-815CFEEAABA8}" srcOrd="1" destOrd="0" presId="urn:microsoft.com/office/officeart/2005/8/layout/list1"/>
    <dgm:cxn modelId="{6BC13F9A-C2A9-41E9-91BF-700874980AF1}" type="presParOf" srcId="{59881D63-1328-412F-A5FC-79150260A56D}" destId="{C3ADBCED-4526-46E5-B6E0-922D253D5FD6}" srcOrd="1" destOrd="0" presId="urn:microsoft.com/office/officeart/2005/8/layout/list1"/>
    <dgm:cxn modelId="{8A8993BA-FE79-4491-A31D-6A167A9DB112}"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solidFill>
                <a:schemeClr val="bg1"/>
              </a:solidFill>
              <a:latin typeface="Helvetica" panose="020B0604020202020204" pitchFamily="34" charset="0"/>
              <a:ea typeface="+mj-ea"/>
              <a:cs typeface="Helvetica" panose="020B0604020202020204" pitchFamily="34" charset="0"/>
            </a:rPr>
            <a:t>Ley n.° 27785 – </a:t>
          </a:r>
          <a:r>
            <a:rPr lang="es-ES_tradnl" sz="2100" b="1" dirty="0">
              <a:latin typeface="Helvetica" panose="020B0604020202020204" pitchFamily="34" charset="0"/>
              <a:ea typeface="+mj-ea"/>
              <a:cs typeface="Helvetica" panose="020B0604020202020204" pitchFamily="34" charset="0"/>
            </a:rPr>
            <a:t>Ley Orgánica del Sistema Nacional de Control y de la CGR</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pt>
    <dgm:pt modelId="{DF117456-9241-4135-94CA-815CFEEAABA8}" type="pres">
      <dgm:prSet presAssocID="{2F0F18C5-41D6-40DD-A7AD-0AE510BFFC91}" presName="parentText" presStyleLbl="node1" presStyleIdx="0" presStyleCnt="1" custScaleX="125740" custScaleY="36193" custLinFactNeighborX="-76576" custLinFactNeighborY="-23418">
        <dgm:presLayoutVars>
          <dgm:chMax val="0"/>
          <dgm:bulletEnabled val="1"/>
        </dgm:presLayoutVars>
      </dgm:prSet>
      <dgm:spPr/>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8198" custScaleY="171448" custLinFactNeighborX="239" custLinFactNeighborY="29037">
        <dgm:presLayoutVars>
          <dgm:bulletEnabled val="1"/>
        </dgm:presLayoutVars>
      </dgm:prSet>
      <dgm:spPr>
        <a:noFill/>
        <a:ln>
          <a:solidFill>
            <a:schemeClr val="bg1"/>
          </a:solidFill>
        </a:ln>
      </dgm:spPr>
    </dgm:pt>
  </dgm:ptLst>
  <dgm:cxnLst>
    <dgm:cxn modelId="{07DEE61E-4595-49AB-807A-A23BC2FC26F8}" type="presOf" srcId="{2F0F18C5-41D6-40DD-A7AD-0AE510BFFC91}" destId="{DF117456-9241-4135-94CA-815CFEEAABA8}" srcOrd="1" destOrd="0" presId="urn:microsoft.com/office/officeart/2005/8/layout/list1"/>
    <dgm:cxn modelId="{3564F8CB-0FA8-4F1C-9A5E-BC3515609176}" type="presOf" srcId="{BBA480BD-4240-488D-A90E-995CAA5D530E}" destId="{59881D63-1328-412F-A5FC-79150260A56D}" srcOrd="0" destOrd="0" presId="urn:microsoft.com/office/officeart/2005/8/layout/list1"/>
    <dgm:cxn modelId="{3328B3CE-0DCB-4068-9DDD-AFBE7B2162CF}" type="presOf" srcId="{2F0F18C5-41D6-40DD-A7AD-0AE510BFFC91}" destId="{50A736CE-B2EA-41F8-8496-726AFB45B4BF}"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FA03B266-1BFF-4284-9223-769756951F75}" type="presParOf" srcId="{59881D63-1328-412F-A5FC-79150260A56D}" destId="{83CC0821-4C61-41A7-8930-AC67C8BAF05A}" srcOrd="0" destOrd="0" presId="urn:microsoft.com/office/officeart/2005/8/layout/list1"/>
    <dgm:cxn modelId="{3944A4C7-F498-4205-8DAB-1ADBD956D562}" type="presParOf" srcId="{83CC0821-4C61-41A7-8930-AC67C8BAF05A}" destId="{50A736CE-B2EA-41F8-8496-726AFB45B4BF}" srcOrd="0" destOrd="0" presId="urn:microsoft.com/office/officeart/2005/8/layout/list1"/>
    <dgm:cxn modelId="{A04DB530-2528-49E3-AA0B-A1C8EBC120BF}" type="presParOf" srcId="{83CC0821-4C61-41A7-8930-AC67C8BAF05A}" destId="{DF117456-9241-4135-94CA-815CFEEAABA8}" srcOrd="1" destOrd="0" presId="urn:microsoft.com/office/officeart/2005/8/layout/list1"/>
    <dgm:cxn modelId="{13EA7280-6F6D-47F6-BA3B-F36247427873}" type="presParOf" srcId="{59881D63-1328-412F-A5FC-79150260A56D}" destId="{C3ADBCED-4526-46E5-B6E0-922D253D5FD6}" srcOrd="1" destOrd="0" presId="urn:microsoft.com/office/officeart/2005/8/layout/list1"/>
    <dgm:cxn modelId="{50635F91-0B5A-4597-B2D1-74BB65E0B763}"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latin typeface="Helvetica" panose="020B0604020202020204" pitchFamily="34" charset="0"/>
              <a:ea typeface="+mj-ea"/>
              <a:cs typeface="Helvetica" panose="020B0604020202020204" pitchFamily="34" charset="0"/>
            </a:rPr>
            <a:t>D.L. n.° 635 – Código Penal Peruano</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pt>
    <dgm:pt modelId="{DF117456-9241-4135-94CA-815CFEEAABA8}" type="pres">
      <dgm:prSet presAssocID="{2F0F18C5-41D6-40DD-A7AD-0AE510BFFC91}" presName="parentText" presStyleLbl="node1" presStyleIdx="0" presStyleCnt="1" custScaleX="125740" custScaleY="29875" custLinFactNeighborX="-79042" custLinFactNeighborY="-31383">
        <dgm:presLayoutVars>
          <dgm:chMax val="0"/>
          <dgm:bulletEnabled val="1"/>
        </dgm:presLayoutVars>
      </dgm:prSet>
      <dgm:spPr/>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8198" custScaleY="294538" custLinFactNeighborX="239" custLinFactNeighborY="7506">
        <dgm:presLayoutVars>
          <dgm:bulletEnabled val="1"/>
        </dgm:presLayoutVars>
      </dgm:prSet>
      <dgm:spPr>
        <a:noFill/>
        <a:ln>
          <a:solidFill>
            <a:schemeClr val="bg1"/>
          </a:solidFill>
        </a:ln>
      </dgm:spPr>
    </dgm:pt>
  </dgm:ptLst>
  <dgm:cxnLst>
    <dgm:cxn modelId="{A9442E0E-58E7-4453-AE3C-7E91ADA881B6}" type="presOf" srcId="{2F0F18C5-41D6-40DD-A7AD-0AE510BFFC91}" destId="{DF117456-9241-4135-94CA-815CFEEAABA8}" srcOrd="1" destOrd="0" presId="urn:microsoft.com/office/officeart/2005/8/layout/list1"/>
    <dgm:cxn modelId="{DE15ED13-440A-4040-BF5B-D49B8493966D}" type="presOf" srcId="{BBA480BD-4240-488D-A90E-995CAA5D530E}" destId="{59881D63-1328-412F-A5FC-79150260A56D}" srcOrd="0" destOrd="0" presId="urn:microsoft.com/office/officeart/2005/8/layout/list1"/>
    <dgm:cxn modelId="{FA6D25D4-8D8C-4377-A89D-DDC600584C6A}" type="presOf" srcId="{2F0F18C5-41D6-40DD-A7AD-0AE510BFFC91}" destId="{50A736CE-B2EA-41F8-8496-726AFB45B4BF}"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989E36CB-D646-4E67-B1A5-8A10BFC07D12}" type="presParOf" srcId="{59881D63-1328-412F-A5FC-79150260A56D}" destId="{83CC0821-4C61-41A7-8930-AC67C8BAF05A}" srcOrd="0" destOrd="0" presId="urn:microsoft.com/office/officeart/2005/8/layout/list1"/>
    <dgm:cxn modelId="{77A92E17-CFA2-4158-8E3B-76600B9EB3E0}" type="presParOf" srcId="{83CC0821-4C61-41A7-8930-AC67C8BAF05A}" destId="{50A736CE-B2EA-41F8-8496-726AFB45B4BF}" srcOrd="0" destOrd="0" presId="urn:microsoft.com/office/officeart/2005/8/layout/list1"/>
    <dgm:cxn modelId="{48171458-59F1-4424-AE32-226CD6EC283C}" type="presParOf" srcId="{83CC0821-4C61-41A7-8930-AC67C8BAF05A}" destId="{DF117456-9241-4135-94CA-815CFEEAABA8}" srcOrd="1" destOrd="0" presId="urn:microsoft.com/office/officeart/2005/8/layout/list1"/>
    <dgm:cxn modelId="{17C6A85C-6CBE-4D2E-8B80-D5D5EC030CEC}" type="presParOf" srcId="{59881D63-1328-412F-A5FC-79150260A56D}" destId="{C3ADBCED-4526-46E5-B6E0-922D253D5FD6}" srcOrd="1" destOrd="0" presId="urn:microsoft.com/office/officeart/2005/8/layout/list1"/>
    <dgm:cxn modelId="{44CB592C-EAF3-4BFD-9678-DE334A96E7B4}"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3770932-6B8D-4754-ABFF-AC310742B8E9}" type="doc">
      <dgm:prSet loTypeId="urn:microsoft.com/office/officeart/2005/8/layout/lProcess2" loCatId="list" qsTypeId="urn:microsoft.com/office/officeart/2005/8/quickstyle/simple5" qsCatId="simple" csTypeId="urn:microsoft.com/office/officeart/2005/8/colors/accent0_3" csCatId="mainScheme" phldr="1"/>
      <dgm:spPr/>
      <dgm:t>
        <a:bodyPr/>
        <a:lstStyle/>
        <a:p>
          <a:endParaRPr lang="es-PE"/>
        </a:p>
      </dgm:t>
    </dgm:pt>
    <dgm:pt modelId="{08A8F8FD-0866-4319-9B62-6603926CEE73}">
      <dgm:prSet phldrT="[Texto]" custT="1"/>
      <dgm:spPr>
        <a:solidFill>
          <a:srgbClr val="C00000"/>
        </a:solidFill>
        <a:ln>
          <a:solidFill>
            <a:srgbClr val="FF0000"/>
          </a:solidFill>
        </a:ln>
      </dgm:spPr>
      <dgm:t>
        <a:bodyPr/>
        <a:lstStyle/>
        <a:p>
          <a:r>
            <a:rPr lang="es-ES_tradnl" sz="1700" b="1" dirty="0">
              <a:solidFill>
                <a:schemeClr val="bg1"/>
              </a:solidFill>
              <a:latin typeface="Helvetica" panose="020B0604020202020204" pitchFamily="34" charset="0"/>
              <a:cs typeface="Helvetica" panose="020B0604020202020204" pitchFamily="34" charset="0"/>
            </a:rPr>
            <a:t>Constitución Política del Perú</a:t>
          </a:r>
        </a:p>
        <a:p>
          <a:r>
            <a:rPr lang="es-ES_tradnl" sz="1700" dirty="0">
              <a:solidFill>
                <a:schemeClr val="bg1"/>
              </a:solidFill>
              <a:latin typeface="Helvetica" panose="020B0604020202020204" pitchFamily="34" charset="0"/>
              <a:cs typeface="Helvetica" panose="020B0604020202020204" pitchFamily="34" charset="0"/>
            </a:rPr>
            <a:t>Art. 82°</a:t>
          </a:r>
          <a:endParaRPr lang="es-PE" sz="1700" b="1" dirty="0">
            <a:solidFill>
              <a:schemeClr val="bg1"/>
            </a:solidFill>
            <a:latin typeface="Helvetica" panose="020B0604020202020204" pitchFamily="34" charset="0"/>
            <a:cs typeface="Helvetica" panose="020B0604020202020204" pitchFamily="34" charset="0"/>
          </a:endParaRPr>
        </a:p>
      </dgm:t>
    </dgm:pt>
    <dgm:pt modelId="{02428465-AD7D-425F-BD23-C5758F84A76C}" type="parTrans" cxnId="{A4B81A13-D0BE-4B63-A39A-E9D2DBDF3A7B}">
      <dgm:prSet/>
      <dgm:spPr/>
      <dgm:t>
        <a:bodyPr/>
        <a:lstStyle/>
        <a:p>
          <a:endParaRPr lang="es-PE" b="1">
            <a:latin typeface="Century Gothic" pitchFamily="34" charset="0"/>
          </a:endParaRPr>
        </a:p>
      </dgm:t>
    </dgm:pt>
    <dgm:pt modelId="{9DEE5879-8291-4278-A861-00FF126F581D}" type="sibTrans" cxnId="{A4B81A13-D0BE-4B63-A39A-E9D2DBDF3A7B}">
      <dgm:prSet/>
      <dgm:spPr/>
      <dgm:t>
        <a:bodyPr/>
        <a:lstStyle/>
        <a:p>
          <a:endParaRPr lang="es-PE" b="1">
            <a:latin typeface="Century Gothic" pitchFamily="34" charset="0"/>
          </a:endParaRPr>
        </a:p>
      </dgm:t>
    </dgm:pt>
    <dgm:pt modelId="{51CEF71F-C85D-4555-A7DD-120F4BD511E5}">
      <dgm:prSet phldrT="[Texto]" custT="1"/>
      <dgm:spPr>
        <a:solidFill>
          <a:schemeClr val="bg1"/>
        </a:solidFill>
      </dgm:spPr>
      <dgm:t>
        <a:bodyPr/>
        <a:lstStyle/>
        <a:p>
          <a:r>
            <a:rPr lang="es-ES" sz="1600" dirty="0">
              <a:solidFill>
                <a:schemeClr val="tx1"/>
              </a:solidFill>
              <a:latin typeface="Helvetica" panose="020B0604020202020204" pitchFamily="34" charset="0"/>
              <a:ea typeface="+mn-ea"/>
              <a:cs typeface="Helvetica" panose="020B0604020202020204" pitchFamily="34" charset="0"/>
            </a:rPr>
            <a:t>La ley establece la </a:t>
          </a:r>
          <a:r>
            <a:rPr lang="es-ES" sz="1600" b="1" dirty="0">
              <a:solidFill>
                <a:schemeClr val="tx1"/>
              </a:solidFill>
              <a:latin typeface="Helvetica" panose="020B0604020202020204" pitchFamily="34" charset="0"/>
              <a:ea typeface="+mn-ea"/>
              <a:cs typeface="Helvetica" panose="020B0604020202020204" pitchFamily="34" charset="0"/>
            </a:rPr>
            <a:t>responsabilidad</a:t>
          </a:r>
          <a:r>
            <a:rPr lang="es-ES" sz="1600" dirty="0">
              <a:solidFill>
                <a:schemeClr val="tx1"/>
              </a:solidFill>
              <a:latin typeface="Helvetica" panose="020B0604020202020204" pitchFamily="34" charset="0"/>
              <a:ea typeface="+mn-ea"/>
              <a:cs typeface="Helvetica" panose="020B0604020202020204" pitchFamily="34" charset="0"/>
            </a:rPr>
            <a:t> de los funcionarios y servidores públicos.</a:t>
          </a:r>
        </a:p>
        <a:p>
          <a:endParaRPr lang="es-ES" sz="1600" dirty="0">
            <a:solidFill>
              <a:schemeClr val="tx1"/>
            </a:solidFill>
            <a:latin typeface="Helvetica" panose="020B0604020202020204" pitchFamily="34" charset="0"/>
            <a:ea typeface="+mn-ea"/>
            <a:cs typeface="Helvetica" panose="020B0604020202020204" pitchFamily="34" charset="0"/>
          </a:endParaRPr>
        </a:p>
        <a:p>
          <a:r>
            <a:rPr lang="es-PE" sz="1600" dirty="0">
              <a:solidFill>
                <a:schemeClr val="tx1"/>
              </a:solidFill>
              <a:latin typeface="Helvetica" panose="020B0604020202020204" pitchFamily="34" charset="0"/>
              <a:cs typeface="Helvetica" panose="020B0604020202020204" pitchFamily="34" charset="0"/>
            </a:rPr>
            <a:t>La Contraloría </a:t>
          </a:r>
          <a:r>
            <a:rPr lang="es-PE" sz="1600" b="1" dirty="0">
              <a:solidFill>
                <a:schemeClr val="tx1"/>
              </a:solidFill>
              <a:latin typeface="Helvetica" panose="020B0604020202020204" pitchFamily="34" charset="0"/>
              <a:cs typeface="Helvetica" panose="020B0604020202020204" pitchFamily="34" charset="0"/>
            </a:rPr>
            <a:t>supervisa la legalidad</a:t>
          </a:r>
          <a:r>
            <a:rPr lang="es-PE" sz="1600" dirty="0">
              <a:solidFill>
                <a:schemeClr val="tx1"/>
              </a:solidFill>
              <a:latin typeface="Helvetica" panose="020B0604020202020204" pitchFamily="34" charset="0"/>
              <a:cs typeface="Helvetica" panose="020B0604020202020204" pitchFamily="34" charset="0"/>
            </a:rPr>
            <a:t> de la ejecución del Presupuesto del Estado, de las operaciones de la deuda pública y de los actos de las instituciones sujetas a control</a:t>
          </a:r>
          <a:endParaRPr lang="es-PE" sz="1600" b="1" dirty="0">
            <a:solidFill>
              <a:schemeClr val="tx1"/>
            </a:solidFill>
            <a:latin typeface="Helvetica" panose="020B0604020202020204" pitchFamily="34" charset="0"/>
            <a:cs typeface="Helvetica" panose="020B0604020202020204" pitchFamily="34" charset="0"/>
          </a:endParaRPr>
        </a:p>
      </dgm:t>
    </dgm:pt>
    <dgm:pt modelId="{48BFD8E4-BCCE-4EC4-B955-1816C57742F0}" type="parTrans" cxnId="{EC4A83F0-8D78-4E21-A2CC-36AC8108EB97}">
      <dgm:prSet/>
      <dgm:spPr/>
      <dgm:t>
        <a:bodyPr/>
        <a:lstStyle/>
        <a:p>
          <a:endParaRPr lang="es-PE" b="1">
            <a:latin typeface="Century Gothic" pitchFamily="34" charset="0"/>
          </a:endParaRPr>
        </a:p>
      </dgm:t>
    </dgm:pt>
    <dgm:pt modelId="{72FEF35A-811F-453C-909C-FED03ADB13DF}" type="sibTrans" cxnId="{EC4A83F0-8D78-4E21-A2CC-36AC8108EB97}">
      <dgm:prSet/>
      <dgm:spPr/>
      <dgm:t>
        <a:bodyPr/>
        <a:lstStyle/>
        <a:p>
          <a:endParaRPr lang="es-PE" b="1">
            <a:latin typeface="Century Gothic" pitchFamily="34" charset="0"/>
          </a:endParaRPr>
        </a:p>
      </dgm:t>
    </dgm:pt>
    <dgm:pt modelId="{4DF112FD-7629-4A91-BA4F-A449C134E2F2}">
      <dgm:prSet phldrT="[Texto]" custT="1"/>
      <dgm:spPr>
        <a:solidFill>
          <a:srgbClr val="C00000"/>
        </a:solidFill>
        <a:ln>
          <a:solidFill>
            <a:srgbClr val="FF0000"/>
          </a:solidFill>
        </a:ln>
      </dgm:spPr>
      <dgm:t>
        <a:bodyPr/>
        <a:lstStyle/>
        <a:p>
          <a:r>
            <a:rPr lang="es-ES_tradnl" sz="1700" b="1" dirty="0">
              <a:solidFill>
                <a:schemeClr val="bg1"/>
              </a:solidFill>
              <a:latin typeface="Helvetica" panose="020B0604020202020204" pitchFamily="34" charset="0"/>
              <a:ea typeface="+mj-ea"/>
              <a:cs typeface="Helvetica" panose="020B0604020202020204" pitchFamily="34" charset="0"/>
            </a:rPr>
            <a:t>Ley Marco del Empleo Público – Ley n.º 28175</a:t>
          </a:r>
        </a:p>
        <a:p>
          <a:r>
            <a:rPr lang="es-PE" sz="1700" b="0" dirty="0">
              <a:solidFill>
                <a:schemeClr val="bg1"/>
              </a:solidFill>
              <a:latin typeface="Helvetica" panose="020B0604020202020204" pitchFamily="34" charset="0"/>
              <a:cs typeface="Helvetica" panose="020B0604020202020204" pitchFamily="34" charset="0"/>
            </a:rPr>
            <a:t>Art. 19° </a:t>
          </a:r>
        </a:p>
      </dgm:t>
    </dgm:pt>
    <dgm:pt modelId="{4A18B4FF-50CD-4501-9EC9-859D1A3F4772}" type="parTrans" cxnId="{BAE16963-2933-4168-AD0B-ED25FA422CD7}">
      <dgm:prSet/>
      <dgm:spPr/>
      <dgm:t>
        <a:bodyPr/>
        <a:lstStyle/>
        <a:p>
          <a:endParaRPr lang="es-PE" b="1">
            <a:latin typeface="Century Gothic" pitchFamily="34" charset="0"/>
          </a:endParaRPr>
        </a:p>
      </dgm:t>
    </dgm:pt>
    <dgm:pt modelId="{3C58CF8A-6746-4FA7-BE8C-C6FF72559A23}" type="sibTrans" cxnId="{BAE16963-2933-4168-AD0B-ED25FA422CD7}">
      <dgm:prSet/>
      <dgm:spPr/>
      <dgm:t>
        <a:bodyPr/>
        <a:lstStyle/>
        <a:p>
          <a:endParaRPr lang="es-PE" b="1">
            <a:latin typeface="Century Gothic" pitchFamily="34" charset="0"/>
          </a:endParaRPr>
        </a:p>
      </dgm:t>
    </dgm:pt>
    <dgm:pt modelId="{2F1ADAE1-73E0-4294-8747-3AFE513A7658}">
      <dgm:prSet phldrT="[Texto]" custT="1"/>
      <dgm:spPr>
        <a:solidFill>
          <a:schemeClr val="bg1"/>
        </a:solidFill>
      </dgm:spPr>
      <dgm:t>
        <a:bodyPr/>
        <a:lstStyle/>
        <a:p>
          <a:r>
            <a:rPr lang="es-ES_tradnl" sz="1600" dirty="0">
              <a:solidFill>
                <a:schemeClr val="tx1"/>
              </a:solidFill>
              <a:latin typeface="Helvetica" panose="020B0604020202020204" pitchFamily="34" charset="0"/>
              <a:cs typeface="Helvetica" panose="020B0604020202020204" pitchFamily="34" charset="0"/>
            </a:rPr>
            <a:t>Los empleados públicos son responsables </a:t>
          </a:r>
          <a:r>
            <a:rPr lang="es-ES_tradnl" sz="1600" b="1" dirty="0">
              <a:solidFill>
                <a:schemeClr val="tx1"/>
              </a:solidFill>
              <a:latin typeface="Helvetica" panose="020B0604020202020204" pitchFamily="34" charset="0"/>
              <a:cs typeface="Helvetica" panose="020B0604020202020204" pitchFamily="34" charset="0"/>
            </a:rPr>
            <a:t>civil, penal o administrativamente </a:t>
          </a:r>
          <a:r>
            <a:rPr lang="es-ES_tradnl" sz="1600" dirty="0">
              <a:solidFill>
                <a:schemeClr val="tx1"/>
              </a:solidFill>
              <a:latin typeface="Helvetica" panose="020B0604020202020204" pitchFamily="34" charset="0"/>
              <a:cs typeface="Helvetica" panose="020B0604020202020204" pitchFamily="34" charset="0"/>
            </a:rPr>
            <a:t>por el incumplimiento de las normas legales y administrativas en el ejercicio del servicio público</a:t>
          </a:r>
          <a:endParaRPr lang="es-PE" sz="1600" b="1" dirty="0">
            <a:solidFill>
              <a:schemeClr val="tx1"/>
            </a:solidFill>
            <a:latin typeface="Helvetica" panose="020B0604020202020204" pitchFamily="34" charset="0"/>
            <a:cs typeface="Helvetica" panose="020B0604020202020204" pitchFamily="34" charset="0"/>
          </a:endParaRPr>
        </a:p>
      </dgm:t>
    </dgm:pt>
    <dgm:pt modelId="{0AB51B0E-2109-4B42-87D7-566BAD50BEA9}" type="parTrans" cxnId="{ED2A06AB-7F90-4B0D-A09B-CD2B37856150}">
      <dgm:prSet/>
      <dgm:spPr/>
      <dgm:t>
        <a:bodyPr/>
        <a:lstStyle/>
        <a:p>
          <a:endParaRPr lang="es-PE" b="1">
            <a:latin typeface="Century Gothic" pitchFamily="34" charset="0"/>
          </a:endParaRPr>
        </a:p>
      </dgm:t>
    </dgm:pt>
    <dgm:pt modelId="{D3B934D0-8FAC-432D-9BBC-FF41510EAD36}" type="sibTrans" cxnId="{ED2A06AB-7F90-4B0D-A09B-CD2B37856150}">
      <dgm:prSet/>
      <dgm:spPr/>
      <dgm:t>
        <a:bodyPr/>
        <a:lstStyle/>
        <a:p>
          <a:endParaRPr lang="es-PE" b="1">
            <a:latin typeface="Century Gothic" pitchFamily="34" charset="0"/>
          </a:endParaRPr>
        </a:p>
      </dgm:t>
    </dgm:pt>
    <dgm:pt modelId="{B1B1EBFC-75A1-4BF4-8C18-1CA027D51E3A}">
      <dgm:prSet phldrT="[Texto]" custT="1"/>
      <dgm:spPr>
        <a:solidFill>
          <a:srgbClr val="C00000"/>
        </a:solidFill>
        <a:ln>
          <a:solidFill>
            <a:srgbClr val="FF0000"/>
          </a:solidFill>
        </a:ln>
      </dgm:spPr>
      <dgm:t>
        <a:bodyPr/>
        <a:lstStyle/>
        <a:p>
          <a:r>
            <a:rPr lang="es-ES" sz="1700" b="1" dirty="0">
              <a:solidFill>
                <a:schemeClr val="bg1"/>
              </a:solidFill>
              <a:latin typeface="Helvetica" panose="020B0604020202020204" pitchFamily="34" charset="0"/>
              <a:cs typeface="Helvetica" panose="020B0604020202020204" pitchFamily="34" charset="0"/>
            </a:rPr>
            <a:t>Decreto Legislativo    n.° 276</a:t>
          </a:r>
        </a:p>
        <a:p>
          <a:r>
            <a:rPr lang="es-ES" sz="1700" b="0" dirty="0">
              <a:solidFill>
                <a:schemeClr val="bg1"/>
              </a:solidFill>
              <a:latin typeface="Helvetica" panose="020B0604020202020204" pitchFamily="34" charset="0"/>
              <a:ea typeface="+mj-ea"/>
              <a:cs typeface="Helvetica" panose="020B0604020202020204" pitchFamily="34" charset="0"/>
            </a:rPr>
            <a:t>Art. 25°</a:t>
          </a:r>
        </a:p>
      </dgm:t>
    </dgm:pt>
    <dgm:pt modelId="{B21D7F4E-32DF-43C6-8F83-FC2FE6373BD3}" type="parTrans" cxnId="{4529EF10-4182-4F8E-B4A0-93D29573C4ED}">
      <dgm:prSet/>
      <dgm:spPr/>
      <dgm:t>
        <a:bodyPr/>
        <a:lstStyle/>
        <a:p>
          <a:endParaRPr lang="es-PE" b="1">
            <a:latin typeface="Century Gothic" pitchFamily="34" charset="0"/>
          </a:endParaRPr>
        </a:p>
      </dgm:t>
    </dgm:pt>
    <dgm:pt modelId="{96FC8AB3-0E0C-4F0B-9B7D-868C62008636}" type="sibTrans" cxnId="{4529EF10-4182-4F8E-B4A0-93D29573C4ED}">
      <dgm:prSet/>
      <dgm:spPr/>
      <dgm:t>
        <a:bodyPr/>
        <a:lstStyle/>
        <a:p>
          <a:endParaRPr lang="es-PE" b="1">
            <a:latin typeface="Century Gothic" pitchFamily="34" charset="0"/>
          </a:endParaRPr>
        </a:p>
      </dgm:t>
    </dgm:pt>
    <dgm:pt modelId="{51AC8395-AA4D-4540-93A8-A44004EF5E63}">
      <dgm:prSet phldrT="[Texto]" custT="1"/>
      <dgm:spPr>
        <a:solidFill>
          <a:schemeClr val="bg1"/>
        </a:solidFill>
      </dgm:spPr>
      <dgm:t>
        <a:bodyPr/>
        <a:lstStyle/>
        <a:p>
          <a:r>
            <a:rPr lang="es-ES_tradnl" sz="1600" dirty="0">
              <a:solidFill>
                <a:schemeClr val="tx1"/>
              </a:solidFill>
              <a:latin typeface="Helvetica" panose="020B0604020202020204" pitchFamily="34" charset="0"/>
              <a:cs typeface="Helvetica" panose="020B0604020202020204" pitchFamily="34" charset="0"/>
            </a:rPr>
            <a:t>Los servidores públicos, son responsables </a:t>
          </a:r>
          <a:r>
            <a:rPr lang="es-ES_tradnl" sz="1600" b="1" dirty="0">
              <a:solidFill>
                <a:schemeClr val="tx1"/>
              </a:solidFill>
              <a:latin typeface="Helvetica" panose="020B0604020202020204" pitchFamily="34" charset="0"/>
              <a:cs typeface="Helvetica" panose="020B0604020202020204" pitchFamily="34" charset="0"/>
            </a:rPr>
            <a:t>civil, penal y administrativamente </a:t>
          </a:r>
          <a:r>
            <a:rPr lang="es-ES_tradnl" sz="1600" dirty="0">
              <a:solidFill>
                <a:schemeClr val="tx1"/>
              </a:solidFill>
              <a:latin typeface="Helvetica" panose="020B0604020202020204" pitchFamily="34" charset="0"/>
              <a:cs typeface="Helvetica" panose="020B0604020202020204" pitchFamily="34" charset="0"/>
            </a:rPr>
            <a:t>por el cumplimiento de las normas legales y administrativas en el ejercicio del servicio público sin perjuicio de las sanciones de carácter disciplinario por las faltas que cometan</a:t>
          </a:r>
          <a:endParaRPr lang="es-PE" sz="1600" b="1" dirty="0">
            <a:solidFill>
              <a:schemeClr val="tx1"/>
            </a:solidFill>
            <a:latin typeface="Helvetica" panose="020B0604020202020204" pitchFamily="34" charset="0"/>
            <a:cs typeface="Helvetica" panose="020B0604020202020204" pitchFamily="34" charset="0"/>
          </a:endParaRPr>
        </a:p>
      </dgm:t>
    </dgm:pt>
    <dgm:pt modelId="{2138D4EB-7D13-4949-8146-C92EC6524033}" type="parTrans" cxnId="{79D1A9ED-0413-4D40-93FD-905BD4F719B3}">
      <dgm:prSet/>
      <dgm:spPr/>
      <dgm:t>
        <a:bodyPr/>
        <a:lstStyle/>
        <a:p>
          <a:endParaRPr lang="es-PE" b="1">
            <a:latin typeface="Century Gothic" pitchFamily="34" charset="0"/>
          </a:endParaRPr>
        </a:p>
      </dgm:t>
    </dgm:pt>
    <dgm:pt modelId="{B6FF19F0-0C9A-47F2-9482-03358EB53E32}" type="sibTrans" cxnId="{79D1A9ED-0413-4D40-93FD-905BD4F719B3}">
      <dgm:prSet/>
      <dgm:spPr/>
      <dgm:t>
        <a:bodyPr/>
        <a:lstStyle/>
        <a:p>
          <a:endParaRPr lang="es-PE" b="1">
            <a:latin typeface="Century Gothic" pitchFamily="34" charset="0"/>
          </a:endParaRPr>
        </a:p>
      </dgm:t>
    </dgm:pt>
    <dgm:pt modelId="{432A356A-414E-4E47-AB45-844A615779EB}" type="pres">
      <dgm:prSet presAssocID="{73770932-6B8D-4754-ABFF-AC310742B8E9}" presName="theList" presStyleCnt="0">
        <dgm:presLayoutVars>
          <dgm:dir/>
          <dgm:animLvl val="lvl"/>
          <dgm:resizeHandles val="exact"/>
        </dgm:presLayoutVars>
      </dgm:prSet>
      <dgm:spPr/>
    </dgm:pt>
    <dgm:pt modelId="{8C38A8D9-EAFA-4D87-9ED6-5698892D9E9B}" type="pres">
      <dgm:prSet presAssocID="{08A8F8FD-0866-4319-9B62-6603926CEE73}" presName="compNode" presStyleCnt="0"/>
      <dgm:spPr/>
    </dgm:pt>
    <dgm:pt modelId="{1F05793E-25DE-4D2D-993B-B75F2C1857D2}" type="pres">
      <dgm:prSet presAssocID="{08A8F8FD-0866-4319-9B62-6603926CEE73}" presName="aNode" presStyleLbl="bgShp" presStyleIdx="0" presStyleCnt="3" custScaleX="112474" custLinFactNeighborX="-2952"/>
      <dgm:spPr/>
    </dgm:pt>
    <dgm:pt modelId="{0EA127E1-ADB6-48A5-99A6-373DD5009163}" type="pres">
      <dgm:prSet presAssocID="{08A8F8FD-0866-4319-9B62-6603926CEE73}" presName="textNode" presStyleLbl="bgShp" presStyleIdx="0" presStyleCnt="3"/>
      <dgm:spPr/>
    </dgm:pt>
    <dgm:pt modelId="{5C5C8406-64D3-47BD-BD40-E2555C404BB9}" type="pres">
      <dgm:prSet presAssocID="{08A8F8FD-0866-4319-9B62-6603926CEE73}" presName="compChildNode" presStyleCnt="0"/>
      <dgm:spPr/>
    </dgm:pt>
    <dgm:pt modelId="{B59485D7-318E-4C8D-8076-FFFA0F9A5D78}" type="pres">
      <dgm:prSet presAssocID="{08A8F8FD-0866-4319-9B62-6603926CEE73}" presName="theInnerList" presStyleCnt="0"/>
      <dgm:spPr/>
    </dgm:pt>
    <dgm:pt modelId="{0E017E6A-DA29-4B7C-B345-0FA4DCD269C3}" type="pres">
      <dgm:prSet presAssocID="{51CEF71F-C85D-4555-A7DD-120F4BD511E5}" presName="childNode" presStyleLbl="node1" presStyleIdx="0" presStyleCnt="3" custScaleX="122719" custScaleY="115141" custLinFactNeighborX="-726" custLinFactNeighborY="220">
        <dgm:presLayoutVars>
          <dgm:bulletEnabled val="1"/>
        </dgm:presLayoutVars>
      </dgm:prSet>
      <dgm:spPr/>
    </dgm:pt>
    <dgm:pt modelId="{02AB8041-9CC2-40D3-93EA-2D4C46DEE770}" type="pres">
      <dgm:prSet presAssocID="{08A8F8FD-0866-4319-9B62-6603926CEE73}" presName="aSpace" presStyleCnt="0"/>
      <dgm:spPr/>
    </dgm:pt>
    <dgm:pt modelId="{F4C9733B-7848-4B4B-B909-4B9AA698D708}" type="pres">
      <dgm:prSet presAssocID="{4DF112FD-7629-4A91-BA4F-A449C134E2F2}" presName="compNode" presStyleCnt="0"/>
      <dgm:spPr/>
    </dgm:pt>
    <dgm:pt modelId="{BEF8079B-4A81-4E4D-9726-179D80AD762E}" type="pres">
      <dgm:prSet presAssocID="{4DF112FD-7629-4A91-BA4F-A449C134E2F2}" presName="aNode" presStyleLbl="bgShp" presStyleIdx="1" presStyleCnt="3"/>
      <dgm:spPr/>
    </dgm:pt>
    <dgm:pt modelId="{C0F81365-D383-4F55-994D-CBD997AC5550}" type="pres">
      <dgm:prSet presAssocID="{4DF112FD-7629-4A91-BA4F-A449C134E2F2}" presName="textNode" presStyleLbl="bgShp" presStyleIdx="1" presStyleCnt="3"/>
      <dgm:spPr/>
    </dgm:pt>
    <dgm:pt modelId="{BEEDF4F0-8D06-4516-AC07-169CEDB9DE0E}" type="pres">
      <dgm:prSet presAssocID="{4DF112FD-7629-4A91-BA4F-A449C134E2F2}" presName="compChildNode" presStyleCnt="0"/>
      <dgm:spPr/>
    </dgm:pt>
    <dgm:pt modelId="{9AB5F973-B990-43CB-B6F9-D67B83787D4F}" type="pres">
      <dgm:prSet presAssocID="{4DF112FD-7629-4A91-BA4F-A449C134E2F2}" presName="theInnerList" presStyleCnt="0"/>
      <dgm:spPr/>
    </dgm:pt>
    <dgm:pt modelId="{B0EE5628-2601-4241-AF36-A802E9971C80}" type="pres">
      <dgm:prSet presAssocID="{2F1ADAE1-73E0-4294-8747-3AFE513A7658}" presName="childNode" presStyleLbl="node1" presStyleIdx="1" presStyleCnt="3" custScaleX="111413" custScaleY="844957" custLinFactNeighborX="-3735" custLinFactNeighborY="19373">
        <dgm:presLayoutVars>
          <dgm:bulletEnabled val="1"/>
        </dgm:presLayoutVars>
      </dgm:prSet>
      <dgm:spPr/>
    </dgm:pt>
    <dgm:pt modelId="{D93857C8-6B18-4B90-B8DB-490870EFEF37}" type="pres">
      <dgm:prSet presAssocID="{4DF112FD-7629-4A91-BA4F-A449C134E2F2}" presName="aSpace" presStyleCnt="0"/>
      <dgm:spPr/>
    </dgm:pt>
    <dgm:pt modelId="{D09D9368-7095-49EF-B018-2AF100CEC3D1}" type="pres">
      <dgm:prSet presAssocID="{B1B1EBFC-75A1-4BF4-8C18-1CA027D51E3A}" presName="compNode" presStyleCnt="0"/>
      <dgm:spPr/>
    </dgm:pt>
    <dgm:pt modelId="{1D9DB5A4-8111-4860-94FA-A5AFA63FB6A5}" type="pres">
      <dgm:prSet presAssocID="{B1B1EBFC-75A1-4BF4-8C18-1CA027D51E3A}" presName="aNode" presStyleLbl="bgShp" presStyleIdx="2" presStyleCnt="3"/>
      <dgm:spPr/>
    </dgm:pt>
    <dgm:pt modelId="{E889ED6A-10E0-4118-927F-FBE1A1A87A86}" type="pres">
      <dgm:prSet presAssocID="{B1B1EBFC-75A1-4BF4-8C18-1CA027D51E3A}" presName="textNode" presStyleLbl="bgShp" presStyleIdx="2" presStyleCnt="3"/>
      <dgm:spPr/>
    </dgm:pt>
    <dgm:pt modelId="{6573EE28-FBAF-4F5D-9DD3-F44BE4C3C233}" type="pres">
      <dgm:prSet presAssocID="{B1B1EBFC-75A1-4BF4-8C18-1CA027D51E3A}" presName="compChildNode" presStyleCnt="0"/>
      <dgm:spPr/>
    </dgm:pt>
    <dgm:pt modelId="{18B0E448-828A-40A3-B42A-1BEB7EA3C48F}" type="pres">
      <dgm:prSet presAssocID="{B1B1EBFC-75A1-4BF4-8C18-1CA027D51E3A}" presName="theInnerList" presStyleCnt="0"/>
      <dgm:spPr/>
    </dgm:pt>
    <dgm:pt modelId="{83C9C256-FFAB-4A57-8EA2-C71E0D72450F}" type="pres">
      <dgm:prSet presAssocID="{51AC8395-AA4D-4540-93A8-A44004EF5E63}" presName="childNode" presStyleLbl="node1" presStyleIdx="2" presStyleCnt="3" custScaleX="110305" custScaleY="2000000" custLinFactNeighborX="244" custLinFactNeighborY="3972">
        <dgm:presLayoutVars>
          <dgm:bulletEnabled val="1"/>
        </dgm:presLayoutVars>
      </dgm:prSet>
      <dgm:spPr/>
    </dgm:pt>
  </dgm:ptLst>
  <dgm:cxnLst>
    <dgm:cxn modelId="{4529EF10-4182-4F8E-B4A0-93D29573C4ED}" srcId="{73770932-6B8D-4754-ABFF-AC310742B8E9}" destId="{B1B1EBFC-75A1-4BF4-8C18-1CA027D51E3A}" srcOrd="2" destOrd="0" parTransId="{B21D7F4E-32DF-43C6-8F83-FC2FE6373BD3}" sibTransId="{96FC8AB3-0E0C-4F0B-9B7D-868C62008636}"/>
    <dgm:cxn modelId="{A4B81A13-D0BE-4B63-A39A-E9D2DBDF3A7B}" srcId="{73770932-6B8D-4754-ABFF-AC310742B8E9}" destId="{08A8F8FD-0866-4319-9B62-6603926CEE73}" srcOrd="0" destOrd="0" parTransId="{02428465-AD7D-425F-BD23-C5758F84A76C}" sibTransId="{9DEE5879-8291-4278-A861-00FF126F581D}"/>
    <dgm:cxn modelId="{78047123-20F3-4F2F-9EE5-60BD75F46B3E}" type="presOf" srcId="{73770932-6B8D-4754-ABFF-AC310742B8E9}" destId="{432A356A-414E-4E47-AB45-844A615779EB}" srcOrd="0" destOrd="0" presId="urn:microsoft.com/office/officeart/2005/8/layout/lProcess2"/>
    <dgm:cxn modelId="{B29A8023-0840-4547-BECF-34E34032FE3C}" type="presOf" srcId="{4DF112FD-7629-4A91-BA4F-A449C134E2F2}" destId="{BEF8079B-4A81-4E4D-9726-179D80AD762E}" srcOrd="0" destOrd="0" presId="urn:microsoft.com/office/officeart/2005/8/layout/lProcess2"/>
    <dgm:cxn modelId="{FB4B142C-09BA-4000-A0AB-5661D3F19BFB}" type="presOf" srcId="{51AC8395-AA4D-4540-93A8-A44004EF5E63}" destId="{83C9C256-FFAB-4A57-8EA2-C71E0D72450F}" srcOrd="0" destOrd="0" presId="urn:microsoft.com/office/officeart/2005/8/layout/lProcess2"/>
    <dgm:cxn modelId="{F9C1DC3C-317D-440F-BA21-15D76813EDCE}" type="presOf" srcId="{08A8F8FD-0866-4319-9B62-6603926CEE73}" destId="{0EA127E1-ADB6-48A5-99A6-373DD5009163}" srcOrd="1" destOrd="0" presId="urn:microsoft.com/office/officeart/2005/8/layout/lProcess2"/>
    <dgm:cxn modelId="{BAE16963-2933-4168-AD0B-ED25FA422CD7}" srcId="{73770932-6B8D-4754-ABFF-AC310742B8E9}" destId="{4DF112FD-7629-4A91-BA4F-A449C134E2F2}" srcOrd="1" destOrd="0" parTransId="{4A18B4FF-50CD-4501-9EC9-859D1A3F4772}" sibTransId="{3C58CF8A-6746-4FA7-BE8C-C6FF72559A23}"/>
    <dgm:cxn modelId="{FBC88269-516C-48EA-9F6F-2D1911F20BE9}" type="presOf" srcId="{B1B1EBFC-75A1-4BF4-8C18-1CA027D51E3A}" destId="{E889ED6A-10E0-4118-927F-FBE1A1A87A86}" srcOrd="1" destOrd="0" presId="urn:microsoft.com/office/officeart/2005/8/layout/lProcess2"/>
    <dgm:cxn modelId="{75AF1B50-6C53-47A9-AE8F-AE18C9E87DCE}" type="presOf" srcId="{51CEF71F-C85D-4555-A7DD-120F4BD511E5}" destId="{0E017E6A-DA29-4B7C-B345-0FA4DCD269C3}" srcOrd="0" destOrd="0" presId="urn:microsoft.com/office/officeart/2005/8/layout/lProcess2"/>
    <dgm:cxn modelId="{209F6773-DC96-4087-B592-C2A813896C0B}" type="presOf" srcId="{08A8F8FD-0866-4319-9B62-6603926CEE73}" destId="{1F05793E-25DE-4D2D-993B-B75F2C1857D2}" srcOrd="0" destOrd="0" presId="urn:microsoft.com/office/officeart/2005/8/layout/lProcess2"/>
    <dgm:cxn modelId="{E5D43975-1D7D-49B0-A63D-D409E99FE017}" type="presOf" srcId="{4DF112FD-7629-4A91-BA4F-A449C134E2F2}" destId="{C0F81365-D383-4F55-994D-CBD997AC5550}" srcOrd="1" destOrd="0" presId="urn:microsoft.com/office/officeart/2005/8/layout/lProcess2"/>
    <dgm:cxn modelId="{ED2A06AB-7F90-4B0D-A09B-CD2B37856150}" srcId="{4DF112FD-7629-4A91-BA4F-A449C134E2F2}" destId="{2F1ADAE1-73E0-4294-8747-3AFE513A7658}" srcOrd="0" destOrd="0" parTransId="{0AB51B0E-2109-4B42-87D7-566BAD50BEA9}" sibTransId="{D3B934D0-8FAC-432D-9BBC-FF41510EAD36}"/>
    <dgm:cxn modelId="{F70F5BD7-AF01-457D-A09A-FFE0E0DD59D3}" type="presOf" srcId="{B1B1EBFC-75A1-4BF4-8C18-1CA027D51E3A}" destId="{1D9DB5A4-8111-4860-94FA-A5AFA63FB6A5}" srcOrd="0" destOrd="0" presId="urn:microsoft.com/office/officeart/2005/8/layout/lProcess2"/>
    <dgm:cxn modelId="{8FD19FE8-A1B0-46FF-9ADB-00AE709D3D43}" type="presOf" srcId="{2F1ADAE1-73E0-4294-8747-3AFE513A7658}" destId="{B0EE5628-2601-4241-AF36-A802E9971C80}" srcOrd="0" destOrd="0" presId="urn:microsoft.com/office/officeart/2005/8/layout/lProcess2"/>
    <dgm:cxn modelId="{79D1A9ED-0413-4D40-93FD-905BD4F719B3}" srcId="{B1B1EBFC-75A1-4BF4-8C18-1CA027D51E3A}" destId="{51AC8395-AA4D-4540-93A8-A44004EF5E63}" srcOrd="0" destOrd="0" parTransId="{2138D4EB-7D13-4949-8146-C92EC6524033}" sibTransId="{B6FF19F0-0C9A-47F2-9482-03358EB53E32}"/>
    <dgm:cxn modelId="{EC4A83F0-8D78-4E21-A2CC-36AC8108EB97}" srcId="{08A8F8FD-0866-4319-9B62-6603926CEE73}" destId="{51CEF71F-C85D-4555-A7DD-120F4BD511E5}" srcOrd="0" destOrd="0" parTransId="{48BFD8E4-BCCE-4EC4-B955-1816C57742F0}" sibTransId="{72FEF35A-811F-453C-909C-FED03ADB13DF}"/>
    <dgm:cxn modelId="{95C11C18-802E-4363-867A-4DEBF449FEC1}" type="presParOf" srcId="{432A356A-414E-4E47-AB45-844A615779EB}" destId="{8C38A8D9-EAFA-4D87-9ED6-5698892D9E9B}" srcOrd="0" destOrd="0" presId="urn:microsoft.com/office/officeart/2005/8/layout/lProcess2"/>
    <dgm:cxn modelId="{23088E41-E439-4E21-9EE2-C0007C6A26D8}" type="presParOf" srcId="{8C38A8D9-EAFA-4D87-9ED6-5698892D9E9B}" destId="{1F05793E-25DE-4D2D-993B-B75F2C1857D2}" srcOrd="0" destOrd="0" presId="urn:microsoft.com/office/officeart/2005/8/layout/lProcess2"/>
    <dgm:cxn modelId="{CD31A2A9-4290-4E18-82FA-6AD274BC42B3}" type="presParOf" srcId="{8C38A8D9-EAFA-4D87-9ED6-5698892D9E9B}" destId="{0EA127E1-ADB6-48A5-99A6-373DD5009163}" srcOrd="1" destOrd="0" presId="urn:microsoft.com/office/officeart/2005/8/layout/lProcess2"/>
    <dgm:cxn modelId="{6CE20961-49A0-4AC7-839D-D1847BD78FD0}" type="presParOf" srcId="{8C38A8D9-EAFA-4D87-9ED6-5698892D9E9B}" destId="{5C5C8406-64D3-47BD-BD40-E2555C404BB9}" srcOrd="2" destOrd="0" presId="urn:microsoft.com/office/officeart/2005/8/layout/lProcess2"/>
    <dgm:cxn modelId="{5A7647EC-7921-4A02-88EE-E22FBF3EC51B}" type="presParOf" srcId="{5C5C8406-64D3-47BD-BD40-E2555C404BB9}" destId="{B59485D7-318E-4C8D-8076-FFFA0F9A5D78}" srcOrd="0" destOrd="0" presId="urn:microsoft.com/office/officeart/2005/8/layout/lProcess2"/>
    <dgm:cxn modelId="{AC6FA1FE-7843-4D29-BE6A-E248DE3BE9CD}" type="presParOf" srcId="{B59485D7-318E-4C8D-8076-FFFA0F9A5D78}" destId="{0E017E6A-DA29-4B7C-B345-0FA4DCD269C3}" srcOrd="0" destOrd="0" presId="urn:microsoft.com/office/officeart/2005/8/layout/lProcess2"/>
    <dgm:cxn modelId="{54F8E0A4-2524-4BC1-8572-16E18817F77B}" type="presParOf" srcId="{432A356A-414E-4E47-AB45-844A615779EB}" destId="{02AB8041-9CC2-40D3-93EA-2D4C46DEE770}" srcOrd="1" destOrd="0" presId="urn:microsoft.com/office/officeart/2005/8/layout/lProcess2"/>
    <dgm:cxn modelId="{89711EA8-C496-4A7C-ABAF-16A2585A024A}" type="presParOf" srcId="{432A356A-414E-4E47-AB45-844A615779EB}" destId="{F4C9733B-7848-4B4B-B909-4B9AA698D708}" srcOrd="2" destOrd="0" presId="urn:microsoft.com/office/officeart/2005/8/layout/lProcess2"/>
    <dgm:cxn modelId="{7CE20FC7-DE2D-4DE9-9418-8F815B5B04FD}" type="presParOf" srcId="{F4C9733B-7848-4B4B-B909-4B9AA698D708}" destId="{BEF8079B-4A81-4E4D-9726-179D80AD762E}" srcOrd="0" destOrd="0" presId="urn:microsoft.com/office/officeart/2005/8/layout/lProcess2"/>
    <dgm:cxn modelId="{3CA4B482-D83F-4F0A-81F6-8DD217CF8773}" type="presParOf" srcId="{F4C9733B-7848-4B4B-B909-4B9AA698D708}" destId="{C0F81365-D383-4F55-994D-CBD997AC5550}" srcOrd="1" destOrd="0" presId="urn:microsoft.com/office/officeart/2005/8/layout/lProcess2"/>
    <dgm:cxn modelId="{F0D826AB-FF5D-4393-A396-DE5CD727D119}" type="presParOf" srcId="{F4C9733B-7848-4B4B-B909-4B9AA698D708}" destId="{BEEDF4F0-8D06-4516-AC07-169CEDB9DE0E}" srcOrd="2" destOrd="0" presId="urn:microsoft.com/office/officeart/2005/8/layout/lProcess2"/>
    <dgm:cxn modelId="{349FC092-68EF-4E56-8398-7586C2CB9CD6}" type="presParOf" srcId="{BEEDF4F0-8D06-4516-AC07-169CEDB9DE0E}" destId="{9AB5F973-B990-43CB-B6F9-D67B83787D4F}" srcOrd="0" destOrd="0" presId="urn:microsoft.com/office/officeart/2005/8/layout/lProcess2"/>
    <dgm:cxn modelId="{2C006897-6D95-4291-8CE1-0D06F11266AC}" type="presParOf" srcId="{9AB5F973-B990-43CB-B6F9-D67B83787D4F}" destId="{B0EE5628-2601-4241-AF36-A802E9971C80}" srcOrd="0" destOrd="0" presId="urn:microsoft.com/office/officeart/2005/8/layout/lProcess2"/>
    <dgm:cxn modelId="{5BFC95A7-3155-4C60-BA60-4DF6914BE296}" type="presParOf" srcId="{432A356A-414E-4E47-AB45-844A615779EB}" destId="{D93857C8-6B18-4B90-B8DB-490870EFEF37}" srcOrd="3" destOrd="0" presId="urn:microsoft.com/office/officeart/2005/8/layout/lProcess2"/>
    <dgm:cxn modelId="{EA446D10-79BA-4027-B9ED-F95D80AE9B8F}" type="presParOf" srcId="{432A356A-414E-4E47-AB45-844A615779EB}" destId="{D09D9368-7095-49EF-B018-2AF100CEC3D1}" srcOrd="4" destOrd="0" presId="urn:microsoft.com/office/officeart/2005/8/layout/lProcess2"/>
    <dgm:cxn modelId="{7B3B366E-BE4F-4054-8826-27D8891A6D51}" type="presParOf" srcId="{D09D9368-7095-49EF-B018-2AF100CEC3D1}" destId="{1D9DB5A4-8111-4860-94FA-A5AFA63FB6A5}" srcOrd="0" destOrd="0" presId="urn:microsoft.com/office/officeart/2005/8/layout/lProcess2"/>
    <dgm:cxn modelId="{482BEB9C-C8B3-424F-89DF-B718A2A061F8}" type="presParOf" srcId="{D09D9368-7095-49EF-B018-2AF100CEC3D1}" destId="{E889ED6A-10E0-4118-927F-FBE1A1A87A86}" srcOrd="1" destOrd="0" presId="urn:microsoft.com/office/officeart/2005/8/layout/lProcess2"/>
    <dgm:cxn modelId="{1A9DE580-EBB7-4E58-9FA1-423A0C44CCB4}" type="presParOf" srcId="{D09D9368-7095-49EF-B018-2AF100CEC3D1}" destId="{6573EE28-FBAF-4F5D-9DD3-F44BE4C3C233}" srcOrd="2" destOrd="0" presId="urn:microsoft.com/office/officeart/2005/8/layout/lProcess2"/>
    <dgm:cxn modelId="{87C6871B-907B-468D-A753-3C8EEB904E3E}" type="presParOf" srcId="{6573EE28-FBAF-4F5D-9DD3-F44BE4C3C233}" destId="{18B0E448-828A-40A3-B42A-1BEB7EA3C48F}" srcOrd="0" destOrd="0" presId="urn:microsoft.com/office/officeart/2005/8/layout/lProcess2"/>
    <dgm:cxn modelId="{4231D946-122A-4716-86DE-DC9702F79741}" type="presParOf" srcId="{18B0E448-828A-40A3-B42A-1BEB7EA3C48F}" destId="{83C9C256-FFAB-4A57-8EA2-C71E0D72450F}"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FC56738-9341-48DB-82F6-A8FE29BF9BF3}" type="doc">
      <dgm:prSet loTypeId="urn:microsoft.com/office/officeart/2005/8/layout/cycle1" loCatId="cycle" qsTypeId="urn:microsoft.com/office/officeart/2005/8/quickstyle/simple5" qsCatId="simple" csTypeId="urn:microsoft.com/office/officeart/2005/8/colors/accent6_4" csCatId="accent6" phldr="1"/>
      <dgm:spPr/>
      <dgm:t>
        <a:bodyPr/>
        <a:lstStyle/>
        <a:p>
          <a:endParaRPr lang="es-PE"/>
        </a:p>
      </dgm:t>
    </dgm:pt>
    <dgm:pt modelId="{1DC81CE8-7F03-44FC-B054-EBB763826F82}">
      <dgm:prSet phldrT="[Texto]" custT="1"/>
      <dgm:spPr/>
      <dgm:t>
        <a:bodyPr/>
        <a:lstStyle/>
        <a:p>
          <a:r>
            <a:rPr lang="es-PE" sz="2000" b="1" dirty="0">
              <a:solidFill>
                <a:schemeClr val="bg1"/>
              </a:solidFill>
              <a:latin typeface="Helvetica" panose="020B0604020202020204" pitchFamily="34" charset="0"/>
            </a:rPr>
            <a:t>Comisión por agente público</a:t>
          </a:r>
        </a:p>
      </dgm:t>
    </dgm:pt>
    <dgm:pt modelId="{57DBA510-D095-48F5-83AD-BD33B8316242}" type="parTrans" cxnId="{65F43DEC-1A89-4027-ABC0-833B5A348CCE}">
      <dgm:prSet/>
      <dgm:spPr/>
      <dgm:t>
        <a:bodyPr/>
        <a:lstStyle/>
        <a:p>
          <a:endParaRPr lang="es-PE" sz="2000" b="1">
            <a:solidFill>
              <a:schemeClr val="bg1"/>
            </a:solidFill>
            <a:latin typeface="Helvetica" panose="020B0604020202020204" pitchFamily="34" charset="0"/>
          </a:endParaRPr>
        </a:p>
      </dgm:t>
    </dgm:pt>
    <dgm:pt modelId="{51169735-44C3-467D-87E2-A3A9443B3583}" type="sibTrans" cxnId="{65F43DEC-1A89-4027-ABC0-833B5A348CCE}">
      <dgm:prSet/>
      <dgm:spPr>
        <a:solidFill>
          <a:srgbClr val="FF5050"/>
        </a:solidFill>
        <a:ln>
          <a:solidFill>
            <a:srgbClr val="FF0000"/>
          </a:solidFill>
        </a:ln>
      </dgm:spPr>
      <dgm:t>
        <a:bodyPr/>
        <a:lstStyle/>
        <a:p>
          <a:endParaRPr lang="es-PE" sz="2000" b="1">
            <a:solidFill>
              <a:schemeClr val="bg1"/>
            </a:solidFill>
            <a:latin typeface="Helvetica" panose="020B0604020202020204" pitchFamily="34" charset="0"/>
          </a:endParaRPr>
        </a:p>
      </dgm:t>
    </dgm:pt>
    <dgm:pt modelId="{596FCBC5-8F41-4499-A56C-76DDE2BE86EE}">
      <dgm:prSet phldrT="[Texto]" custT="1"/>
      <dgm:spPr/>
      <dgm:t>
        <a:bodyPr/>
        <a:lstStyle/>
        <a:p>
          <a:r>
            <a:rPr lang="es-PE" sz="2000" b="1" dirty="0">
              <a:solidFill>
                <a:schemeClr val="bg1"/>
              </a:solidFill>
              <a:latin typeface="Helvetica" panose="020B0604020202020204" pitchFamily="34" charset="0"/>
            </a:rPr>
            <a:t>Por ocasión del ejercicio de la función pública</a:t>
          </a:r>
        </a:p>
      </dgm:t>
    </dgm:pt>
    <dgm:pt modelId="{AE1DF3E0-5EF6-4732-A3F0-1209BB4C97EC}" type="parTrans" cxnId="{805C996F-B198-4852-9192-EC44117B1403}">
      <dgm:prSet/>
      <dgm:spPr/>
      <dgm:t>
        <a:bodyPr/>
        <a:lstStyle/>
        <a:p>
          <a:endParaRPr lang="es-PE" sz="2000" b="1">
            <a:solidFill>
              <a:schemeClr val="bg1"/>
            </a:solidFill>
            <a:latin typeface="Helvetica" panose="020B0604020202020204" pitchFamily="34" charset="0"/>
          </a:endParaRPr>
        </a:p>
      </dgm:t>
    </dgm:pt>
    <dgm:pt modelId="{64B6C464-CCC3-4A38-A078-2C372A0FDCC2}" type="sibTrans" cxnId="{805C996F-B198-4852-9192-EC44117B1403}">
      <dgm:prSet/>
      <dgm:spPr>
        <a:solidFill>
          <a:srgbClr val="FF5050"/>
        </a:solidFill>
      </dgm:spPr>
      <dgm:t>
        <a:bodyPr/>
        <a:lstStyle/>
        <a:p>
          <a:endParaRPr lang="es-PE" sz="2000" b="1">
            <a:solidFill>
              <a:schemeClr val="bg1"/>
            </a:solidFill>
            <a:latin typeface="Helvetica" panose="020B0604020202020204" pitchFamily="34" charset="0"/>
          </a:endParaRPr>
        </a:p>
      </dgm:t>
    </dgm:pt>
    <dgm:pt modelId="{F8C923AB-1D04-4E37-8BEF-26D60C290B8E}">
      <dgm:prSet phldrT="[Texto]" custT="1"/>
      <dgm:spPr/>
      <dgm:t>
        <a:bodyPr/>
        <a:lstStyle/>
        <a:p>
          <a:r>
            <a:rPr lang="es-PE" sz="2000" b="1" dirty="0">
              <a:solidFill>
                <a:schemeClr val="bg1"/>
              </a:solidFill>
              <a:latin typeface="Helvetica" panose="020B0604020202020204" pitchFamily="34" charset="0"/>
            </a:rPr>
            <a:t>Por acción u omisión</a:t>
          </a:r>
        </a:p>
      </dgm:t>
    </dgm:pt>
    <dgm:pt modelId="{A4A7DE53-D16B-4459-8029-ADCDC1B61225}" type="parTrans" cxnId="{7272D6D2-6935-4EAF-AF9D-5ADDA540875A}">
      <dgm:prSet/>
      <dgm:spPr/>
      <dgm:t>
        <a:bodyPr/>
        <a:lstStyle/>
        <a:p>
          <a:endParaRPr lang="es-PE" sz="2000" b="1">
            <a:solidFill>
              <a:schemeClr val="bg1"/>
            </a:solidFill>
            <a:latin typeface="Helvetica" panose="020B0604020202020204" pitchFamily="34" charset="0"/>
          </a:endParaRPr>
        </a:p>
      </dgm:t>
    </dgm:pt>
    <dgm:pt modelId="{4DFB56AA-EFD0-441E-AA52-599E43DF55C8}" type="sibTrans" cxnId="{7272D6D2-6935-4EAF-AF9D-5ADDA540875A}">
      <dgm:prSet/>
      <dgm:spPr>
        <a:solidFill>
          <a:srgbClr val="FF5050"/>
        </a:solidFill>
      </dgm:spPr>
      <dgm:t>
        <a:bodyPr/>
        <a:lstStyle/>
        <a:p>
          <a:endParaRPr lang="es-PE" sz="2000" b="1">
            <a:solidFill>
              <a:schemeClr val="bg1"/>
            </a:solidFill>
            <a:latin typeface="Helvetica" panose="020B0604020202020204" pitchFamily="34" charset="0"/>
          </a:endParaRPr>
        </a:p>
      </dgm:t>
    </dgm:pt>
    <dgm:pt modelId="{C719A496-F7B6-4F73-AD9B-A4D751E43297}">
      <dgm:prSet phldrT="[Texto]" custT="1"/>
      <dgm:spPr/>
      <dgm:t>
        <a:bodyPr/>
        <a:lstStyle/>
        <a:p>
          <a:r>
            <a:rPr lang="es-PE" sz="2000" b="1" dirty="0">
              <a:solidFill>
                <a:schemeClr val="bg1"/>
              </a:solidFill>
              <a:latin typeface="Helvetica" panose="020B0604020202020204" pitchFamily="34" charset="0"/>
            </a:rPr>
            <a:t>Infracción a un precepto</a:t>
          </a:r>
        </a:p>
      </dgm:t>
    </dgm:pt>
    <dgm:pt modelId="{7A660D49-BD75-455D-8FAE-5F760E752C1A}" type="parTrans" cxnId="{7399A5A6-F7AA-4BD3-9D6A-C751DDB8DD2C}">
      <dgm:prSet/>
      <dgm:spPr/>
      <dgm:t>
        <a:bodyPr/>
        <a:lstStyle/>
        <a:p>
          <a:endParaRPr lang="es-PE" sz="2000" b="1">
            <a:solidFill>
              <a:schemeClr val="bg1"/>
            </a:solidFill>
            <a:latin typeface="Helvetica" panose="020B0604020202020204" pitchFamily="34" charset="0"/>
          </a:endParaRPr>
        </a:p>
      </dgm:t>
    </dgm:pt>
    <dgm:pt modelId="{0DA9D1F4-C0FB-47AD-9A9F-FF8DC730EADC}" type="sibTrans" cxnId="{7399A5A6-F7AA-4BD3-9D6A-C751DDB8DD2C}">
      <dgm:prSet/>
      <dgm:spPr>
        <a:solidFill>
          <a:srgbClr val="FF5050"/>
        </a:solidFill>
      </dgm:spPr>
      <dgm:t>
        <a:bodyPr/>
        <a:lstStyle/>
        <a:p>
          <a:endParaRPr lang="es-PE" sz="2000" b="1">
            <a:solidFill>
              <a:schemeClr val="bg1"/>
            </a:solidFill>
            <a:latin typeface="Helvetica" panose="020B0604020202020204" pitchFamily="34" charset="0"/>
          </a:endParaRPr>
        </a:p>
      </dgm:t>
    </dgm:pt>
    <dgm:pt modelId="{4E159A15-9B16-423D-8090-12863C5DB8EB}" type="pres">
      <dgm:prSet presAssocID="{2FC56738-9341-48DB-82F6-A8FE29BF9BF3}" presName="cycle" presStyleCnt="0">
        <dgm:presLayoutVars>
          <dgm:dir/>
          <dgm:resizeHandles val="exact"/>
        </dgm:presLayoutVars>
      </dgm:prSet>
      <dgm:spPr/>
    </dgm:pt>
    <dgm:pt modelId="{3DECFA01-0A10-4C33-91F4-F6EEEC978A8B}" type="pres">
      <dgm:prSet presAssocID="{1DC81CE8-7F03-44FC-B054-EBB763826F82}" presName="dummy" presStyleCnt="0"/>
      <dgm:spPr/>
    </dgm:pt>
    <dgm:pt modelId="{6261ABBC-8EDF-42EB-978E-F83B0688FF1E}" type="pres">
      <dgm:prSet presAssocID="{1DC81CE8-7F03-44FC-B054-EBB763826F82}" presName="node" presStyleLbl="revTx" presStyleIdx="0" presStyleCnt="4" custScaleX="160356">
        <dgm:presLayoutVars>
          <dgm:bulletEnabled val="1"/>
        </dgm:presLayoutVars>
      </dgm:prSet>
      <dgm:spPr/>
    </dgm:pt>
    <dgm:pt modelId="{1B5FD47D-1470-40AA-9080-7A0302E500DC}" type="pres">
      <dgm:prSet presAssocID="{51169735-44C3-467D-87E2-A3A9443B3583}" presName="sibTrans" presStyleLbl="node1" presStyleIdx="0" presStyleCnt="4"/>
      <dgm:spPr/>
    </dgm:pt>
    <dgm:pt modelId="{4FD79CF8-CCFF-4266-8955-073C58A57258}" type="pres">
      <dgm:prSet presAssocID="{596FCBC5-8F41-4499-A56C-76DDE2BE86EE}" presName="dummy" presStyleCnt="0"/>
      <dgm:spPr/>
    </dgm:pt>
    <dgm:pt modelId="{102429E2-2B01-42FE-9900-C4881757A94E}" type="pres">
      <dgm:prSet presAssocID="{596FCBC5-8F41-4499-A56C-76DDE2BE86EE}" presName="node" presStyleLbl="revTx" presStyleIdx="1" presStyleCnt="4" custScaleX="109020">
        <dgm:presLayoutVars>
          <dgm:bulletEnabled val="1"/>
        </dgm:presLayoutVars>
      </dgm:prSet>
      <dgm:spPr/>
    </dgm:pt>
    <dgm:pt modelId="{2251C342-EAFA-443B-9C84-087CCB9C4C7D}" type="pres">
      <dgm:prSet presAssocID="{64B6C464-CCC3-4A38-A078-2C372A0FDCC2}" presName="sibTrans" presStyleLbl="node1" presStyleIdx="1" presStyleCnt="4"/>
      <dgm:spPr/>
    </dgm:pt>
    <dgm:pt modelId="{A5635FAC-F10B-4FFE-9542-BBC986B23A27}" type="pres">
      <dgm:prSet presAssocID="{F8C923AB-1D04-4E37-8BEF-26D60C290B8E}" presName="dummy" presStyleCnt="0"/>
      <dgm:spPr/>
    </dgm:pt>
    <dgm:pt modelId="{09994AC9-1642-4A60-A3FE-2F390406AEA1}" type="pres">
      <dgm:prSet presAssocID="{F8C923AB-1D04-4E37-8BEF-26D60C290B8E}" presName="node" presStyleLbl="revTx" presStyleIdx="2" presStyleCnt="4" custScaleX="134001">
        <dgm:presLayoutVars>
          <dgm:bulletEnabled val="1"/>
        </dgm:presLayoutVars>
      </dgm:prSet>
      <dgm:spPr/>
    </dgm:pt>
    <dgm:pt modelId="{CA18CD08-F7D7-4E95-8BB0-C67CE4718EB3}" type="pres">
      <dgm:prSet presAssocID="{4DFB56AA-EFD0-441E-AA52-599E43DF55C8}" presName="sibTrans" presStyleLbl="node1" presStyleIdx="2" presStyleCnt="4"/>
      <dgm:spPr/>
    </dgm:pt>
    <dgm:pt modelId="{08F8884A-CDDC-47AA-B49F-F79A68BBDADE}" type="pres">
      <dgm:prSet presAssocID="{C719A496-F7B6-4F73-AD9B-A4D751E43297}" presName="dummy" presStyleCnt="0"/>
      <dgm:spPr/>
    </dgm:pt>
    <dgm:pt modelId="{36DC0ADD-91E0-49BA-A115-0CF3A3BEA35D}" type="pres">
      <dgm:prSet presAssocID="{C719A496-F7B6-4F73-AD9B-A4D751E43297}" presName="node" presStyleLbl="revTx" presStyleIdx="3" presStyleCnt="4">
        <dgm:presLayoutVars>
          <dgm:bulletEnabled val="1"/>
        </dgm:presLayoutVars>
      </dgm:prSet>
      <dgm:spPr/>
    </dgm:pt>
    <dgm:pt modelId="{37E18E73-8852-4308-B4DA-1D0C25FF612C}" type="pres">
      <dgm:prSet presAssocID="{0DA9D1F4-C0FB-47AD-9A9F-FF8DC730EADC}" presName="sibTrans" presStyleLbl="node1" presStyleIdx="3" presStyleCnt="4"/>
      <dgm:spPr/>
    </dgm:pt>
  </dgm:ptLst>
  <dgm:cxnLst>
    <dgm:cxn modelId="{EE06FB09-CF30-488C-88A7-79904D8E5299}" type="presOf" srcId="{C719A496-F7B6-4F73-AD9B-A4D751E43297}" destId="{36DC0ADD-91E0-49BA-A115-0CF3A3BEA35D}" srcOrd="0" destOrd="0" presId="urn:microsoft.com/office/officeart/2005/8/layout/cycle1"/>
    <dgm:cxn modelId="{BAE2D116-4735-4B79-9776-80A87F08B855}" type="presOf" srcId="{F8C923AB-1D04-4E37-8BEF-26D60C290B8E}" destId="{09994AC9-1642-4A60-A3FE-2F390406AEA1}" srcOrd="0" destOrd="0" presId="urn:microsoft.com/office/officeart/2005/8/layout/cycle1"/>
    <dgm:cxn modelId="{1949FE19-6563-4D19-959A-E9CC6069D040}" type="presOf" srcId="{596FCBC5-8F41-4499-A56C-76DDE2BE86EE}" destId="{102429E2-2B01-42FE-9900-C4881757A94E}" srcOrd="0" destOrd="0" presId="urn:microsoft.com/office/officeart/2005/8/layout/cycle1"/>
    <dgm:cxn modelId="{5EEABB25-A93F-47F8-B171-709AF6579BE9}" type="presOf" srcId="{64B6C464-CCC3-4A38-A078-2C372A0FDCC2}" destId="{2251C342-EAFA-443B-9C84-087CCB9C4C7D}" srcOrd="0" destOrd="0" presId="urn:microsoft.com/office/officeart/2005/8/layout/cycle1"/>
    <dgm:cxn modelId="{99514540-27E3-40DE-AE5E-1443400A63F2}" type="presOf" srcId="{2FC56738-9341-48DB-82F6-A8FE29BF9BF3}" destId="{4E159A15-9B16-423D-8090-12863C5DB8EB}" srcOrd="0" destOrd="0" presId="urn:microsoft.com/office/officeart/2005/8/layout/cycle1"/>
    <dgm:cxn modelId="{C3FBED5B-23DB-4B74-A60B-A99A172DD9D2}" type="presOf" srcId="{1DC81CE8-7F03-44FC-B054-EBB763826F82}" destId="{6261ABBC-8EDF-42EB-978E-F83B0688FF1E}" srcOrd="0" destOrd="0" presId="urn:microsoft.com/office/officeart/2005/8/layout/cycle1"/>
    <dgm:cxn modelId="{1E1C2E5C-FADD-4B51-BF81-067F1F7C3C86}" type="presOf" srcId="{51169735-44C3-467D-87E2-A3A9443B3583}" destId="{1B5FD47D-1470-40AA-9080-7A0302E500DC}" srcOrd="0" destOrd="0" presId="urn:microsoft.com/office/officeart/2005/8/layout/cycle1"/>
    <dgm:cxn modelId="{805C996F-B198-4852-9192-EC44117B1403}" srcId="{2FC56738-9341-48DB-82F6-A8FE29BF9BF3}" destId="{596FCBC5-8F41-4499-A56C-76DDE2BE86EE}" srcOrd="1" destOrd="0" parTransId="{AE1DF3E0-5EF6-4732-A3F0-1209BB4C97EC}" sibTransId="{64B6C464-CCC3-4A38-A078-2C372A0FDCC2}"/>
    <dgm:cxn modelId="{7399A5A6-F7AA-4BD3-9D6A-C751DDB8DD2C}" srcId="{2FC56738-9341-48DB-82F6-A8FE29BF9BF3}" destId="{C719A496-F7B6-4F73-AD9B-A4D751E43297}" srcOrd="3" destOrd="0" parTransId="{7A660D49-BD75-455D-8FAE-5F760E752C1A}" sibTransId="{0DA9D1F4-C0FB-47AD-9A9F-FF8DC730EADC}"/>
    <dgm:cxn modelId="{BB4EE7AE-EB30-4DCA-8B41-1FBA127936B4}" type="presOf" srcId="{0DA9D1F4-C0FB-47AD-9A9F-FF8DC730EADC}" destId="{37E18E73-8852-4308-B4DA-1D0C25FF612C}" srcOrd="0" destOrd="0" presId="urn:microsoft.com/office/officeart/2005/8/layout/cycle1"/>
    <dgm:cxn modelId="{7272D6D2-6935-4EAF-AF9D-5ADDA540875A}" srcId="{2FC56738-9341-48DB-82F6-A8FE29BF9BF3}" destId="{F8C923AB-1D04-4E37-8BEF-26D60C290B8E}" srcOrd="2" destOrd="0" parTransId="{A4A7DE53-D16B-4459-8029-ADCDC1B61225}" sibTransId="{4DFB56AA-EFD0-441E-AA52-599E43DF55C8}"/>
    <dgm:cxn modelId="{56A0E2D9-D739-4D25-9B84-F81290642D50}" type="presOf" srcId="{4DFB56AA-EFD0-441E-AA52-599E43DF55C8}" destId="{CA18CD08-F7D7-4E95-8BB0-C67CE4718EB3}" srcOrd="0" destOrd="0" presId="urn:microsoft.com/office/officeart/2005/8/layout/cycle1"/>
    <dgm:cxn modelId="{65F43DEC-1A89-4027-ABC0-833B5A348CCE}" srcId="{2FC56738-9341-48DB-82F6-A8FE29BF9BF3}" destId="{1DC81CE8-7F03-44FC-B054-EBB763826F82}" srcOrd="0" destOrd="0" parTransId="{57DBA510-D095-48F5-83AD-BD33B8316242}" sibTransId="{51169735-44C3-467D-87E2-A3A9443B3583}"/>
    <dgm:cxn modelId="{6C61410D-95ED-4CA4-BD75-2CFC72214419}" type="presParOf" srcId="{4E159A15-9B16-423D-8090-12863C5DB8EB}" destId="{3DECFA01-0A10-4C33-91F4-F6EEEC978A8B}" srcOrd="0" destOrd="0" presId="urn:microsoft.com/office/officeart/2005/8/layout/cycle1"/>
    <dgm:cxn modelId="{8217B9EE-92BB-4A60-A6D2-4D543AAEF81B}" type="presParOf" srcId="{4E159A15-9B16-423D-8090-12863C5DB8EB}" destId="{6261ABBC-8EDF-42EB-978E-F83B0688FF1E}" srcOrd="1" destOrd="0" presId="urn:microsoft.com/office/officeart/2005/8/layout/cycle1"/>
    <dgm:cxn modelId="{60EB2E08-9151-4ACF-B195-F26C4467EDC2}" type="presParOf" srcId="{4E159A15-9B16-423D-8090-12863C5DB8EB}" destId="{1B5FD47D-1470-40AA-9080-7A0302E500DC}" srcOrd="2" destOrd="0" presId="urn:microsoft.com/office/officeart/2005/8/layout/cycle1"/>
    <dgm:cxn modelId="{BF0CE99E-8A65-4F4C-AB27-AB8E820EE3FF}" type="presParOf" srcId="{4E159A15-9B16-423D-8090-12863C5DB8EB}" destId="{4FD79CF8-CCFF-4266-8955-073C58A57258}" srcOrd="3" destOrd="0" presId="urn:microsoft.com/office/officeart/2005/8/layout/cycle1"/>
    <dgm:cxn modelId="{AA392C24-1196-4928-8528-BEE486391AD8}" type="presParOf" srcId="{4E159A15-9B16-423D-8090-12863C5DB8EB}" destId="{102429E2-2B01-42FE-9900-C4881757A94E}" srcOrd="4" destOrd="0" presId="urn:microsoft.com/office/officeart/2005/8/layout/cycle1"/>
    <dgm:cxn modelId="{4592FAA9-CBAF-495B-8A30-B37DA1EABD70}" type="presParOf" srcId="{4E159A15-9B16-423D-8090-12863C5DB8EB}" destId="{2251C342-EAFA-443B-9C84-087CCB9C4C7D}" srcOrd="5" destOrd="0" presId="urn:microsoft.com/office/officeart/2005/8/layout/cycle1"/>
    <dgm:cxn modelId="{96E4737A-E282-4A47-B01B-90D5116762CE}" type="presParOf" srcId="{4E159A15-9B16-423D-8090-12863C5DB8EB}" destId="{A5635FAC-F10B-4FFE-9542-BBC986B23A27}" srcOrd="6" destOrd="0" presId="urn:microsoft.com/office/officeart/2005/8/layout/cycle1"/>
    <dgm:cxn modelId="{CD599EE7-2B84-4D6D-B06B-332BCCB7AFDA}" type="presParOf" srcId="{4E159A15-9B16-423D-8090-12863C5DB8EB}" destId="{09994AC9-1642-4A60-A3FE-2F390406AEA1}" srcOrd="7" destOrd="0" presId="urn:microsoft.com/office/officeart/2005/8/layout/cycle1"/>
    <dgm:cxn modelId="{7EA8DC91-91B7-4B80-B8F1-7D0C12E593FB}" type="presParOf" srcId="{4E159A15-9B16-423D-8090-12863C5DB8EB}" destId="{CA18CD08-F7D7-4E95-8BB0-C67CE4718EB3}" srcOrd="8" destOrd="0" presId="urn:microsoft.com/office/officeart/2005/8/layout/cycle1"/>
    <dgm:cxn modelId="{9D31AC28-1062-42D4-8602-1764A928F6C9}" type="presParOf" srcId="{4E159A15-9B16-423D-8090-12863C5DB8EB}" destId="{08F8884A-CDDC-47AA-B49F-F79A68BBDADE}" srcOrd="9" destOrd="0" presId="urn:microsoft.com/office/officeart/2005/8/layout/cycle1"/>
    <dgm:cxn modelId="{1297D681-62D0-41BE-8E08-D547E971F2A7}" type="presParOf" srcId="{4E159A15-9B16-423D-8090-12863C5DB8EB}" destId="{36DC0ADD-91E0-49BA-A115-0CF3A3BEA35D}" srcOrd="10" destOrd="0" presId="urn:microsoft.com/office/officeart/2005/8/layout/cycle1"/>
    <dgm:cxn modelId="{06A4A638-B35D-4A04-BD3E-A9AF4A270672}" type="presParOf" srcId="{4E159A15-9B16-423D-8090-12863C5DB8EB}" destId="{37E18E73-8852-4308-B4DA-1D0C25FF612C}"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solidFill>
                <a:schemeClr val="bg1"/>
              </a:solidFill>
              <a:latin typeface="Helvetica" panose="020B0604020202020204" pitchFamily="34" charset="0"/>
              <a:ea typeface="+mj-ea"/>
              <a:cs typeface="Helvetica" panose="020B0604020202020204" pitchFamily="34" charset="0"/>
            </a:rPr>
            <a:t>Ley n.° 27785 – </a:t>
          </a:r>
          <a:r>
            <a:rPr lang="es-ES_tradnl" sz="2100" b="1" dirty="0">
              <a:latin typeface="Helvetica" panose="020B0604020202020204" pitchFamily="34" charset="0"/>
              <a:ea typeface="+mj-ea"/>
              <a:cs typeface="Helvetica" panose="020B0604020202020204" pitchFamily="34" charset="0"/>
            </a:rPr>
            <a:t>Ley Orgánica del SNC y de la CGR (artículo 15°)</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pt>
    <dgm:pt modelId="{DF117456-9241-4135-94CA-815CFEEAABA8}" type="pres">
      <dgm:prSet presAssocID="{2F0F18C5-41D6-40DD-A7AD-0AE510BFFC91}" presName="parentText" presStyleLbl="node1" presStyleIdx="0" presStyleCnt="1" custScaleX="125740" custScaleY="29875" custLinFactNeighborX="-76576" custLinFactNeighborY="-23418">
        <dgm:presLayoutVars>
          <dgm:chMax val="0"/>
          <dgm:bulletEnabled val="1"/>
        </dgm:presLayoutVars>
      </dgm:prSet>
      <dgm:spPr/>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8198" custScaleY="150016" custLinFactNeighborX="239" custLinFactNeighborY="29037">
        <dgm:presLayoutVars>
          <dgm:bulletEnabled val="1"/>
        </dgm:presLayoutVars>
      </dgm:prSet>
      <dgm:spPr>
        <a:noFill/>
        <a:ln>
          <a:solidFill>
            <a:schemeClr val="bg1"/>
          </a:solidFill>
        </a:ln>
      </dgm:spPr>
    </dgm:pt>
  </dgm:ptLst>
  <dgm:cxnLst>
    <dgm:cxn modelId="{88A64B2D-DC37-4A9C-9662-E9F31FDF02D9}" type="presOf" srcId="{2F0F18C5-41D6-40DD-A7AD-0AE510BFFC91}" destId="{DF117456-9241-4135-94CA-815CFEEAABA8}" srcOrd="1" destOrd="0" presId="urn:microsoft.com/office/officeart/2005/8/layout/list1"/>
    <dgm:cxn modelId="{6B4BEE7C-2E03-47F7-A20F-5CBD9C650128}" type="presOf" srcId="{BBA480BD-4240-488D-A90E-995CAA5D530E}" destId="{59881D63-1328-412F-A5FC-79150260A56D}" srcOrd="0" destOrd="0" presId="urn:microsoft.com/office/officeart/2005/8/layout/list1"/>
    <dgm:cxn modelId="{D5CDE7CC-6BFB-4205-9BCE-69C24507EC29}" type="presOf" srcId="{2F0F18C5-41D6-40DD-A7AD-0AE510BFFC91}" destId="{50A736CE-B2EA-41F8-8496-726AFB45B4BF}"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A660A839-9661-4294-9D9A-19B5F91FAB87}" type="presParOf" srcId="{59881D63-1328-412F-A5FC-79150260A56D}" destId="{83CC0821-4C61-41A7-8930-AC67C8BAF05A}" srcOrd="0" destOrd="0" presId="urn:microsoft.com/office/officeart/2005/8/layout/list1"/>
    <dgm:cxn modelId="{3F9194AF-3EA2-4970-A18E-D67E09D1481D}" type="presParOf" srcId="{83CC0821-4C61-41A7-8930-AC67C8BAF05A}" destId="{50A736CE-B2EA-41F8-8496-726AFB45B4BF}" srcOrd="0" destOrd="0" presId="urn:microsoft.com/office/officeart/2005/8/layout/list1"/>
    <dgm:cxn modelId="{D058C273-9CFB-468D-B151-FA19D6F06228}" type="presParOf" srcId="{83CC0821-4C61-41A7-8930-AC67C8BAF05A}" destId="{DF117456-9241-4135-94CA-815CFEEAABA8}" srcOrd="1" destOrd="0" presId="urn:microsoft.com/office/officeart/2005/8/layout/list1"/>
    <dgm:cxn modelId="{0C2F9493-8348-43C2-9D8B-2D477F2E9384}" type="presParOf" srcId="{59881D63-1328-412F-A5FC-79150260A56D}" destId="{C3ADBCED-4526-46E5-B6E0-922D253D5FD6}" srcOrd="1" destOrd="0" presId="urn:microsoft.com/office/officeart/2005/8/layout/list1"/>
    <dgm:cxn modelId="{1ED7AC6A-96DB-42B7-BB5F-EDA017925551}"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solidFill>
                <a:schemeClr val="bg1"/>
              </a:solidFill>
              <a:latin typeface="Helvetica" panose="020B0604020202020204" pitchFamily="34" charset="0"/>
              <a:ea typeface="+mj-ea"/>
              <a:cs typeface="Helvetica" panose="020B0604020202020204" pitchFamily="34" charset="0"/>
            </a:rPr>
            <a:t>Ley n.° 27785 – </a:t>
          </a:r>
          <a:r>
            <a:rPr lang="es-ES_tradnl" sz="2100" b="1" dirty="0">
              <a:latin typeface="Helvetica" panose="020B0604020202020204" pitchFamily="34" charset="0"/>
              <a:ea typeface="+mj-ea"/>
              <a:cs typeface="Helvetica" panose="020B0604020202020204" pitchFamily="34" charset="0"/>
            </a:rPr>
            <a:t>Ley Orgánica del SNC y de la CGR (artículo 45°)</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pt>
    <dgm:pt modelId="{DF117456-9241-4135-94CA-815CFEEAABA8}" type="pres">
      <dgm:prSet presAssocID="{2F0F18C5-41D6-40DD-A7AD-0AE510BFFC91}" presName="parentText" presStyleLbl="node1" presStyleIdx="0" presStyleCnt="1" custScaleX="128139" custScaleY="36759" custLinFactNeighborX="-76576" custLinFactNeighborY="-23418">
        <dgm:presLayoutVars>
          <dgm:chMax val="0"/>
          <dgm:bulletEnabled val="1"/>
        </dgm:presLayoutVars>
      </dgm:prSet>
      <dgm:spPr/>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6014" custScaleY="133037" custLinFactNeighborX="239" custLinFactNeighborY="29037">
        <dgm:presLayoutVars>
          <dgm:bulletEnabled val="1"/>
        </dgm:presLayoutVars>
      </dgm:prSet>
      <dgm:spPr>
        <a:noFill/>
        <a:ln>
          <a:solidFill>
            <a:schemeClr val="bg1"/>
          </a:solidFill>
        </a:ln>
      </dgm:spPr>
    </dgm:pt>
  </dgm:ptLst>
  <dgm:cxnLst>
    <dgm:cxn modelId="{79B9E156-763D-4199-9D19-DC0224E19C14}" type="presOf" srcId="{BBA480BD-4240-488D-A90E-995CAA5D530E}" destId="{59881D63-1328-412F-A5FC-79150260A56D}" srcOrd="0" destOrd="0" presId="urn:microsoft.com/office/officeart/2005/8/layout/list1"/>
    <dgm:cxn modelId="{50E802C1-54EE-41E5-9C7C-74AF57CC5286}" type="presOf" srcId="{2F0F18C5-41D6-40DD-A7AD-0AE510BFFC91}" destId="{DF117456-9241-4135-94CA-815CFEEAABA8}" srcOrd="1" destOrd="0" presId="urn:microsoft.com/office/officeart/2005/8/layout/list1"/>
    <dgm:cxn modelId="{15270AC8-1650-471C-BB43-341CB4028779}" type="presOf" srcId="{2F0F18C5-41D6-40DD-A7AD-0AE510BFFC91}" destId="{50A736CE-B2EA-41F8-8496-726AFB45B4BF}"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B2EDD5C7-A47D-4D9F-BBFC-BC232C61B048}" type="presParOf" srcId="{59881D63-1328-412F-A5FC-79150260A56D}" destId="{83CC0821-4C61-41A7-8930-AC67C8BAF05A}" srcOrd="0" destOrd="0" presId="urn:microsoft.com/office/officeart/2005/8/layout/list1"/>
    <dgm:cxn modelId="{D2934B97-FE14-418B-8BB9-DFBBA94528A4}" type="presParOf" srcId="{83CC0821-4C61-41A7-8930-AC67C8BAF05A}" destId="{50A736CE-B2EA-41F8-8496-726AFB45B4BF}" srcOrd="0" destOrd="0" presId="urn:microsoft.com/office/officeart/2005/8/layout/list1"/>
    <dgm:cxn modelId="{354DE576-57A8-4F87-AD2B-BC8BBF5B3A3E}" type="presParOf" srcId="{83CC0821-4C61-41A7-8930-AC67C8BAF05A}" destId="{DF117456-9241-4135-94CA-815CFEEAABA8}" srcOrd="1" destOrd="0" presId="urn:microsoft.com/office/officeart/2005/8/layout/list1"/>
    <dgm:cxn modelId="{0D32B806-DD4D-47FC-B01C-BAB820313E62}" type="presParOf" srcId="{59881D63-1328-412F-A5FC-79150260A56D}" destId="{C3ADBCED-4526-46E5-B6E0-922D253D5FD6}" srcOrd="1" destOrd="0" presId="urn:microsoft.com/office/officeart/2005/8/layout/list1"/>
    <dgm:cxn modelId="{1B3F2AB6-E86B-43B8-A740-E28F82DB74FF}"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12C3371-1FEF-4421-BEF9-59322DEA5A5D}" type="doc">
      <dgm:prSet loTypeId="urn:microsoft.com/office/officeart/2005/8/layout/cycle8" loCatId="cycle" qsTypeId="urn:microsoft.com/office/officeart/2005/8/quickstyle/3d3" qsCatId="3D" csTypeId="urn:microsoft.com/office/officeart/2005/8/colors/accent0_3" csCatId="mainScheme" phldr="1"/>
      <dgm:spPr/>
    </dgm:pt>
    <dgm:pt modelId="{F3164CAE-6546-448B-B9F9-51B10569EDFF}">
      <dgm:prSet phldrT="[Texto]" custT="1"/>
      <dgm:spPr>
        <a:solidFill>
          <a:srgbClr val="800000"/>
        </a:solidFill>
      </dgm:spPr>
      <dgm:t>
        <a:bodyPr/>
        <a:lstStyle/>
        <a:p>
          <a:r>
            <a:rPr lang="es-PE" sz="1400" b="1" dirty="0">
              <a:latin typeface="Helvetica" panose="020B0604020202020204" pitchFamily="34" charset="0"/>
            </a:rPr>
            <a:t>ADMINISTRATIVA FUNCIONAL</a:t>
          </a:r>
        </a:p>
      </dgm:t>
    </dgm:pt>
    <dgm:pt modelId="{171AD81B-F77B-41E6-AAA6-F044C078F371}" type="parTrans" cxnId="{16C07FC3-D5AA-40FB-871D-3882B8D7126C}">
      <dgm:prSet/>
      <dgm:spPr/>
      <dgm:t>
        <a:bodyPr/>
        <a:lstStyle/>
        <a:p>
          <a:endParaRPr lang="es-PE"/>
        </a:p>
      </dgm:t>
    </dgm:pt>
    <dgm:pt modelId="{0A1A930B-90C7-4C48-B840-B2B90598F37C}" type="sibTrans" cxnId="{16C07FC3-D5AA-40FB-871D-3882B8D7126C}">
      <dgm:prSet/>
      <dgm:spPr/>
      <dgm:t>
        <a:bodyPr/>
        <a:lstStyle/>
        <a:p>
          <a:endParaRPr lang="es-PE"/>
        </a:p>
      </dgm:t>
    </dgm:pt>
    <dgm:pt modelId="{4692C8B8-4DA9-4053-8B09-3BC43147850F}">
      <dgm:prSet phldrT="[Texto]" custT="1"/>
      <dgm:spPr>
        <a:solidFill>
          <a:srgbClr val="800000"/>
        </a:solidFill>
      </dgm:spPr>
      <dgm:t>
        <a:bodyPr/>
        <a:lstStyle/>
        <a:p>
          <a:r>
            <a:rPr lang="es-PE" sz="1500" b="1" dirty="0">
              <a:latin typeface="Helvetica" panose="020B0604020202020204" pitchFamily="34" charset="0"/>
            </a:rPr>
            <a:t>CIVIL</a:t>
          </a:r>
        </a:p>
      </dgm:t>
    </dgm:pt>
    <dgm:pt modelId="{1892A0E8-58C2-4434-B4FA-DE5FFA2E1BEF}" type="parTrans" cxnId="{6C6B98EB-E526-4661-B303-EDC68B8A4DA9}">
      <dgm:prSet/>
      <dgm:spPr/>
      <dgm:t>
        <a:bodyPr/>
        <a:lstStyle/>
        <a:p>
          <a:endParaRPr lang="es-PE"/>
        </a:p>
      </dgm:t>
    </dgm:pt>
    <dgm:pt modelId="{389C9426-A0AE-4A25-B937-C07F113F108E}" type="sibTrans" cxnId="{6C6B98EB-E526-4661-B303-EDC68B8A4DA9}">
      <dgm:prSet/>
      <dgm:spPr/>
      <dgm:t>
        <a:bodyPr/>
        <a:lstStyle/>
        <a:p>
          <a:endParaRPr lang="es-PE"/>
        </a:p>
      </dgm:t>
    </dgm:pt>
    <dgm:pt modelId="{73782363-3ACD-4E7D-A8C8-5E6A62045A04}">
      <dgm:prSet phldrT="[Texto]" custT="1"/>
      <dgm:spPr>
        <a:solidFill>
          <a:srgbClr val="800000"/>
        </a:solidFill>
      </dgm:spPr>
      <dgm:t>
        <a:bodyPr/>
        <a:lstStyle/>
        <a:p>
          <a:r>
            <a:rPr lang="es-PE" sz="1500" b="1" dirty="0">
              <a:latin typeface="Helvetica" panose="020B0604020202020204" pitchFamily="34" charset="0"/>
            </a:rPr>
            <a:t>PENAL</a:t>
          </a:r>
        </a:p>
      </dgm:t>
    </dgm:pt>
    <dgm:pt modelId="{0A9BE8AD-3B7C-4330-B375-8D1C3233E563}" type="parTrans" cxnId="{4AFF98D8-A505-4CC5-9407-A76525CE1210}">
      <dgm:prSet/>
      <dgm:spPr/>
      <dgm:t>
        <a:bodyPr/>
        <a:lstStyle/>
        <a:p>
          <a:endParaRPr lang="es-PE"/>
        </a:p>
      </dgm:t>
    </dgm:pt>
    <dgm:pt modelId="{B5C68FA6-B84B-4432-962D-759776757E2F}" type="sibTrans" cxnId="{4AFF98D8-A505-4CC5-9407-A76525CE1210}">
      <dgm:prSet/>
      <dgm:spPr/>
      <dgm:t>
        <a:bodyPr/>
        <a:lstStyle/>
        <a:p>
          <a:endParaRPr lang="es-PE"/>
        </a:p>
      </dgm:t>
    </dgm:pt>
    <dgm:pt modelId="{AB526E35-D7EB-4CB9-AC37-1EE76E6B0C88}" type="pres">
      <dgm:prSet presAssocID="{012C3371-1FEF-4421-BEF9-59322DEA5A5D}" presName="compositeShape" presStyleCnt="0">
        <dgm:presLayoutVars>
          <dgm:chMax val="7"/>
          <dgm:dir/>
          <dgm:resizeHandles val="exact"/>
        </dgm:presLayoutVars>
      </dgm:prSet>
      <dgm:spPr/>
    </dgm:pt>
    <dgm:pt modelId="{F1A2E482-0384-4F76-8CA8-2D35CEF5D8FF}" type="pres">
      <dgm:prSet presAssocID="{012C3371-1FEF-4421-BEF9-59322DEA5A5D}" presName="wedge1" presStyleLbl="node1" presStyleIdx="0" presStyleCnt="3" custScaleX="122609" custScaleY="100384"/>
      <dgm:spPr/>
    </dgm:pt>
    <dgm:pt modelId="{2D5E593E-EAFB-4737-B157-D654F6FDBE4B}" type="pres">
      <dgm:prSet presAssocID="{012C3371-1FEF-4421-BEF9-59322DEA5A5D}" presName="dummy1a" presStyleCnt="0"/>
      <dgm:spPr/>
    </dgm:pt>
    <dgm:pt modelId="{0ED23C9F-927B-4391-BC90-CBF4EB2CD237}" type="pres">
      <dgm:prSet presAssocID="{012C3371-1FEF-4421-BEF9-59322DEA5A5D}" presName="dummy1b" presStyleCnt="0"/>
      <dgm:spPr/>
    </dgm:pt>
    <dgm:pt modelId="{110A9DE1-8C8B-4291-BA56-F32875B29E8F}" type="pres">
      <dgm:prSet presAssocID="{012C3371-1FEF-4421-BEF9-59322DEA5A5D}" presName="wedge1Tx" presStyleLbl="node1" presStyleIdx="0" presStyleCnt="3">
        <dgm:presLayoutVars>
          <dgm:chMax val="0"/>
          <dgm:chPref val="0"/>
          <dgm:bulletEnabled val="1"/>
        </dgm:presLayoutVars>
      </dgm:prSet>
      <dgm:spPr/>
    </dgm:pt>
    <dgm:pt modelId="{F1F31888-4745-41EA-9F56-B254A84D447E}" type="pres">
      <dgm:prSet presAssocID="{012C3371-1FEF-4421-BEF9-59322DEA5A5D}" presName="wedge2" presStyleLbl="node1" presStyleIdx="1" presStyleCnt="3" custScaleX="120639" custScaleY="112110" custLinFactNeighborX="796" custLinFactNeighborY="-2186"/>
      <dgm:spPr/>
    </dgm:pt>
    <dgm:pt modelId="{9438321B-2CD2-4A20-A455-B3A82A6979C7}" type="pres">
      <dgm:prSet presAssocID="{012C3371-1FEF-4421-BEF9-59322DEA5A5D}" presName="dummy2a" presStyleCnt="0"/>
      <dgm:spPr/>
    </dgm:pt>
    <dgm:pt modelId="{362FF02A-3616-44CF-A2E0-386AD1596482}" type="pres">
      <dgm:prSet presAssocID="{012C3371-1FEF-4421-BEF9-59322DEA5A5D}" presName="dummy2b" presStyleCnt="0"/>
      <dgm:spPr/>
    </dgm:pt>
    <dgm:pt modelId="{D7FBB87C-8505-450B-B98F-E7984A105A23}" type="pres">
      <dgm:prSet presAssocID="{012C3371-1FEF-4421-BEF9-59322DEA5A5D}" presName="wedge2Tx" presStyleLbl="node1" presStyleIdx="1" presStyleCnt="3">
        <dgm:presLayoutVars>
          <dgm:chMax val="0"/>
          <dgm:chPref val="0"/>
          <dgm:bulletEnabled val="1"/>
        </dgm:presLayoutVars>
      </dgm:prSet>
      <dgm:spPr/>
    </dgm:pt>
    <dgm:pt modelId="{C01092FC-B310-4D21-A256-716F0304524F}" type="pres">
      <dgm:prSet presAssocID="{012C3371-1FEF-4421-BEF9-59322DEA5A5D}" presName="wedge3" presStyleLbl="node1" presStyleIdx="2" presStyleCnt="3" custScaleX="114650" custScaleY="101292" custLinFactNeighborY="454"/>
      <dgm:spPr/>
    </dgm:pt>
    <dgm:pt modelId="{28F36123-2BA5-475B-B3E2-4B76B3A5DE5B}" type="pres">
      <dgm:prSet presAssocID="{012C3371-1FEF-4421-BEF9-59322DEA5A5D}" presName="dummy3a" presStyleCnt="0"/>
      <dgm:spPr/>
    </dgm:pt>
    <dgm:pt modelId="{3B37084F-9678-4CE2-B26E-B54795D98792}" type="pres">
      <dgm:prSet presAssocID="{012C3371-1FEF-4421-BEF9-59322DEA5A5D}" presName="dummy3b" presStyleCnt="0"/>
      <dgm:spPr/>
    </dgm:pt>
    <dgm:pt modelId="{4A52AC19-AF18-44AA-87B3-39AF532D6F28}" type="pres">
      <dgm:prSet presAssocID="{012C3371-1FEF-4421-BEF9-59322DEA5A5D}" presName="wedge3Tx" presStyleLbl="node1" presStyleIdx="2" presStyleCnt="3">
        <dgm:presLayoutVars>
          <dgm:chMax val="0"/>
          <dgm:chPref val="0"/>
          <dgm:bulletEnabled val="1"/>
        </dgm:presLayoutVars>
      </dgm:prSet>
      <dgm:spPr/>
    </dgm:pt>
    <dgm:pt modelId="{7B2D55ED-0C8D-4811-83BC-D4DA54C60E0D}" type="pres">
      <dgm:prSet presAssocID="{0A1A930B-90C7-4C48-B840-B2B90598F37C}" presName="arrowWedge1" presStyleLbl="fgSibTrans2D1" presStyleIdx="0" presStyleCnt="3" custScaleX="104661" custScaleY="100184" custLinFactNeighborX="5394" custLinFactNeighborY="928"/>
      <dgm:spPr>
        <a:solidFill>
          <a:srgbClr val="FF5050"/>
        </a:solidFill>
      </dgm:spPr>
    </dgm:pt>
    <dgm:pt modelId="{45281848-FB66-4C6D-95EE-9FDD98CC0B15}" type="pres">
      <dgm:prSet presAssocID="{389C9426-A0AE-4A25-B937-C07F113F108E}" presName="arrowWedge2" presStyleLbl="fgSibTrans2D1" presStyleIdx="1" presStyleCnt="3" custScaleX="110251" custLinFactNeighborX="-444" custLinFactNeighborY="3266"/>
      <dgm:spPr>
        <a:solidFill>
          <a:srgbClr val="FF5050"/>
        </a:solidFill>
      </dgm:spPr>
    </dgm:pt>
    <dgm:pt modelId="{0EF2C140-AA2B-462E-85DF-851B66196369}" type="pres">
      <dgm:prSet presAssocID="{B5C68FA6-B84B-4432-962D-759776757E2F}" presName="arrowWedge3" presStyleLbl="fgSibTrans2D1" presStyleIdx="2" presStyleCnt="3" custLinFactNeighborX="-4348"/>
      <dgm:spPr>
        <a:solidFill>
          <a:srgbClr val="FF5050"/>
        </a:solidFill>
      </dgm:spPr>
    </dgm:pt>
  </dgm:ptLst>
  <dgm:cxnLst>
    <dgm:cxn modelId="{4F77D23F-67C7-4738-A9C8-9CFBA0EEE801}" type="presOf" srcId="{4692C8B8-4DA9-4053-8B09-3BC43147850F}" destId="{F1F31888-4745-41EA-9F56-B254A84D447E}" srcOrd="0" destOrd="0" presId="urn:microsoft.com/office/officeart/2005/8/layout/cycle8"/>
    <dgm:cxn modelId="{A6296B5E-5A8F-40CC-A678-124D075A83AC}" type="presOf" srcId="{4692C8B8-4DA9-4053-8B09-3BC43147850F}" destId="{D7FBB87C-8505-450B-B98F-E7984A105A23}" srcOrd="1" destOrd="0" presId="urn:microsoft.com/office/officeart/2005/8/layout/cycle8"/>
    <dgm:cxn modelId="{87F7E855-CD2A-4459-8059-9E1E2D269C85}" type="presOf" srcId="{73782363-3ACD-4E7D-A8C8-5E6A62045A04}" destId="{4A52AC19-AF18-44AA-87B3-39AF532D6F28}" srcOrd="1" destOrd="0" presId="urn:microsoft.com/office/officeart/2005/8/layout/cycle8"/>
    <dgm:cxn modelId="{07797784-EB77-457F-A8C8-84BE688D73F6}" type="presOf" srcId="{F3164CAE-6546-448B-B9F9-51B10569EDFF}" destId="{110A9DE1-8C8B-4291-BA56-F32875B29E8F}" srcOrd="1" destOrd="0" presId="urn:microsoft.com/office/officeart/2005/8/layout/cycle8"/>
    <dgm:cxn modelId="{8AF36F8B-BCBD-4AEB-89FA-E20BD9B387B8}" type="presOf" srcId="{73782363-3ACD-4E7D-A8C8-5E6A62045A04}" destId="{C01092FC-B310-4D21-A256-716F0304524F}" srcOrd="0" destOrd="0" presId="urn:microsoft.com/office/officeart/2005/8/layout/cycle8"/>
    <dgm:cxn modelId="{4CD510A2-FB8B-4562-8EEB-A45803DFF62F}" type="presOf" srcId="{F3164CAE-6546-448B-B9F9-51B10569EDFF}" destId="{F1A2E482-0384-4F76-8CA8-2D35CEF5D8FF}" srcOrd="0" destOrd="0" presId="urn:microsoft.com/office/officeart/2005/8/layout/cycle8"/>
    <dgm:cxn modelId="{16C07FC3-D5AA-40FB-871D-3882B8D7126C}" srcId="{012C3371-1FEF-4421-BEF9-59322DEA5A5D}" destId="{F3164CAE-6546-448B-B9F9-51B10569EDFF}" srcOrd="0" destOrd="0" parTransId="{171AD81B-F77B-41E6-AAA6-F044C078F371}" sibTransId="{0A1A930B-90C7-4C48-B840-B2B90598F37C}"/>
    <dgm:cxn modelId="{685112D5-F9B9-4366-8F85-059109A3CB2A}" type="presOf" srcId="{012C3371-1FEF-4421-BEF9-59322DEA5A5D}" destId="{AB526E35-D7EB-4CB9-AC37-1EE76E6B0C88}" srcOrd="0" destOrd="0" presId="urn:microsoft.com/office/officeart/2005/8/layout/cycle8"/>
    <dgm:cxn modelId="{4AFF98D8-A505-4CC5-9407-A76525CE1210}" srcId="{012C3371-1FEF-4421-BEF9-59322DEA5A5D}" destId="{73782363-3ACD-4E7D-A8C8-5E6A62045A04}" srcOrd="2" destOrd="0" parTransId="{0A9BE8AD-3B7C-4330-B375-8D1C3233E563}" sibTransId="{B5C68FA6-B84B-4432-962D-759776757E2F}"/>
    <dgm:cxn modelId="{6C6B98EB-E526-4661-B303-EDC68B8A4DA9}" srcId="{012C3371-1FEF-4421-BEF9-59322DEA5A5D}" destId="{4692C8B8-4DA9-4053-8B09-3BC43147850F}" srcOrd="1" destOrd="0" parTransId="{1892A0E8-58C2-4434-B4FA-DE5FFA2E1BEF}" sibTransId="{389C9426-A0AE-4A25-B937-C07F113F108E}"/>
    <dgm:cxn modelId="{C29A0868-E601-41E4-95E5-DC7CA71F5904}" type="presParOf" srcId="{AB526E35-D7EB-4CB9-AC37-1EE76E6B0C88}" destId="{F1A2E482-0384-4F76-8CA8-2D35CEF5D8FF}" srcOrd="0" destOrd="0" presId="urn:microsoft.com/office/officeart/2005/8/layout/cycle8"/>
    <dgm:cxn modelId="{A4623D04-76E7-4B50-829D-01B44380B549}" type="presParOf" srcId="{AB526E35-D7EB-4CB9-AC37-1EE76E6B0C88}" destId="{2D5E593E-EAFB-4737-B157-D654F6FDBE4B}" srcOrd="1" destOrd="0" presId="urn:microsoft.com/office/officeart/2005/8/layout/cycle8"/>
    <dgm:cxn modelId="{6FC44F3B-4164-4BA9-842C-ECD7601D628E}" type="presParOf" srcId="{AB526E35-D7EB-4CB9-AC37-1EE76E6B0C88}" destId="{0ED23C9F-927B-4391-BC90-CBF4EB2CD237}" srcOrd="2" destOrd="0" presId="urn:microsoft.com/office/officeart/2005/8/layout/cycle8"/>
    <dgm:cxn modelId="{6FF89EE2-E0EC-47AD-BFA8-4DFB3F59EAB6}" type="presParOf" srcId="{AB526E35-D7EB-4CB9-AC37-1EE76E6B0C88}" destId="{110A9DE1-8C8B-4291-BA56-F32875B29E8F}" srcOrd="3" destOrd="0" presId="urn:microsoft.com/office/officeart/2005/8/layout/cycle8"/>
    <dgm:cxn modelId="{708941F1-498A-412E-BC66-6EFE4168A53C}" type="presParOf" srcId="{AB526E35-D7EB-4CB9-AC37-1EE76E6B0C88}" destId="{F1F31888-4745-41EA-9F56-B254A84D447E}" srcOrd="4" destOrd="0" presId="urn:microsoft.com/office/officeart/2005/8/layout/cycle8"/>
    <dgm:cxn modelId="{43041B14-BBCA-47AB-BF9A-E0539E339EE5}" type="presParOf" srcId="{AB526E35-D7EB-4CB9-AC37-1EE76E6B0C88}" destId="{9438321B-2CD2-4A20-A455-B3A82A6979C7}" srcOrd="5" destOrd="0" presId="urn:microsoft.com/office/officeart/2005/8/layout/cycle8"/>
    <dgm:cxn modelId="{239DAC5C-59BB-4BDA-A028-DF60DB55E0BA}" type="presParOf" srcId="{AB526E35-D7EB-4CB9-AC37-1EE76E6B0C88}" destId="{362FF02A-3616-44CF-A2E0-386AD1596482}" srcOrd="6" destOrd="0" presId="urn:microsoft.com/office/officeart/2005/8/layout/cycle8"/>
    <dgm:cxn modelId="{3C63526E-C7DB-48FA-A771-952C8646447E}" type="presParOf" srcId="{AB526E35-D7EB-4CB9-AC37-1EE76E6B0C88}" destId="{D7FBB87C-8505-450B-B98F-E7984A105A23}" srcOrd="7" destOrd="0" presId="urn:microsoft.com/office/officeart/2005/8/layout/cycle8"/>
    <dgm:cxn modelId="{56E6633E-5E93-4F9E-8599-79C647F24D2D}" type="presParOf" srcId="{AB526E35-D7EB-4CB9-AC37-1EE76E6B0C88}" destId="{C01092FC-B310-4D21-A256-716F0304524F}" srcOrd="8" destOrd="0" presId="urn:microsoft.com/office/officeart/2005/8/layout/cycle8"/>
    <dgm:cxn modelId="{45359554-6398-4D4F-BD8A-E3FCEC1E9B01}" type="presParOf" srcId="{AB526E35-D7EB-4CB9-AC37-1EE76E6B0C88}" destId="{28F36123-2BA5-475B-B3E2-4B76B3A5DE5B}" srcOrd="9" destOrd="0" presId="urn:microsoft.com/office/officeart/2005/8/layout/cycle8"/>
    <dgm:cxn modelId="{9C49EE25-F328-4580-89E6-B1A70687FAB0}" type="presParOf" srcId="{AB526E35-D7EB-4CB9-AC37-1EE76E6B0C88}" destId="{3B37084F-9678-4CE2-B26E-B54795D98792}" srcOrd="10" destOrd="0" presId="urn:microsoft.com/office/officeart/2005/8/layout/cycle8"/>
    <dgm:cxn modelId="{0BA19B07-B954-4B8F-BEC2-B7987792BEC1}" type="presParOf" srcId="{AB526E35-D7EB-4CB9-AC37-1EE76E6B0C88}" destId="{4A52AC19-AF18-44AA-87B3-39AF532D6F28}" srcOrd="11" destOrd="0" presId="urn:microsoft.com/office/officeart/2005/8/layout/cycle8"/>
    <dgm:cxn modelId="{65796322-96D8-46FE-A47E-2600C5ED0D3D}" type="presParOf" srcId="{AB526E35-D7EB-4CB9-AC37-1EE76E6B0C88}" destId="{7B2D55ED-0C8D-4811-83BC-D4DA54C60E0D}" srcOrd="12" destOrd="0" presId="urn:microsoft.com/office/officeart/2005/8/layout/cycle8"/>
    <dgm:cxn modelId="{9512B69A-8C6E-4C0B-929C-BD2F4D370005}" type="presParOf" srcId="{AB526E35-D7EB-4CB9-AC37-1EE76E6B0C88}" destId="{45281848-FB66-4C6D-95EE-9FDD98CC0B15}" srcOrd="13" destOrd="0" presId="urn:microsoft.com/office/officeart/2005/8/layout/cycle8"/>
    <dgm:cxn modelId="{7D1C826F-D97B-49B6-81A6-74C6112E2A86}" type="presParOf" srcId="{AB526E35-D7EB-4CB9-AC37-1EE76E6B0C88}" destId="{0EF2C140-AA2B-462E-85DF-851B66196369}"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solidFill>
                <a:schemeClr val="bg1"/>
              </a:solidFill>
              <a:latin typeface="Helvetica" panose="020B0604020202020204" pitchFamily="34" charset="0"/>
              <a:ea typeface="+mj-ea"/>
              <a:cs typeface="Helvetica" panose="020B0604020202020204" pitchFamily="34" charset="0"/>
            </a:rPr>
            <a:t>Ley n.° 27785 – </a:t>
          </a:r>
          <a:r>
            <a:rPr lang="es-ES_tradnl" sz="2100" b="1" dirty="0">
              <a:latin typeface="Helvetica" panose="020B0604020202020204" pitchFamily="34" charset="0"/>
              <a:ea typeface="+mj-ea"/>
              <a:cs typeface="Helvetica" panose="020B0604020202020204" pitchFamily="34" charset="0"/>
            </a:rPr>
            <a:t>Ley Orgánica del SNC y de la CGR (Disposiciones finales, novena, definiciones)</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pt>
    <dgm:pt modelId="{DF117456-9241-4135-94CA-815CFEEAABA8}" type="pres">
      <dgm:prSet presAssocID="{2F0F18C5-41D6-40DD-A7AD-0AE510BFFC91}" presName="parentText" presStyleLbl="node1" presStyleIdx="0" presStyleCnt="1" custScaleX="125740" custScaleY="59905" custLinFactNeighborX="-70456" custLinFactNeighborY="-36116">
        <dgm:presLayoutVars>
          <dgm:chMax val="0"/>
          <dgm:bulletEnabled val="1"/>
        </dgm:presLayoutVars>
      </dgm:prSet>
      <dgm:spPr/>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8198" custScaleY="150016" custLinFactNeighborX="239" custLinFactNeighborY="29037">
        <dgm:presLayoutVars>
          <dgm:bulletEnabled val="1"/>
        </dgm:presLayoutVars>
      </dgm:prSet>
      <dgm:spPr>
        <a:noFill/>
        <a:ln>
          <a:solidFill>
            <a:schemeClr val="bg1"/>
          </a:solidFill>
        </a:ln>
      </dgm:spPr>
    </dgm:pt>
  </dgm:ptLst>
  <dgm:cxnLst>
    <dgm:cxn modelId="{76F3C620-34B2-40A2-908C-F48C2FE0CCFC}" type="presOf" srcId="{2F0F18C5-41D6-40DD-A7AD-0AE510BFFC91}" destId="{50A736CE-B2EA-41F8-8496-726AFB45B4BF}" srcOrd="0" destOrd="0" presId="urn:microsoft.com/office/officeart/2005/8/layout/list1"/>
    <dgm:cxn modelId="{EE659FC7-E074-4FBD-A16E-BFCCC8CA23C3}" type="presOf" srcId="{2F0F18C5-41D6-40DD-A7AD-0AE510BFFC91}" destId="{DF117456-9241-4135-94CA-815CFEEAABA8}" srcOrd="1" destOrd="0" presId="urn:microsoft.com/office/officeart/2005/8/layout/list1"/>
    <dgm:cxn modelId="{9BB25FD7-5E17-42E5-B10F-B54EBF71932D}" type="presOf" srcId="{BBA480BD-4240-488D-A90E-995CAA5D530E}" destId="{59881D63-1328-412F-A5FC-79150260A56D}"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9EF0385D-8EF3-4E2D-8984-471B878E77CF}" type="presParOf" srcId="{59881D63-1328-412F-A5FC-79150260A56D}" destId="{83CC0821-4C61-41A7-8930-AC67C8BAF05A}" srcOrd="0" destOrd="0" presId="urn:microsoft.com/office/officeart/2005/8/layout/list1"/>
    <dgm:cxn modelId="{C62C623B-96A7-4AD5-8779-F3B537AECDB9}" type="presParOf" srcId="{83CC0821-4C61-41A7-8930-AC67C8BAF05A}" destId="{50A736CE-B2EA-41F8-8496-726AFB45B4BF}" srcOrd="0" destOrd="0" presId="urn:microsoft.com/office/officeart/2005/8/layout/list1"/>
    <dgm:cxn modelId="{E0A6A5D0-F395-41A2-B99A-D2C2CB9F03FD}" type="presParOf" srcId="{83CC0821-4C61-41A7-8930-AC67C8BAF05A}" destId="{DF117456-9241-4135-94CA-815CFEEAABA8}" srcOrd="1" destOrd="0" presId="urn:microsoft.com/office/officeart/2005/8/layout/list1"/>
    <dgm:cxn modelId="{F1F96B5D-93BA-4950-84B3-016D66439703}" type="presParOf" srcId="{59881D63-1328-412F-A5FC-79150260A56D}" destId="{C3ADBCED-4526-46E5-B6E0-922D253D5FD6}" srcOrd="1" destOrd="0" presId="urn:microsoft.com/office/officeart/2005/8/layout/list1"/>
    <dgm:cxn modelId="{889083E8-C9FC-405D-AB42-9A0978996B32}"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PE" sz="2300" b="1" dirty="0">
              <a:solidFill>
                <a:schemeClr val="bg1"/>
              </a:solidFill>
              <a:latin typeface="Helvetica" panose="020B0604020202020204" pitchFamily="34" charset="0"/>
            </a:rPr>
            <a:t>DEFINICIÓN</a:t>
          </a:r>
          <a:endParaRPr lang="es-PE" sz="2300" b="1" dirty="0">
            <a:solidFill>
              <a:schemeClr val="bg1"/>
            </a:solidFill>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pt>
    <dgm:pt modelId="{DF117456-9241-4135-94CA-815CFEEAABA8}" type="pres">
      <dgm:prSet presAssocID="{2F0F18C5-41D6-40DD-A7AD-0AE510BFFC91}" presName="parentText" presStyleLbl="node1" presStyleIdx="0" presStyleCnt="1" custScaleY="31808" custLinFactNeighborX="-7239" custLinFactNeighborY="-34167">
        <dgm:presLayoutVars>
          <dgm:chMax val="0"/>
          <dgm:bulletEnabled val="1"/>
        </dgm:presLayoutVars>
      </dgm:prSet>
      <dgm:spPr/>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Y="216372">
        <dgm:presLayoutVars>
          <dgm:bulletEnabled val="1"/>
        </dgm:presLayoutVars>
      </dgm:prSet>
      <dgm:spPr>
        <a:noFill/>
        <a:ln>
          <a:solidFill>
            <a:schemeClr val="bg1"/>
          </a:solidFill>
        </a:ln>
      </dgm:spPr>
    </dgm:pt>
  </dgm:ptLst>
  <dgm:cxnLst>
    <dgm:cxn modelId="{09975D33-BE8B-4C0D-B033-7BCDF0BBAC73}" type="presOf" srcId="{BBA480BD-4240-488D-A90E-995CAA5D530E}" destId="{59881D63-1328-412F-A5FC-79150260A56D}" srcOrd="0" destOrd="0" presId="urn:microsoft.com/office/officeart/2005/8/layout/list1"/>
    <dgm:cxn modelId="{4BAE558C-3429-4BAC-A9FC-7BF865291BC9}" type="presOf" srcId="{2F0F18C5-41D6-40DD-A7AD-0AE510BFFC91}" destId="{50A736CE-B2EA-41F8-8496-726AFB45B4BF}" srcOrd="0" destOrd="0" presId="urn:microsoft.com/office/officeart/2005/8/layout/list1"/>
    <dgm:cxn modelId="{CFC07EEE-CFCD-4782-9E6B-1954A2515B4B}" type="presOf" srcId="{2F0F18C5-41D6-40DD-A7AD-0AE510BFFC91}" destId="{DF117456-9241-4135-94CA-815CFEEAABA8}" srcOrd="1"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28D4F0B4-425E-4532-8A96-81624729B938}" type="presParOf" srcId="{59881D63-1328-412F-A5FC-79150260A56D}" destId="{83CC0821-4C61-41A7-8930-AC67C8BAF05A}" srcOrd="0" destOrd="0" presId="urn:microsoft.com/office/officeart/2005/8/layout/list1"/>
    <dgm:cxn modelId="{6A272288-C529-4BC7-84C7-0D32B69E3022}" type="presParOf" srcId="{83CC0821-4C61-41A7-8930-AC67C8BAF05A}" destId="{50A736CE-B2EA-41F8-8496-726AFB45B4BF}" srcOrd="0" destOrd="0" presId="urn:microsoft.com/office/officeart/2005/8/layout/list1"/>
    <dgm:cxn modelId="{DB2F6A84-70E4-4ABB-8696-E8C7DB759B92}" type="presParOf" srcId="{83CC0821-4C61-41A7-8930-AC67C8BAF05A}" destId="{DF117456-9241-4135-94CA-815CFEEAABA8}" srcOrd="1" destOrd="0" presId="urn:microsoft.com/office/officeart/2005/8/layout/list1"/>
    <dgm:cxn modelId="{83094FF5-7944-490A-A54D-4A75E4802809}" type="presParOf" srcId="{59881D63-1328-412F-A5FC-79150260A56D}" destId="{C3ADBCED-4526-46E5-B6E0-922D253D5FD6}" srcOrd="1" destOrd="0" presId="urn:microsoft.com/office/officeart/2005/8/layout/list1"/>
    <dgm:cxn modelId="{E5810125-A2C6-437B-A9FD-868944012186}"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latin typeface="Helvetica" panose="020B0604020202020204" pitchFamily="34" charset="0"/>
              <a:ea typeface="+mj-ea"/>
              <a:cs typeface="Helvetica" panose="020B0604020202020204" pitchFamily="34" charset="0"/>
            </a:rPr>
            <a:t>D.L. n.° 635 – Código Penal Peruano (artículo 11°)</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pt>
    <dgm:pt modelId="{DF117456-9241-4135-94CA-815CFEEAABA8}" type="pres">
      <dgm:prSet presAssocID="{2F0F18C5-41D6-40DD-A7AD-0AE510BFFC91}" presName="parentText" presStyleLbl="node1" presStyleIdx="0" presStyleCnt="1" custScaleX="128139" custScaleY="36759" custLinFactNeighborX="-76576" custLinFactNeighborY="-23418">
        <dgm:presLayoutVars>
          <dgm:chMax val="0"/>
          <dgm:bulletEnabled val="1"/>
        </dgm:presLayoutVars>
      </dgm:prSet>
      <dgm:spPr/>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6014" custScaleY="105506" custLinFactNeighborX="223" custLinFactNeighborY="0">
        <dgm:presLayoutVars>
          <dgm:bulletEnabled val="1"/>
        </dgm:presLayoutVars>
      </dgm:prSet>
      <dgm:spPr>
        <a:noFill/>
        <a:ln>
          <a:solidFill>
            <a:schemeClr val="bg1"/>
          </a:solidFill>
        </a:ln>
      </dgm:spPr>
    </dgm:pt>
  </dgm:ptLst>
  <dgm:cxnLst>
    <dgm:cxn modelId="{E54C6E36-53F6-472F-BDB1-09236AB2BD1B}" type="presOf" srcId="{BBA480BD-4240-488D-A90E-995CAA5D530E}" destId="{59881D63-1328-412F-A5FC-79150260A56D}" srcOrd="0" destOrd="0" presId="urn:microsoft.com/office/officeart/2005/8/layout/list1"/>
    <dgm:cxn modelId="{42A5D939-26AF-4EEF-BB3E-D6262271C3A8}" type="presOf" srcId="{2F0F18C5-41D6-40DD-A7AD-0AE510BFFC91}" destId="{DF117456-9241-4135-94CA-815CFEEAABA8}" srcOrd="1" destOrd="0" presId="urn:microsoft.com/office/officeart/2005/8/layout/list1"/>
    <dgm:cxn modelId="{E5B6D240-4704-45AB-9210-6F158D1AD666}" type="presOf" srcId="{2F0F18C5-41D6-40DD-A7AD-0AE510BFFC91}" destId="{50A736CE-B2EA-41F8-8496-726AFB45B4BF}"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40585737-3447-41B4-A0AA-1663921E54BD}" type="presParOf" srcId="{59881D63-1328-412F-A5FC-79150260A56D}" destId="{83CC0821-4C61-41A7-8930-AC67C8BAF05A}" srcOrd="0" destOrd="0" presId="urn:microsoft.com/office/officeart/2005/8/layout/list1"/>
    <dgm:cxn modelId="{EFC8F41A-DA54-410F-B37A-4227E1420794}" type="presParOf" srcId="{83CC0821-4C61-41A7-8930-AC67C8BAF05A}" destId="{50A736CE-B2EA-41F8-8496-726AFB45B4BF}" srcOrd="0" destOrd="0" presId="urn:microsoft.com/office/officeart/2005/8/layout/list1"/>
    <dgm:cxn modelId="{20315ACE-2A82-4E56-A4CB-2A56C47FBEE3}" type="presParOf" srcId="{83CC0821-4C61-41A7-8930-AC67C8BAF05A}" destId="{DF117456-9241-4135-94CA-815CFEEAABA8}" srcOrd="1" destOrd="0" presId="urn:microsoft.com/office/officeart/2005/8/layout/list1"/>
    <dgm:cxn modelId="{76A77488-028B-4B3E-B028-EBB85764B8D1}" type="presParOf" srcId="{59881D63-1328-412F-A5FC-79150260A56D}" destId="{C3ADBCED-4526-46E5-B6E0-922D253D5FD6}" srcOrd="1" destOrd="0" presId="urn:microsoft.com/office/officeart/2005/8/layout/list1"/>
    <dgm:cxn modelId="{47084D32-C737-4160-BE8E-AB1F68BA0D8E}"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A1CA548-0675-4B0C-9996-1AF4087A4657}" type="doc">
      <dgm:prSet loTypeId="urn:microsoft.com/office/officeart/2005/8/layout/target3" loCatId="list" qsTypeId="urn:microsoft.com/office/officeart/2005/8/quickstyle/3d3" qsCatId="3D" csTypeId="urn:microsoft.com/office/officeart/2005/8/colors/accent4_3" csCatId="accent4" phldr="1"/>
      <dgm:spPr/>
      <dgm:t>
        <a:bodyPr/>
        <a:lstStyle/>
        <a:p>
          <a:endParaRPr lang="es-PE"/>
        </a:p>
      </dgm:t>
    </dgm:pt>
    <dgm:pt modelId="{A03CDDBB-30A7-4E20-BA6E-7A15DCC95B65}">
      <dgm:prSet phldrT="[Texto]" custT="1"/>
      <dgm:spPr/>
      <dgm:t>
        <a:bodyPr/>
        <a:lstStyle/>
        <a:p>
          <a:pPr algn="just"/>
          <a:r>
            <a:rPr lang="es-PE" sz="1800" b="1" dirty="0">
              <a:latin typeface="Helvetica" panose="020B0604020202020204" pitchFamily="34" charset="0"/>
            </a:rPr>
            <a:t>Concepto formal: </a:t>
          </a:r>
          <a:r>
            <a:rPr lang="es-PE" sz="1800" b="0" dirty="0">
              <a:latin typeface="Helvetica" panose="020B0604020202020204" pitchFamily="34" charset="0"/>
            </a:rPr>
            <a:t>El delito es toda acción u omisión prohibida por ley o bajo amenaza de una pena o medida de seguridad </a:t>
          </a:r>
        </a:p>
      </dgm:t>
    </dgm:pt>
    <dgm:pt modelId="{482CC0B0-318A-47FB-A8DC-2022C3720D7F}" type="parTrans" cxnId="{4A515124-300D-442D-9F65-2E31F0D4FC8C}">
      <dgm:prSet/>
      <dgm:spPr/>
      <dgm:t>
        <a:bodyPr/>
        <a:lstStyle/>
        <a:p>
          <a:pPr algn="just"/>
          <a:endParaRPr lang="es-PE" b="0">
            <a:solidFill>
              <a:schemeClr val="tx1"/>
            </a:solidFill>
          </a:endParaRPr>
        </a:p>
      </dgm:t>
    </dgm:pt>
    <dgm:pt modelId="{3B2EC3A8-3D4A-46C8-91FD-0435A43AFAE1}" type="sibTrans" cxnId="{4A515124-300D-442D-9F65-2E31F0D4FC8C}">
      <dgm:prSet/>
      <dgm:spPr/>
      <dgm:t>
        <a:bodyPr/>
        <a:lstStyle/>
        <a:p>
          <a:pPr algn="just"/>
          <a:endParaRPr lang="es-PE" b="0">
            <a:solidFill>
              <a:schemeClr val="tx1"/>
            </a:solidFill>
          </a:endParaRPr>
        </a:p>
      </dgm:t>
    </dgm:pt>
    <dgm:pt modelId="{84A3C879-F0F7-4A3A-B1EC-71A601D1525B}">
      <dgm:prSet phldrT="[Texto]" custT="1"/>
      <dgm:spPr/>
      <dgm:t>
        <a:bodyPr/>
        <a:lstStyle/>
        <a:p>
          <a:pPr algn="just"/>
          <a:r>
            <a:rPr lang="es-PE" sz="1800" b="1" dirty="0">
              <a:latin typeface="Helvetica" panose="020B0604020202020204" pitchFamily="34" charset="0"/>
            </a:rPr>
            <a:t>Concepto material: </a:t>
          </a:r>
          <a:r>
            <a:rPr lang="es-PE" sz="1800" b="0" dirty="0">
              <a:latin typeface="Helvetica" panose="020B0604020202020204" pitchFamily="34" charset="0"/>
            </a:rPr>
            <a:t>Es la conducta humana que lesiona o expone a peligro un bien jurídico protegido por ley penal.</a:t>
          </a:r>
        </a:p>
      </dgm:t>
    </dgm:pt>
    <dgm:pt modelId="{0BAD5566-35EF-41D9-9F34-2AE6093AF346}" type="parTrans" cxnId="{9AD77544-C6F4-4D06-B4B9-2DBBEAFA2146}">
      <dgm:prSet/>
      <dgm:spPr/>
      <dgm:t>
        <a:bodyPr/>
        <a:lstStyle/>
        <a:p>
          <a:pPr algn="just"/>
          <a:endParaRPr lang="es-PE" b="0">
            <a:solidFill>
              <a:schemeClr val="tx1"/>
            </a:solidFill>
          </a:endParaRPr>
        </a:p>
      </dgm:t>
    </dgm:pt>
    <dgm:pt modelId="{E800D556-7090-4B12-A3C1-2352169E9630}" type="sibTrans" cxnId="{9AD77544-C6F4-4D06-B4B9-2DBBEAFA2146}">
      <dgm:prSet/>
      <dgm:spPr/>
      <dgm:t>
        <a:bodyPr/>
        <a:lstStyle/>
        <a:p>
          <a:pPr algn="just"/>
          <a:endParaRPr lang="es-PE" b="0">
            <a:solidFill>
              <a:schemeClr val="tx1"/>
            </a:solidFill>
          </a:endParaRPr>
        </a:p>
      </dgm:t>
    </dgm:pt>
    <dgm:pt modelId="{79A59F93-4356-43D6-AE38-1143479A17CE}">
      <dgm:prSet phldrT="[Texto]" custT="1"/>
      <dgm:spPr/>
      <dgm:t>
        <a:bodyPr/>
        <a:lstStyle/>
        <a:p>
          <a:pPr algn="just"/>
          <a:r>
            <a:rPr lang="es-PE" sz="1800" b="1" dirty="0">
              <a:latin typeface="Helvetica" panose="020B0604020202020204" pitchFamily="34" charset="0"/>
            </a:rPr>
            <a:t>Concepto Analítico</a:t>
          </a:r>
          <a:r>
            <a:rPr lang="es-PE" sz="1800" b="0" dirty="0">
              <a:latin typeface="Helvetica" panose="020B0604020202020204" pitchFamily="34" charset="0"/>
            </a:rPr>
            <a:t>: El delito se encuentra constituido por cuatro elementos: acción, tipicidad, antijuridicidad y culpabilidad</a:t>
          </a:r>
        </a:p>
      </dgm:t>
    </dgm:pt>
    <dgm:pt modelId="{C55F4AE2-F64A-4CDE-B817-53BD800782AC}" type="parTrans" cxnId="{041297FB-B59D-4D4F-A1D4-00708B171F1F}">
      <dgm:prSet/>
      <dgm:spPr/>
      <dgm:t>
        <a:bodyPr/>
        <a:lstStyle/>
        <a:p>
          <a:pPr algn="just"/>
          <a:endParaRPr lang="es-PE" b="0">
            <a:solidFill>
              <a:schemeClr val="tx1"/>
            </a:solidFill>
          </a:endParaRPr>
        </a:p>
      </dgm:t>
    </dgm:pt>
    <dgm:pt modelId="{AE112C49-303B-4AF5-8303-1458374AF78F}" type="sibTrans" cxnId="{041297FB-B59D-4D4F-A1D4-00708B171F1F}">
      <dgm:prSet/>
      <dgm:spPr/>
      <dgm:t>
        <a:bodyPr/>
        <a:lstStyle/>
        <a:p>
          <a:pPr algn="just"/>
          <a:endParaRPr lang="es-PE" b="0">
            <a:solidFill>
              <a:schemeClr val="tx1"/>
            </a:solidFill>
          </a:endParaRPr>
        </a:p>
      </dgm:t>
    </dgm:pt>
    <dgm:pt modelId="{5BB125EE-3540-43FB-B462-FD360769376F}" type="pres">
      <dgm:prSet presAssocID="{4A1CA548-0675-4B0C-9996-1AF4087A4657}" presName="Name0" presStyleCnt="0">
        <dgm:presLayoutVars>
          <dgm:chMax val="7"/>
          <dgm:dir/>
          <dgm:animLvl val="lvl"/>
          <dgm:resizeHandles val="exact"/>
        </dgm:presLayoutVars>
      </dgm:prSet>
      <dgm:spPr/>
    </dgm:pt>
    <dgm:pt modelId="{888498F4-504C-477E-9981-62A00E1FB9A0}" type="pres">
      <dgm:prSet presAssocID="{A03CDDBB-30A7-4E20-BA6E-7A15DCC95B65}" presName="circle1" presStyleLbl="node1" presStyleIdx="0" presStyleCnt="3"/>
      <dgm:spPr>
        <a:solidFill>
          <a:srgbClr val="800000"/>
        </a:solidFill>
      </dgm:spPr>
    </dgm:pt>
    <dgm:pt modelId="{B0B0E460-AF3D-4D2F-915E-E087B8EA4971}" type="pres">
      <dgm:prSet presAssocID="{A03CDDBB-30A7-4E20-BA6E-7A15DCC95B65}" presName="space" presStyleCnt="0"/>
      <dgm:spPr/>
    </dgm:pt>
    <dgm:pt modelId="{6AA8084E-90C7-4D4A-9666-62381E17A6D6}" type="pres">
      <dgm:prSet presAssocID="{A03CDDBB-30A7-4E20-BA6E-7A15DCC95B65}" presName="rect1" presStyleLbl="alignAcc1" presStyleIdx="0" presStyleCnt="3"/>
      <dgm:spPr/>
    </dgm:pt>
    <dgm:pt modelId="{802945A8-59FD-4993-9FC0-E1B4EF7F9F14}" type="pres">
      <dgm:prSet presAssocID="{84A3C879-F0F7-4A3A-B1EC-71A601D1525B}" presName="vertSpace2" presStyleLbl="node1" presStyleIdx="0" presStyleCnt="3"/>
      <dgm:spPr/>
    </dgm:pt>
    <dgm:pt modelId="{46A5C288-B757-4791-ACD4-641AE87B81EC}" type="pres">
      <dgm:prSet presAssocID="{84A3C879-F0F7-4A3A-B1EC-71A601D1525B}" presName="circle2" presStyleLbl="node1" presStyleIdx="1" presStyleCnt="3" custLinFactNeighborX="-17837" custLinFactNeighborY="8053"/>
      <dgm:spPr>
        <a:solidFill>
          <a:srgbClr val="C00000"/>
        </a:solidFill>
      </dgm:spPr>
    </dgm:pt>
    <dgm:pt modelId="{76121D7B-2E02-4C5B-8C43-A8ECCF0DFD78}" type="pres">
      <dgm:prSet presAssocID="{84A3C879-F0F7-4A3A-B1EC-71A601D1525B}" presName="rect2" presStyleLbl="alignAcc1" presStyleIdx="1" presStyleCnt="3" custLinFactNeighborX="578"/>
      <dgm:spPr/>
    </dgm:pt>
    <dgm:pt modelId="{452A14CA-2837-4BB8-8DF6-04378DD346E4}" type="pres">
      <dgm:prSet presAssocID="{79A59F93-4356-43D6-AE38-1143479A17CE}" presName="vertSpace3" presStyleLbl="node1" presStyleIdx="1" presStyleCnt="3"/>
      <dgm:spPr/>
    </dgm:pt>
    <dgm:pt modelId="{5FD9D777-6010-4E8C-A72D-797FF2FC1D45}" type="pres">
      <dgm:prSet presAssocID="{79A59F93-4356-43D6-AE38-1143479A17CE}" presName="circle3" presStyleLbl="node1" presStyleIdx="2" presStyleCnt="3"/>
      <dgm:spPr>
        <a:solidFill>
          <a:srgbClr val="A20725"/>
        </a:solidFill>
      </dgm:spPr>
    </dgm:pt>
    <dgm:pt modelId="{C0DEA626-6205-4829-9851-A8BC1BC4340B}" type="pres">
      <dgm:prSet presAssocID="{79A59F93-4356-43D6-AE38-1143479A17CE}" presName="rect3" presStyleLbl="alignAcc1" presStyleIdx="2" presStyleCnt="3"/>
      <dgm:spPr/>
    </dgm:pt>
    <dgm:pt modelId="{6C71734A-FCEF-4B19-8644-073FA3086750}" type="pres">
      <dgm:prSet presAssocID="{A03CDDBB-30A7-4E20-BA6E-7A15DCC95B65}" presName="rect1ParTxNoCh" presStyleLbl="alignAcc1" presStyleIdx="2" presStyleCnt="3">
        <dgm:presLayoutVars>
          <dgm:chMax val="1"/>
          <dgm:bulletEnabled val="1"/>
        </dgm:presLayoutVars>
      </dgm:prSet>
      <dgm:spPr/>
    </dgm:pt>
    <dgm:pt modelId="{05D9064A-2AC4-42FB-9216-75BBF883B9A7}" type="pres">
      <dgm:prSet presAssocID="{84A3C879-F0F7-4A3A-B1EC-71A601D1525B}" presName="rect2ParTxNoCh" presStyleLbl="alignAcc1" presStyleIdx="2" presStyleCnt="3">
        <dgm:presLayoutVars>
          <dgm:chMax val="1"/>
          <dgm:bulletEnabled val="1"/>
        </dgm:presLayoutVars>
      </dgm:prSet>
      <dgm:spPr/>
    </dgm:pt>
    <dgm:pt modelId="{6B8B7B53-68C4-4A37-8BC4-178272AEB771}" type="pres">
      <dgm:prSet presAssocID="{79A59F93-4356-43D6-AE38-1143479A17CE}" presName="rect3ParTxNoCh" presStyleLbl="alignAcc1" presStyleIdx="2" presStyleCnt="3">
        <dgm:presLayoutVars>
          <dgm:chMax val="1"/>
          <dgm:bulletEnabled val="1"/>
        </dgm:presLayoutVars>
      </dgm:prSet>
      <dgm:spPr/>
    </dgm:pt>
  </dgm:ptLst>
  <dgm:cxnLst>
    <dgm:cxn modelId="{4A515124-300D-442D-9F65-2E31F0D4FC8C}" srcId="{4A1CA548-0675-4B0C-9996-1AF4087A4657}" destId="{A03CDDBB-30A7-4E20-BA6E-7A15DCC95B65}" srcOrd="0" destOrd="0" parTransId="{482CC0B0-318A-47FB-A8DC-2022C3720D7F}" sibTransId="{3B2EC3A8-3D4A-46C8-91FD-0435A43AFAE1}"/>
    <dgm:cxn modelId="{C813C12C-6AEC-45BA-8B02-C3D5BEE3D24F}" type="presOf" srcId="{84A3C879-F0F7-4A3A-B1EC-71A601D1525B}" destId="{05D9064A-2AC4-42FB-9216-75BBF883B9A7}" srcOrd="1" destOrd="0" presId="urn:microsoft.com/office/officeart/2005/8/layout/target3"/>
    <dgm:cxn modelId="{6B527F35-66D3-4B53-8687-4D3350E74BEC}" type="presOf" srcId="{79A59F93-4356-43D6-AE38-1143479A17CE}" destId="{C0DEA626-6205-4829-9851-A8BC1BC4340B}" srcOrd="0" destOrd="0" presId="urn:microsoft.com/office/officeart/2005/8/layout/target3"/>
    <dgm:cxn modelId="{9AD77544-C6F4-4D06-B4B9-2DBBEAFA2146}" srcId="{4A1CA548-0675-4B0C-9996-1AF4087A4657}" destId="{84A3C879-F0F7-4A3A-B1EC-71A601D1525B}" srcOrd="1" destOrd="0" parTransId="{0BAD5566-35EF-41D9-9F34-2AE6093AF346}" sibTransId="{E800D556-7090-4B12-A3C1-2352169E9630}"/>
    <dgm:cxn modelId="{D35E7E47-C6D7-48CF-8F85-4AB1DAA18B4E}" type="presOf" srcId="{A03CDDBB-30A7-4E20-BA6E-7A15DCC95B65}" destId="{6C71734A-FCEF-4B19-8644-073FA3086750}" srcOrd="1" destOrd="0" presId="urn:microsoft.com/office/officeart/2005/8/layout/target3"/>
    <dgm:cxn modelId="{DF74896B-5929-4A73-B1F5-5C307B92B412}" type="presOf" srcId="{4A1CA548-0675-4B0C-9996-1AF4087A4657}" destId="{5BB125EE-3540-43FB-B462-FD360769376F}" srcOrd="0" destOrd="0" presId="urn:microsoft.com/office/officeart/2005/8/layout/target3"/>
    <dgm:cxn modelId="{1F796CCB-6A9E-4BC0-9DC5-BF2BF3F6D0B8}" type="presOf" srcId="{84A3C879-F0F7-4A3A-B1EC-71A601D1525B}" destId="{76121D7B-2E02-4C5B-8C43-A8ECCF0DFD78}" srcOrd="0" destOrd="0" presId="urn:microsoft.com/office/officeart/2005/8/layout/target3"/>
    <dgm:cxn modelId="{297147D8-BF66-4B52-9CCD-6D26C7330730}" type="presOf" srcId="{79A59F93-4356-43D6-AE38-1143479A17CE}" destId="{6B8B7B53-68C4-4A37-8BC4-178272AEB771}" srcOrd="1" destOrd="0" presId="urn:microsoft.com/office/officeart/2005/8/layout/target3"/>
    <dgm:cxn modelId="{2BAD22F3-ED77-4CD9-A308-86F1B0D901EA}" type="presOf" srcId="{A03CDDBB-30A7-4E20-BA6E-7A15DCC95B65}" destId="{6AA8084E-90C7-4D4A-9666-62381E17A6D6}" srcOrd="0" destOrd="0" presId="urn:microsoft.com/office/officeart/2005/8/layout/target3"/>
    <dgm:cxn modelId="{041297FB-B59D-4D4F-A1D4-00708B171F1F}" srcId="{4A1CA548-0675-4B0C-9996-1AF4087A4657}" destId="{79A59F93-4356-43D6-AE38-1143479A17CE}" srcOrd="2" destOrd="0" parTransId="{C55F4AE2-F64A-4CDE-B817-53BD800782AC}" sibTransId="{AE112C49-303B-4AF5-8303-1458374AF78F}"/>
    <dgm:cxn modelId="{748B424A-E6CF-4844-A594-D768CF979CAF}" type="presParOf" srcId="{5BB125EE-3540-43FB-B462-FD360769376F}" destId="{888498F4-504C-477E-9981-62A00E1FB9A0}" srcOrd="0" destOrd="0" presId="urn:microsoft.com/office/officeart/2005/8/layout/target3"/>
    <dgm:cxn modelId="{9114CF07-2BB9-47DA-98ED-7EAC641C287D}" type="presParOf" srcId="{5BB125EE-3540-43FB-B462-FD360769376F}" destId="{B0B0E460-AF3D-4D2F-915E-E087B8EA4971}" srcOrd="1" destOrd="0" presId="urn:microsoft.com/office/officeart/2005/8/layout/target3"/>
    <dgm:cxn modelId="{7FC2E420-349A-448C-8D61-6BCF5B006207}" type="presParOf" srcId="{5BB125EE-3540-43FB-B462-FD360769376F}" destId="{6AA8084E-90C7-4D4A-9666-62381E17A6D6}" srcOrd="2" destOrd="0" presId="urn:microsoft.com/office/officeart/2005/8/layout/target3"/>
    <dgm:cxn modelId="{94EB46A8-7F1A-4C43-BE3D-4BE9D017B54D}" type="presParOf" srcId="{5BB125EE-3540-43FB-B462-FD360769376F}" destId="{802945A8-59FD-4993-9FC0-E1B4EF7F9F14}" srcOrd="3" destOrd="0" presId="urn:microsoft.com/office/officeart/2005/8/layout/target3"/>
    <dgm:cxn modelId="{EB70FA0D-3EAC-4B8C-A6BE-7B90D730551B}" type="presParOf" srcId="{5BB125EE-3540-43FB-B462-FD360769376F}" destId="{46A5C288-B757-4791-ACD4-641AE87B81EC}" srcOrd="4" destOrd="0" presId="urn:microsoft.com/office/officeart/2005/8/layout/target3"/>
    <dgm:cxn modelId="{243EB08F-A9CD-412C-9F1C-F859159EC3EB}" type="presParOf" srcId="{5BB125EE-3540-43FB-B462-FD360769376F}" destId="{76121D7B-2E02-4C5B-8C43-A8ECCF0DFD78}" srcOrd="5" destOrd="0" presId="urn:microsoft.com/office/officeart/2005/8/layout/target3"/>
    <dgm:cxn modelId="{B6D9AE98-BB69-4F05-90F2-0FAFA61DAFA3}" type="presParOf" srcId="{5BB125EE-3540-43FB-B462-FD360769376F}" destId="{452A14CA-2837-4BB8-8DF6-04378DD346E4}" srcOrd="6" destOrd="0" presId="urn:microsoft.com/office/officeart/2005/8/layout/target3"/>
    <dgm:cxn modelId="{79118BEE-F311-4B5F-A186-EE6549A7831F}" type="presParOf" srcId="{5BB125EE-3540-43FB-B462-FD360769376F}" destId="{5FD9D777-6010-4E8C-A72D-797FF2FC1D45}" srcOrd="7" destOrd="0" presId="urn:microsoft.com/office/officeart/2005/8/layout/target3"/>
    <dgm:cxn modelId="{10BB055C-A0A3-4455-BA13-072ED6CDE132}" type="presParOf" srcId="{5BB125EE-3540-43FB-B462-FD360769376F}" destId="{C0DEA626-6205-4829-9851-A8BC1BC4340B}" srcOrd="8" destOrd="0" presId="urn:microsoft.com/office/officeart/2005/8/layout/target3"/>
    <dgm:cxn modelId="{B900BFBC-6A7F-4A21-9121-D18861953903}" type="presParOf" srcId="{5BB125EE-3540-43FB-B462-FD360769376F}" destId="{6C71734A-FCEF-4B19-8644-073FA3086750}" srcOrd="9" destOrd="0" presId="urn:microsoft.com/office/officeart/2005/8/layout/target3"/>
    <dgm:cxn modelId="{156A0E4A-7E62-4F69-9B93-71EF4310563E}" type="presParOf" srcId="{5BB125EE-3540-43FB-B462-FD360769376F}" destId="{05D9064A-2AC4-42FB-9216-75BBF883B9A7}" srcOrd="10" destOrd="0" presId="urn:microsoft.com/office/officeart/2005/8/layout/target3"/>
    <dgm:cxn modelId="{45183B9C-9628-4212-A67A-8DB669A5DE75}" type="presParOf" srcId="{5BB125EE-3540-43FB-B462-FD360769376F}" destId="{6B8B7B53-68C4-4A37-8BC4-178272AEB771}"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solidFill>
                <a:schemeClr val="bg1"/>
              </a:solidFill>
              <a:latin typeface="Helvetica" panose="020B0604020202020204" pitchFamily="34" charset="0"/>
              <a:ea typeface="+mj-ea"/>
              <a:cs typeface="Helvetica" panose="020B0604020202020204" pitchFamily="34" charset="0"/>
            </a:rPr>
            <a:t>Ley n.° 27785 – </a:t>
          </a:r>
          <a:r>
            <a:rPr lang="es-ES_tradnl" sz="2100" b="1" dirty="0">
              <a:latin typeface="Helvetica" panose="020B0604020202020204" pitchFamily="34" charset="0"/>
              <a:ea typeface="+mj-ea"/>
              <a:cs typeface="Helvetica" panose="020B0604020202020204" pitchFamily="34" charset="0"/>
            </a:rPr>
            <a:t>Ley Orgánica del SNC y de la CGR (Disposiciones finales, novena, definiciones)</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pt>
    <dgm:pt modelId="{DF117456-9241-4135-94CA-815CFEEAABA8}" type="pres">
      <dgm:prSet presAssocID="{2F0F18C5-41D6-40DD-A7AD-0AE510BFFC91}" presName="parentText" presStyleLbl="node1" presStyleIdx="0" presStyleCnt="1" custScaleX="125740" custScaleY="45878" custLinFactNeighborX="-70456" custLinFactNeighborY="-36116">
        <dgm:presLayoutVars>
          <dgm:chMax val="0"/>
          <dgm:bulletEnabled val="1"/>
        </dgm:presLayoutVars>
      </dgm:prSet>
      <dgm:spPr/>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4117" custScaleY="252962" custLinFactNeighborX="239" custLinFactNeighborY="29037">
        <dgm:presLayoutVars>
          <dgm:bulletEnabled val="1"/>
        </dgm:presLayoutVars>
      </dgm:prSet>
      <dgm:spPr>
        <a:noFill/>
        <a:ln>
          <a:solidFill>
            <a:schemeClr val="bg1"/>
          </a:solidFill>
        </a:ln>
      </dgm:spPr>
    </dgm:pt>
  </dgm:ptLst>
  <dgm:cxnLst>
    <dgm:cxn modelId="{F28A223E-1391-40D7-B5AC-54EE76285D60}" type="presOf" srcId="{2F0F18C5-41D6-40DD-A7AD-0AE510BFFC91}" destId="{DF117456-9241-4135-94CA-815CFEEAABA8}" srcOrd="1" destOrd="0" presId="urn:microsoft.com/office/officeart/2005/8/layout/list1"/>
    <dgm:cxn modelId="{5D69B59D-4005-4628-B268-2C91A9AA016B}" type="presOf" srcId="{BBA480BD-4240-488D-A90E-995CAA5D530E}" destId="{59881D63-1328-412F-A5FC-79150260A56D}" srcOrd="0" destOrd="0" presId="urn:microsoft.com/office/officeart/2005/8/layout/list1"/>
    <dgm:cxn modelId="{3BD92AD8-D450-4F5C-B7E7-1938B9C9DB4D}" type="presOf" srcId="{2F0F18C5-41D6-40DD-A7AD-0AE510BFFC91}" destId="{50A736CE-B2EA-41F8-8496-726AFB45B4BF}"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55EC5B81-1B90-4D1E-A0D4-64805515990B}" type="presParOf" srcId="{59881D63-1328-412F-A5FC-79150260A56D}" destId="{83CC0821-4C61-41A7-8930-AC67C8BAF05A}" srcOrd="0" destOrd="0" presId="urn:microsoft.com/office/officeart/2005/8/layout/list1"/>
    <dgm:cxn modelId="{2EB933C0-7DB7-445C-9137-D34ADBE86695}" type="presParOf" srcId="{83CC0821-4C61-41A7-8930-AC67C8BAF05A}" destId="{50A736CE-B2EA-41F8-8496-726AFB45B4BF}" srcOrd="0" destOrd="0" presId="urn:microsoft.com/office/officeart/2005/8/layout/list1"/>
    <dgm:cxn modelId="{67260A44-3602-4AAC-880D-3F1097085D2D}" type="presParOf" srcId="{83CC0821-4C61-41A7-8930-AC67C8BAF05A}" destId="{DF117456-9241-4135-94CA-815CFEEAABA8}" srcOrd="1" destOrd="0" presId="urn:microsoft.com/office/officeart/2005/8/layout/list1"/>
    <dgm:cxn modelId="{4E2B01DB-DFE0-4521-85B5-593ED0AA2B6C}" type="presParOf" srcId="{59881D63-1328-412F-A5FC-79150260A56D}" destId="{C3ADBCED-4526-46E5-B6E0-922D253D5FD6}" srcOrd="1" destOrd="0" presId="urn:microsoft.com/office/officeart/2005/8/layout/list1"/>
    <dgm:cxn modelId="{F3942FBA-4C21-463A-8447-B1F510E78EBC}"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latin typeface="Helvetica" panose="020B0604020202020204" pitchFamily="34" charset="0"/>
              <a:ea typeface="+mj-ea"/>
              <a:cs typeface="Helvetica" panose="020B0604020202020204" pitchFamily="34" charset="0"/>
            </a:rPr>
            <a:t>D.L. n.° 295 – Código Civil (artículo 1321°)</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pt>
    <dgm:pt modelId="{DF117456-9241-4135-94CA-815CFEEAABA8}" type="pres">
      <dgm:prSet presAssocID="{2F0F18C5-41D6-40DD-A7AD-0AE510BFFC91}" presName="parentText" presStyleLbl="node1" presStyleIdx="0" presStyleCnt="1" custScaleX="128139" custScaleY="48193" custLinFactNeighborX="-76576" custLinFactNeighborY="-23418">
        <dgm:presLayoutVars>
          <dgm:chMax val="0"/>
          <dgm:bulletEnabled val="1"/>
        </dgm:presLayoutVars>
      </dgm:prSet>
      <dgm:spPr/>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6014" custScaleY="215409" custLinFactNeighborX="223" custLinFactNeighborY="22516">
        <dgm:presLayoutVars>
          <dgm:bulletEnabled val="1"/>
        </dgm:presLayoutVars>
      </dgm:prSet>
      <dgm:spPr>
        <a:noFill/>
        <a:ln>
          <a:solidFill>
            <a:schemeClr val="bg1"/>
          </a:solidFill>
        </a:ln>
      </dgm:spPr>
    </dgm:pt>
  </dgm:ptLst>
  <dgm:cxnLst>
    <dgm:cxn modelId="{C011485E-E30F-4FA9-934A-587C4ABAD289}" type="presOf" srcId="{2F0F18C5-41D6-40DD-A7AD-0AE510BFFC91}" destId="{DF117456-9241-4135-94CA-815CFEEAABA8}" srcOrd="1" destOrd="0" presId="urn:microsoft.com/office/officeart/2005/8/layout/list1"/>
    <dgm:cxn modelId="{B6ECDACF-FB44-4BC4-A1D8-2022886633F0}" type="presOf" srcId="{BBA480BD-4240-488D-A90E-995CAA5D530E}" destId="{59881D63-1328-412F-A5FC-79150260A56D}" srcOrd="0" destOrd="0" presId="urn:microsoft.com/office/officeart/2005/8/layout/list1"/>
    <dgm:cxn modelId="{A3C876D5-F159-4494-8C30-7E84EEB6A624}" type="presOf" srcId="{2F0F18C5-41D6-40DD-A7AD-0AE510BFFC91}" destId="{50A736CE-B2EA-41F8-8496-726AFB45B4BF}"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9B1EF651-1683-4C8C-9D0A-EBED9DD1B301}" type="presParOf" srcId="{59881D63-1328-412F-A5FC-79150260A56D}" destId="{83CC0821-4C61-41A7-8930-AC67C8BAF05A}" srcOrd="0" destOrd="0" presId="urn:microsoft.com/office/officeart/2005/8/layout/list1"/>
    <dgm:cxn modelId="{97D167E0-F760-4283-8EAA-54DB882AB1E9}" type="presParOf" srcId="{83CC0821-4C61-41A7-8930-AC67C8BAF05A}" destId="{50A736CE-B2EA-41F8-8496-726AFB45B4BF}" srcOrd="0" destOrd="0" presId="urn:microsoft.com/office/officeart/2005/8/layout/list1"/>
    <dgm:cxn modelId="{DFC93151-7019-4C55-98BD-3543F57A9054}" type="presParOf" srcId="{83CC0821-4C61-41A7-8930-AC67C8BAF05A}" destId="{DF117456-9241-4135-94CA-815CFEEAABA8}" srcOrd="1" destOrd="0" presId="urn:microsoft.com/office/officeart/2005/8/layout/list1"/>
    <dgm:cxn modelId="{E90B652C-4B20-45C9-8833-CF7B96633732}" type="presParOf" srcId="{59881D63-1328-412F-A5FC-79150260A56D}" destId="{C3ADBCED-4526-46E5-B6E0-922D253D5FD6}" srcOrd="1" destOrd="0" presId="urn:microsoft.com/office/officeart/2005/8/layout/list1"/>
    <dgm:cxn modelId="{1F76744E-A279-4B81-9A0C-DF3844C50985}"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12C3371-1FEF-4421-BEF9-59322DEA5A5D}" type="doc">
      <dgm:prSet loTypeId="urn:microsoft.com/office/officeart/2005/8/layout/gear1" loCatId="cycle" qsTypeId="urn:microsoft.com/office/officeart/2005/8/quickstyle/3d3" qsCatId="3D" csTypeId="urn:microsoft.com/office/officeart/2005/8/colors/accent0_3" csCatId="mainScheme" phldr="1"/>
      <dgm:spPr/>
    </dgm:pt>
    <dgm:pt modelId="{F3164CAE-6546-448B-B9F9-51B10569EDFF}">
      <dgm:prSet phldrT="[Texto]" custT="1"/>
      <dgm:spPr>
        <a:solidFill>
          <a:srgbClr val="800000"/>
        </a:solidFill>
      </dgm:spPr>
      <dgm:t>
        <a:bodyPr/>
        <a:lstStyle/>
        <a:p>
          <a:r>
            <a:rPr lang="es-PE" sz="1800" b="1" dirty="0">
              <a:latin typeface="Helvetica" panose="020B0604020202020204" pitchFamily="34" charset="0"/>
            </a:rPr>
            <a:t>Inexcusable</a:t>
          </a:r>
        </a:p>
      </dgm:t>
    </dgm:pt>
    <dgm:pt modelId="{171AD81B-F77B-41E6-AAA6-F044C078F371}" type="parTrans" cxnId="{16C07FC3-D5AA-40FB-871D-3882B8D7126C}">
      <dgm:prSet/>
      <dgm:spPr/>
      <dgm:t>
        <a:bodyPr/>
        <a:lstStyle/>
        <a:p>
          <a:endParaRPr lang="es-PE"/>
        </a:p>
      </dgm:t>
    </dgm:pt>
    <dgm:pt modelId="{0A1A930B-90C7-4C48-B840-B2B90598F37C}" type="sibTrans" cxnId="{16C07FC3-D5AA-40FB-871D-3882B8D7126C}">
      <dgm:prSet/>
      <dgm:spPr>
        <a:solidFill>
          <a:srgbClr val="FF6600"/>
        </a:solidFill>
      </dgm:spPr>
      <dgm:t>
        <a:bodyPr/>
        <a:lstStyle/>
        <a:p>
          <a:endParaRPr lang="es-PE"/>
        </a:p>
      </dgm:t>
    </dgm:pt>
    <dgm:pt modelId="{4692C8B8-4DA9-4053-8B09-3BC43147850F}">
      <dgm:prSet phldrT="[Texto]" custT="1"/>
      <dgm:spPr>
        <a:solidFill>
          <a:srgbClr val="800000"/>
        </a:solidFill>
      </dgm:spPr>
      <dgm:t>
        <a:bodyPr/>
        <a:lstStyle/>
        <a:p>
          <a:r>
            <a:rPr lang="es-PE" sz="1800" b="1" dirty="0">
              <a:latin typeface="Helvetica" panose="020B0604020202020204" pitchFamily="34" charset="0"/>
            </a:rPr>
            <a:t>Leve</a:t>
          </a:r>
        </a:p>
      </dgm:t>
    </dgm:pt>
    <dgm:pt modelId="{1892A0E8-58C2-4434-B4FA-DE5FFA2E1BEF}" type="parTrans" cxnId="{6C6B98EB-E526-4661-B303-EDC68B8A4DA9}">
      <dgm:prSet/>
      <dgm:spPr/>
      <dgm:t>
        <a:bodyPr/>
        <a:lstStyle/>
        <a:p>
          <a:endParaRPr lang="es-PE"/>
        </a:p>
      </dgm:t>
    </dgm:pt>
    <dgm:pt modelId="{389C9426-A0AE-4A25-B937-C07F113F108E}" type="sibTrans" cxnId="{6C6B98EB-E526-4661-B303-EDC68B8A4DA9}">
      <dgm:prSet/>
      <dgm:spPr>
        <a:solidFill>
          <a:srgbClr val="FF6600"/>
        </a:solidFill>
      </dgm:spPr>
      <dgm:t>
        <a:bodyPr/>
        <a:lstStyle/>
        <a:p>
          <a:endParaRPr lang="es-PE"/>
        </a:p>
      </dgm:t>
    </dgm:pt>
    <dgm:pt modelId="{B57E4EB6-8BA9-41BA-9F09-3076B517FFEB}" type="pres">
      <dgm:prSet presAssocID="{012C3371-1FEF-4421-BEF9-59322DEA5A5D}" presName="composite" presStyleCnt="0">
        <dgm:presLayoutVars>
          <dgm:chMax val="3"/>
          <dgm:animLvl val="lvl"/>
          <dgm:resizeHandles val="exact"/>
        </dgm:presLayoutVars>
      </dgm:prSet>
      <dgm:spPr/>
    </dgm:pt>
    <dgm:pt modelId="{DBEEFE57-BFB0-46E9-B30F-460C13439374}" type="pres">
      <dgm:prSet presAssocID="{F3164CAE-6546-448B-B9F9-51B10569EDFF}" presName="gear1" presStyleLbl="node1" presStyleIdx="0" presStyleCnt="2">
        <dgm:presLayoutVars>
          <dgm:chMax val="1"/>
          <dgm:bulletEnabled val="1"/>
        </dgm:presLayoutVars>
      </dgm:prSet>
      <dgm:spPr/>
    </dgm:pt>
    <dgm:pt modelId="{34FC7F8B-0FBE-40C9-A529-882226F3D3D2}" type="pres">
      <dgm:prSet presAssocID="{F3164CAE-6546-448B-B9F9-51B10569EDFF}" presName="gear1srcNode" presStyleLbl="node1" presStyleIdx="0" presStyleCnt="2"/>
      <dgm:spPr/>
    </dgm:pt>
    <dgm:pt modelId="{A7B0A4BB-A2D2-44C7-AEDC-37935C18C85D}" type="pres">
      <dgm:prSet presAssocID="{F3164CAE-6546-448B-B9F9-51B10569EDFF}" presName="gear1dstNode" presStyleLbl="node1" presStyleIdx="0" presStyleCnt="2"/>
      <dgm:spPr/>
    </dgm:pt>
    <dgm:pt modelId="{F0938FBA-C327-4F45-A400-50A7958C823D}" type="pres">
      <dgm:prSet presAssocID="{4692C8B8-4DA9-4053-8B09-3BC43147850F}" presName="gear2" presStyleLbl="node1" presStyleIdx="1" presStyleCnt="2">
        <dgm:presLayoutVars>
          <dgm:chMax val="1"/>
          <dgm:bulletEnabled val="1"/>
        </dgm:presLayoutVars>
      </dgm:prSet>
      <dgm:spPr/>
    </dgm:pt>
    <dgm:pt modelId="{C2373037-BF2C-4ECB-A015-A28A1E66CCAA}" type="pres">
      <dgm:prSet presAssocID="{4692C8B8-4DA9-4053-8B09-3BC43147850F}" presName="gear2srcNode" presStyleLbl="node1" presStyleIdx="1" presStyleCnt="2"/>
      <dgm:spPr/>
    </dgm:pt>
    <dgm:pt modelId="{513426BA-FE42-455E-A994-7677BC4E8829}" type="pres">
      <dgm:prSet presAssocID="{4692C8B8-4DA9-4053-8B09-3BC43147850F}" presName="gear2dstNode" presStyleLbl="node1" presStyleIdx="1" presStyleCnt="2"/>
      <dgm:spPr/>
    </dgm:pt>
    <dgm:pt modelId="{CF155EC9-CB55-4248-9F04-AD4C1BB45460}" type="pres">
      <dgm:prSet presAssocID="{0A1A930B-90C7-4C48-B840-B2B90598F37C}" presName="connector1" presStyleLbl="sibTrans2D1" presStyleIdx="0" presStyleCnt="2"/>
      <dgm:spPr/>
    </dgm:pt>
    <dgm:pt modelId="{D7759100-E05A-401B-A014-4889A10CF9EE}" type="pres">
      <dgm:prSet presAssocID="{389C9426-A0AE-4A25-B937-C07F113F108E}" presName="connector2" presStyleLbl="sibTrans2D1" presStyleIdx="1" presStyleCnt="2"/>
      <dgm:spPr/>
    </dgm:pt>
  </dgm:ptLst>
  <dgm:cxnLst>
    <dgm:cxn modelId="{336B3132-CE04-4DAB-B22E-E9C926A36284}" type="presOf" srcId="{F3164CAE-6546-448B-B9F9-51B10569EDFF}" destId="{34FC7F8B-0FBE-40C9-A529-882226F3D3D2}" srcOrd="1" destOrd="0" presId="urn:microsoft.com/office/officeart/2005/8/layout/gear1"/>
    <dgm:cxn modelId="{B3BD5136-BF99-4261-88C6-10D39A9259F9}" type="presOf" srcId="{4692C8B8-4DA9-4053-8B09-3BC43147850F}" destId="{F0938FBA-C327-4F45-A400-50A7958C823D}" srcOrd="0" destOrd="0" presId="urn:microsoft.com/office/officeart/2005/8/layout/gear1"/>
    <dgm:cxn modelId="{EB4E8D68-E304-4FA6-BF5F-FA971FB6ED83}" type="presOf" srcId="{F3164CAE-6546-448B-B9F9-51B10569EDFF}" destId="{A7B0A4BB-A2D2-44C7-AEDC-37935C18C85D}" srcOrd="2" destOrd="0" presId="urn:microsoft.com/office/officeart/2005/8/layout/gear1"/>
    <dgm:cxn modelId="{0F121154-FDA7-49FE-AED0-B272F76AFAE0}" type="presOf" srcId="{0A1A930B-90C7-4C48-B840-B2B90598F37C}" destId="{CF155EC9-CB55-4248-9F04-AD4C1BB45460}" srcOrd="0" destOrd="0" presId="urn:microsoft.com/office/officeart/2005/8/layout/gear1"/>
    <dgm:cxn modelId="{2A842C74-9A3E-4A93-AA6F-15F0E004AA64}" type="presOf" srcId="{4692C8B8-4DA9-4053-8B09-3BC43147850F}" destId="{C2373037-BF2C-4ECB-A015-A28A1E66CCAA}" srcOrd="1" destOrd="0" presId="urn:microsoft.com/office/officeart/2005/8/layout/gear1"/>
    <dgm:cxn modelId="{BBF9BF74-5AB8-46BC-9CF4-CCE2B303A170}" type="presOf" srcId="{4692C8B8-4DA9-4053-8B09-3BC43147850F}" destId="{513426BA-FE42-455E-A994-7677BC4E8829}" srcOrd="2" destOrd="0" presId="urn:microsoft.com/office/officeart/2005/8/layout/gear1"/>
    <dgm:cxn modelId="{8A6C13A0-E73E-487C-958A-998E3BB02EAE}" type="presOf" srcId="{012C3371-1FEF-4421-BEF9-59322DEA5A5D}" destId="{B57E4EB6-8BA9-41BA-9F09-3076B517FFEB}" srcOrd="0" destOrd="0" presId="urn:microsoft.com/office/officeart/2005/8/layout/gear1"/>
    <dgm:cxn modelId="{16C07FC3-D5AA-40FB-871D-3882B8D7126C}" srcId="{012C3371-1FEF-4421-BEF9-59322DEA5A5D}" destId="{F3164CAE-6546-448B-B9F9-51B10569EDFF}" srcOrd="0" destOrd="0" parTransId="{171AD81B-F77B-41E6-AAA6-F044C078F371}" sibTransId="{0A1A930B-90C7-4C48-B840-B2B90598F37C}"/>
    <dgm:cxn modelId="{A331D0C7-A434-4E30-A033-A14B44DA3197}" type="presOf" srcId="{389C9426-A0AE-4A25-B937-C07F113F108E}" destId="{D7759100-E05A-401B-A014-4889A10CF9EE}" srcOrd="0" destOrd="0" presId="urn:microsoft.com/office/officeart/2005/8/layout/gear1"/>
    <dgm:cxn modelId="{6C6B98EB-E526-4661-B303-EDC68B8A4DA9}" srcId="{012C3371-1FEF-4421-BEF9-59322DEA5A5D}" destId="{4692C8B8-4DA9-4053-8B09-3BC43147850F}" srcOrd="1" destOrd="0" parTransId="{1892A0E8-58C2-4434-B4FA-DE5FFA2E1BEF}" sibTransId="{389C9426-A0AE-4A25-B937-C07F113F108E}"/>
    <dgm:cxn modelId="{D1C441F9-A67A-432D-8AD1-4B1B8FD19341}" type="presOf" srcId="{F3164CAE-6546-448B-B9F9-51B10569EDFF}" destId="{DBEEFE57-BFB0-46E9-B30F-460C13439374}" srcOrd="0" destOrd="0" presId="urn:microsoft.com/office/officeart/2005/8/layout/gear1"/>
    <dgm:cxn modelId="{AA746B81-9C8B-435B-8505-D78621F71BE2}" type="presParOf" srcId="{B57E4EB6-8BA9-41BA-9F09-3076B517FFEB}" destId="{DBEEFE57-BFB0-46E9-B30F-460C13439374}" srcOrd="0" destOrd="0" presId="urn:microsoft.com/office/officeart/2005/8/layout/gear1"/>
    <dgm:cxn modelId="{442427C4-784E-4CD8-B299-20AFF07263F7}" type="presParOf" srcId="{B57E4EB6-8BA9-41BA-9F09-3076B517FFEB}" destId="{34FC7F8B-0FBE-40C9-A529-882226F3D3D2}" srcOrd="1" destOrd="0" presId="urn:microsoft.com/office/officeart/2005/8/layout/gear1"/>
    <dgm:cxn modelId="{1731F4E2-5B5B-43F8-9C85-2C72AC94BB69}" type="presParOf" srcId="{B57E4EB6-8BA9-41BA-9F09-3076B517FFEB}" destId="{A7B0A4BB-A2D2-44C7-AEDC-37935C18C85D}" srcOrd="2" destOrd="0" presId="urn:microsoft.com/office/officeart/2005/8/layout/gear1"/>
    <dgm:cxn modelId="{0EA330BB-F82D-4C7C-8B42-C7E0E185E4F1}" type="presParOf" srcId="{B57E4EB6-8BA9-41BA-9F09-3076B517FFEB}" destId="{F0938FBA-C327-4F45-A400-50A7958C823D}" srcOrd="3" destOrd="0" presId="urn:microsoft.com/office/officeart/2005/8/layout/gear1"/>
    <dgm:cxn modelId="{8A437773-4C1F-4253-88AC-AA9C4B607D96}" type="presParOf" srcId="{B57E4EB6-8BA9-41BA-9F09-3076B517FFEB}" destId="{C2373037-BF2C-4ECB-A015-A28A1E66CCAA}" srcOrd="4" destOrd="0" presId="urn:microsoft.com/office/officeart/2005/8/layout/gear1"/>
    <dgm:cxn modelId="{536B689E-4F54-460A-85D0-297C27460EE1}" type="presParOf" srcId="{B57E4EB6-8BA9-41BA-9F09-3076B517FFEB}" destId="{513426BA-FE42-455E-A994-7677BC4E8829}" srcOrd="5" destOrd="0" presId="urn:microsoft.com/office/officeart/2005/8/layout/gear1"/>
    <dgm:cxn modelId="{01D3A778-87A0-4D5D-BE39-0D62DE2E71C4}" type="presParOf" srcId="{B57E4EB6-8BA9-41BA-9F09-3076B517FFEB}" destId="{CF155EC9-CB55-4248-9F04-AD4C1BB45460}" srcOrd="6" destOrd="0" presId="urn:microsoft.com/office/officeart/2005/8/layout/gear1"/>
    <dgm:cxn modelId="{E3BE3CCE-521D-4706-8F1B-418C457A9268}" type="presParOf" srcId="{B57E4EB6-8BA9-41BA-9F09-3076B517FFEB}" destId="{D7759100-E05A-401B-A014-4889A10CF9EE}"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latin typeface="Helvetica" panose="020B0604020202020204" pitchFamily="34" charset="0"/>
              <a:ea typeface="+mj-ea"/>
              <a:cs typeface="Helvetica" panose="020B0604020202020204" pitchFamily="34" charset="0"/>
            </a:rPr>
            <a:t>Culpa inconsciente o sin representación</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pt>
    <dgm:pt modelId="{DF117456-9241-4135-94CA-815CFEEAABA8}" type="pres">
      <dgm:prSet presAssocID="{2F0F18C5-41D6-40DD-A7AD-0AE510BFFC91}" presName="parentText" presStyleLbl="node1" presStyleIdx="0" presStyleCnt="1" custScaleX="128139" custScaleY="36759" custLinFactNeighborX="-76576" custLinFactNeighborY="-23418">
        <dgm:presLayoutVars>
          <dgm:chMax val="0"/>
          <dgm:bulletEnabled val="1"/>
        </dgm:presLayoutVars>
      </dgm:prSet>
      <dgm:spPr/>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6014" custScaleY="105506" custLinFactNeighborX="223" custLinFactNeighborY="0">
        <dgm:presLayoutVars>
          <dgm:bulletEnabled val="1"/>
        </dgm:presLayoutVars>
      </dgm:prSet>
      <dgm:spPr>
        <a:noFill/>
        <a:ln>
          <a:solidFill>
            <a:schemeClr val="bg1"/>
          </a:solidFill>
        </a:ln>
      </dgm:spPr>
    </dgm:pt>
  </dgm:ptLst>
  <dgm:cxnLst>
    <dgm:cxn modelId="{C3A6BF16-8497-4D61-994C-10289C9DEFAE}" type="presOf" srcId="{2F0F18C5-41D6-40DD-A7AD-0AE510BFFC91}" destId="{DF117456-9241-4135-94CA-815CFEEAABA8}" srcOrd="1" destOrd="0" presId="urn:microsoft.com/office/officeart/2005/8/layout/list1"/>
    <dgm:cxn modelId="{4BBC9628-95DA-4269-BB84-E52B8C8059DF}" type="presOf" srcId="{2F0F18C5-41D6-40DD-A7AD-0AE510BFFC91}" destId="{50A736CE-B2EA-41F8-8496-726AFB45B4BF}" srcOrd="0" destOrd="0" presId="urn:microsoft.com/office/officeart/2005/8/layout/list1"/>
    <dgm:cxn modelId="{61694C6D-3CF6-4AD3-843C-8CD06CCD952D}" type="presOf" srcId="{BBA480BD-4240-488D-A90E-995CAA5D530E}" destId="{59881D63-1328-412F-A5FC-79150260A56D}"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40F8EA3E-7A46-43B0-9843-59610C5B7462}" type="presParOf" srcId="{59881D63-1328-412F-A5FC-79150260A56D}" destId="{83CC0821-4C61-41A7-8930-AC67C8BAF05A}" srcOrd="0" destOrd="0" presId="urn:microsoft.com/office/officeart/2005/8/layout/list1"/>
    <dgm:cxn modelId="{2C18B842-23E7-4C34-B2DD-D1E4DE825187}" type="presParOf" srcId="{83CC0821-4C61-41A7-8930-AC67C8BAF05A}" destId="{50A736CE-B2EA-41F8-8496-726AFB45B4BF}" srcOrd="0" destOrd="0" presId="urn:microsoft.com/office/officeart/2005/8/layout/list1"/>
    <dgm:cxn modelId="{455CB994-F055-4881-AD68-2EAAF4E28C2C}" type="presParOf" srcId="{83CC0821-4C61-41A7-8930-AC67C8BAF05A}" destId="{DF117456-9241-4135-94CA-815CFEEAABA8}" srcOrd="1" destOrd="0" presId="urn:microsoft.com/office/officeart/2005/8/layout/list1"/>
    <dgm:cxn modelId="{06A224FE-0202-4C64-A8E5-6F9F5F5EE52D}" type="presParOf" srcId="{59881D63-1328-412F-A5FC-79150260A56D}" destId="{C3ADBCED-4526-46E5-B6E0-922D253D5FD6}" srcOrd="1" destOrd="0" presId="urn:microsoft.com/office/officeart/2005/8/layout/list1"/>
    <dgm:cxn modelId="{8D26AD6E-93B0-4E98-954F-CA29FEF961C1}"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latin typeface="Helvetica" panose="020B0604020202020204" pitchFamily="34" charset="0"/>
              <a:ea typeface="+mj-ea"/>
              <a:cs typeface="Helvetica" panose="020B0604020202020204" pitchFamily="34" charset="0"/>
            </a:rPr>
            <a:t>Culpa consciente o con representación</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pt>
    <dgm:pt modelId="{DF117456-9241-4135-94CA-815CFEEAABA8}" type="pres">
      <dgm:prSet presAssocID="{2F0F18C5-41D6-40DD-A7AD-0AE510BFFC91}" presName="parentText" presStyleLbl="node1" presStyleIdx="0" presStyleCnt="1" custScaleX="128139" custScaleY="36759" custLinFactNeighborX="-76576" custLinFactNeighborY="-23418">
        <dgm:presLayoutVars>
          <dgm:chMax val="0"/>
          <dgm:bulletEnabled val="1"/>
        </dgm:presLayoutVars>
      </dgm:prSet>
      <dgm:spPr/>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6014" custScaleY="105506" custLinFactNeighborX="223" custLinFactNeighborY="0">
        <dgm:presLayoutVars>
          <dgm:bulletEnabled val="1"/>
        </dgm:presLayoutVars>
      </dgm:prSet>
      <dgm:spPr>
        <a:noFill/>
        <a:ln>
          <a:solidFill>
            <a:schemeClr val="bg1"/>
          </a:solidFill>
        </a:ln>
      </dgm:spPr>
    </dgm:pt>
  </dgm:ptLst>
  <dgm:cxnLst>
    <dgm:cxn modelId="{82835418-C18A-40CB-B4D3-A672A750913A}" type="presOf" srcId="{BBA480BD-4240-488D-A90E-995CAA5D530E}" destId="{59881D63-1328-412F-A5FC-79150260A56D}" srcOrd="0" destOrd="0" presId="urn:microsoft.com/office/officeart/2005/8/layout/list1"/>
    <dgm:cxn modelId="{9C7E4326-BB0F-482F-9590-C9375A37C01E}" type="presOf" srcId="{2F0F18C5-41D6-40DD-A7AD-0AE510BFFC91}" destId="{50A736CE-B2EA-41F8-8496-726AFB45B4BF}" srcOrd="0" destOrd="0" presId="urn:microsoft.com/office/officeart/2005/8/layout/list1"/>
    <dgm:cxn modelId="{E906B283-6516-4B1C-85E4-F846102E8293}" type="presOf" srcId="{2F0F18C5-41D6-40DD-A7AD-0AE510BFFC91}" destId="{DF117456-9241-4135-94CA-815CFEEAABA8}" srcOrd="1"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4AFBD5DD-2826-4890-8916-B7AD07CD7CE0}" type="presParOf" srcId="{59881D63-1328-412F-A5FC-79150260A56D}" destId="{83CC0821-4C61-41A7-8930-AC67C8BAF05A}" srcOrd="0" destOrd="0" presId="urn:microsoft.com/office/officeart/2005/8/layout/list1"/>
    <dgm:cxn modelId="{C8469A44-BE5D-4C4A-95C9-73768E7E1884}" type="presParOf" srcId="{83CC0821-4C61-41A7-8930-AC67C8BAF05A}" destId="{50A736CE-B2EA-41F8-8496-726AFB45B4BF}" srcOrd="0" destOrd="0" presId="urn:microsoft.com/office/officeart/2005/8/layout/list1"/>
    <dgm:cxn modelId="{D9FE65AD-82D0-469C-88A4-28A77BC31E4C}" type="presParOf" srcId="{83CC0821-4C61-41A7-8930-AC67C8BAF05A}" destId="{DF117456-9241-4135-94CA-815CFEEAABA8}" srcOrd="1" destOrd="0" presId="urn:microsoft.com/office/officeart/2005/8/layout/list1"/>
    <dgm:cxn modelId="{61B6F1FA-45CA-4920-9BC3-5890C9F87ABC}" type="presParOf" srcId="{59881D63-1328-412F-A5FC-79150260A56D}" destId="{C3ADBCED-4526-46E5-B6E0-922D253D5FD6}" srcOrd="1" destOrd="0" presId="urn:microsoft.com/office/officeart/2005/8/layout/list1"/>
    <dgm:cxn modelId="{CFC1BC9C-3D8A-4929-A4D9-0EF571C42D4A}"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2100" b="1" dirty="0">
              <a:solidFill>
                <a:schemeClr val="bg1"/>
              </a:solidFill>
              <a:latin typeface="Helvetica" panose="020B0604020202020204" pitchFamily="34" charset="0"/>
              <a:ea typeface="+mj-ea"/>
              <a:cs typeface="Helvetica" panose="020B0604020202020204" pitchFamily="34" charset="0"/>
            </a:rPr>
            <a:t>Ley n.° 27785 – </a:t>
          </a:r>
          <a:r>
            <a:rPr lang="es-ES_tradnl" sz="2100" b="1" dirty="0">
              <a:latin typeface="Helvetica" panose="020B0604020202020204" pitchFamily="34" charset="0"/>
              <a:ea typeface="+mj-ea"/>
              <a:cs typeface="Helvetica" panose="020B0604020202020204" pitchFamily="34" charset="0"/>
            </a:rPr>
            <a:t>Ley Orgánica del SNC y de la CGR (Disposiciones finales, novena, definiciones)</a:t>
          </a:r>
          <a:endParaRPr lang="es-PE" sz="21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pt>
    <dgm:pt modelId="{DF117456-9241-4135-94CA-815CFEEAABA8}" type="pres">
      <dgm:prSet presAssocID="{2F0F18C5-41D6-40DD-A7AD-0AE510BFFC91}" presName="parentText" presStyleLbl="node1" presStyleIdx="0" presStyleCnt="1" custScaleX="125740" custScaleY="38586" custLinFactNeighborX="-70456" custLinFactNeighborY="-16235">
        <dgm:presLayoutVars>
          <dgm:chMax val="0"/>
          <dgm:bulletEnabled val="1"/>
        </dgm:presLayoutVars>
      </dgm:prSet>
      <dgm:spPr/>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100000" custScaleY="295605" custLinFactNeighborY="4269">
        <dgm:presLayoutVars>
          <dgm:bulletEnabled val="1"/>
        </dgm:presLayoutVars>
      </dgm:prSet>
      <dgm:spPr>
        <a:noFill/>
        <a:ln>
          <a:solidFill>
            <a:schemeClr val="bg1"/>
          </a:solidFill>
        </a:ln>
      </dgm:spPr>
    </dgm:pt>
  </dgm:ptLst>
  <dgm:cxnLst>
    <dgm:cxn modelId="{DE083B2C-49C3-408E-BF5A-997F9BF01B25}" type="presOf" srcId="{BBA480BD-4240-488D-A90E-995CAA5D530E}" destId="{59881D63-1328-412F-A5FC-79150260A56D}" srcOrd="0" destOrd="0" presId="urn:microsoft.com/office/officeart/2005/8/layout/list1"/>
    <dgm:cxn modelId="{5E131485-FFC6-4D1A-AA8A-B3A4813C692F}" type="presOf" srcId="{2F0F18C5-41D6-40DD-A7AD-0AE510BFFC91}" destId="{50A736CE-B2EA-41F8-8496-726AFB45B4BF}" srcOrd="0" destOrd="0" presId="urn:microsoft.com/office/officeart/2005/8/layout/list1"/>
    <dgm:cxn modelId="{4EAF3EF3-B20C-48B1-9445-78DD8AA68037}" type="presOf" srcId="{2F0F18C5-41D6-40DD-A7AD-0AE510BFFC91}" destId="{DF117456-9241-4135-94CA-815CFEEAABA8}" srcOrd="1"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3A2EE446-83AA-4AFE-A332-5EA48A21DB92}" type="presParOf" srcId="{59881D63-1328-412F-A5FC-79150260A56D}" destId="{83CC0821-4C61-41A7-8930-AC67C8BAF05A}" srcOrd="0" destOrd="0" presId="urn:microsoft.com/office/officeart/2005/8/layout/list1"/>
    <dgm:cxn modelId="{E64C5E17-CB85-4EEB-92A3-A87F8A19FE35}" type="presParOf" srcId="{83CC0821-4C61-41A7-8930-AC67C8BAF05A}" destId="{50A736CE-B2EA-41F8-8496-726AFB45B4BF}" srcOrd="0" destOrd="0" presId="urn:microsoft.com/office/officeart/2005/8/layout/list1"/>
    <dgm:cxn modelId="{062AC4C5-38D4-433A-B2C5-786ED9F887D4}" type="presParOf" srcId="{83CC0821-4C61-41A7-8930-AC67C8BAF05A}" destId="{DF117456-9241-4135-94CA-815CFEEAABA8}" srcOrd="1" destOrd="0" presId="urn:microsoft.com/office/officeart/2005/8/layout/list1"/>
    <dgm:cxn modelId="{06CE9EB4-E266-4834-A3DC-0AAF19DF0A46}" type="presParOf" srcId="{59881D63-1328-412F-A5FC-79150260A56D}" destId="{C3ADBCED-4526-46E5-B6E0-922D253D5FD6}" srcOrd="1" destOrd="0" presId="urn:microsoft.com/office/officeart/2005/8/layout/list1"/>
    <dgm:cxn modelId="{735C79AD-71DE-4DF2-A5E8-484B4A554090}"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PE" sz="2100" b="1" dirty="0">
              <a:solidFill>
                <a:schemeClr val="bg1"/>
              </a:solidFill>
              <a:latin typeface="Helvetica" panose="020B0604020202020204" pitchFamily="34" charset="0"/>
              <a:cs typeface="Helvetica" panose="020B0604020202020204" pitchFamily="34" charset="0"/>
            </a:rPr>
            <a:t>Consecuencias</a:t>
          </a: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pt>
    <dgm:pt modelId="{DF117456-9241-4135-94CA-815CFEEAABA8}" type="pres">
      <dgm:prSet presAssocID="{2F0F18C5-41D6-40DD-A7AD-0AE510BFFC91}" presName="parentText" presStyleLbl="node1" presStyleIdx="0" presStyleCnt="1" custScaleX="128139" custScaleY="30667" custLinFactNeighborX="-1378" custLinFactNeighborY="-30119">
        <dgm:presLayoutVars>
          <dgm:chMax val="0"/>
          <dgm:bulletEnabled val="1"/>
        </dgm:presLayoutVars>
      </dgm:prSet>
      <dgm:spPr/>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96014" custScaleY="307388" custLinFactNeighborX="51993" custLinFactNeighborY="35680">
        <dgm:presLayoutVars>
          <dgm:bulletEnabled val="1"/>
        </dgm:presLayoutVars>
      </dgm:prSet>
      <dgm:spPr>
        <a:noFill/>
        <a:ln>
          <a:solidFill>
            <a:schemeClr val="bg1"/>
          </a:solidFill>
        </a:ln>
      </dgm:spPr>
    </dgm:pt>
  </dgm:ptLst>
  <dgm:cxnLst>
    <dgm:cxn modelId="{714ADF37-44C4-4493-AFFD-073CD2535330}" type="presOf" srcId="{BBA480BD-4240-488D-A90E-995CAA5D530E}" destId="{59881D63-1328-412F-A5FC-79150260A56D}" srcOrd="0" destOrd="0" presId="urn:microsoft.com/office/officeart/2005/8/layout/list1"/>
    <dgm:cxn modelId="{4957423A-4DF2-4917-9A35-2E98276A887A}" type="presOf" srcId="{2F0F18C5-41D6-40DD-A7AD-0AE510BFFC91}" destId="{50A736CE-B2EA-41F8-8496-726AFB45B4BF}" srcOrd="0" destOrd="0" presId="urn:microsoft.com/office/officeart/2005/8/layout/list1"/>
    <dgm:cxn modelId="{A8D21E6B-F5AB-4959-9315-F2F327BD62C9}" type="presOf" srcId="{2F0F18C5-41D6-40DD-A7AD-0AE510BFFC91}" destId="{DF117456-9241-4135-94CA-815CFEEAABA8}" srcOrd="1"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1EDE2BED-E65E-4FF6-BA95-2C4C1B2192CC}" type="presParOf" srcId="{59881D63-1328-412F-A5FC-79150260A56D}" destId="{83CC0821-4C61-41A7-8930-AC67C8BAF05A}" srcOrd="0" destOrd="0" presId="urn:microsoft.com/office/officeart/2005/8/layout/list1"/>
    <dgm:cxn modelId="{7794361A-549E-4960-8D75-2BF45802EF0A}" type="presParOf" srcId="{83CC0821-4C61-41A7-8930-AC67C8BAF05A}" destId="{50A736CE-B2EA-41F8-8496-726AFB45B4BF}" srcOrd="0" destOrd="0" presId="urn:microsoft.com/office/officeart/2005/8/layout/list1"/>
    <dgm:cxn modelId="{16DC4033-8B52-451D-97C7-BFBA7AA9DA45}" type="presParOf" srcId="{83CC0821-4C61-41A7-8930-AC67C8BAF05A}" destId="{DF117456-9241-4135-94CA-815CFEEAABA8}" srcOrd="1" destOrd="0" presId="urn:microsoft.com/office/officeart/2005/8/layout/list1"/>
    <dgm:cxn modelId="{BBD7B16F-8324-4F1D-B4BC-5B0D73ED8D8E}" type="presParOf" srcId="{59881D63-1328-412F-A5FC-79150260A56D}" destId="{C3ADBCED-4526-46E5-B6E0-922D253D5FD6}" srcOrd="1" destOrd="0" presId="urn:microsoft.com/office/officeart/2005/8/layout/list1"/>
    <dgm:cxn modelId="{76CE8032-1997-46EE-B317-057DA3CBB288}"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1900" b="1" dirty="0">
              <a:solidFill>
                <a:schemeClr val="bg1"/>
              </a:solidFill>
              <a:latin typeface="Helvetica" panose="020B0604020202020204" pitchFamily="34" charset="0"/>
              <a:ea typeface="+mj-ea"/>
              <a:cs typeface="Helvetica" panose="020B0604020202020204" pitchFamily="34" charset="0"/>
            </a:rPr>
            <a:t>Ley n.° 27444 – </a:t>
          </a:r>
          <a:r>
            <a:rPr lang="es-ES_tradnl" sz="1900" b="1" dirty="0" err="1">
              <a:latin typeface="Helvetica" panose="020B0604020202020204" pitchFamily="34" charset="0"/>
              <a:ea typeface="+mj-ea"/>
              <a:cs typeface="Helvetica" panose="020B0604020202020204" pitchFamily="34" charset="0"/>
            </a:rPr>
            <a:t>LPAG</a:t>
          </a:r>
          <a:r>
            <a:rPr lang="es-ES_tradnl" sz="1900" b="1" dirty="0">
              <a:latin typeface="Helvetica" panose="020B0604020202020204" pitchFamily="34" charset="0"/>
              <a:ea typeface="+mj-ea"/>
              <a:cs typeface="Helvetica" panose="020B0604020202020204" pitchFamily="34" charset="0"/>
            </a:rPr>
            <a:t> (artículo 243°)</a:t>
          </a:r>
          <a:endParaRPr lang="es-PE" sz="19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pt>
    <dgm:pt modelId="{DF117456-9241-4135-94CA-815CFEEAABA8}" type="pres">
      <dgm:prSet presAssocID="{2F0F18C5-41D6-40DD-A7AD-0AE510BFFC91}" presName="parentText" presStyleLbl="node1" presStyleIdx="0" presStyleCnt="1" custScaleX="102295" custScaleY="38586" custLinFactNeighborX="-83342" custLinFactNeighborY="-15918">
        <dgm:presLayoutVars>
          <dgm:chMax val="0"/>
          <dgm:bulletEnabled val="1"/>
        </dgm:presLayoutVars>
      </dgm:prSet>
      <dgm:spPr/>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100000" custScaleY="295605" custLinFactNeighborY="4269">
        <dgm:presLayoutVars>
          <dgm:bulletEnabled val="1"/>
        </dgm:presLayoutVars>
      </dgm:prSet>
      <dgm:spPr>
        <a:noFill/>
        <a:ln>
          <a:solidFill>
            <a:schemeClr val="bg1"/>
          </a:solidFill>
        </a:ln>
      </dgm:spPr>
    </dgm:pt>
  </dgm:ptLst>
  <dgm:cxnLst>
    <dgm:cxn modelId="{2B19C360-5275-4BB1-80D0-FCF4DCAFD209}" type="presOf" srcId="{2F0F18C5-41D6-40DD-A7AD-0AE510BFFC91}" destId="{DF117456-9241-4135-94CA-815CFEEAABA8}" srcOrd="1" destOrd="0" presId="urn:microsoft.com/office/officeart/2005/8/layout/list1"/>
    <dgm:cxn modelId="{531B1D90-CF01-4984-87D4-FF3E01BC6024}" type="presOf" srcId="{2F0F18C5-41D6-40DD-A7AD-0AE510BFFC91}" destId="{50A736CE-B2EA-41F8-8496-726AFB45B4BF}" srcOrd="0" destOrd="0" presId="urn:microsoft.com/office/officeart/2005/8/layout/list1"/>
    <dgm:cxn modelId="{D42367E9-F9F4-43F3-BA94-FBD86099149A}" type="presOf" srcId="{BBA480BD-4240-488D-A90E-995CAA5D530E}" destId="{59881D63-1328-412F-A5FC-79150260A56D}"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195D8243-582A-4FD8-8839-4D7B3039A5B7}" type="presParOf" srcId="{59881D63-1328-412F-A5FC-79150260A56D}" destId="{83CC0821-4C61-41A7-8930-AC67C8BAF05A}" srcOrd="0" destOrd="0" presId="urn:microsoft.com/office/officeart/2005/8/layout/list1"/>
    <dgm:cxn modelId="{B6F8A511-2300-424E-A685-AB2873487C72}" type="presParOf" srcId="{83CC0821-4C61-41A7-8930-AC67C8BAF05A}" destId="{50A736CE-B2EA-41F8-8496-726AFB45B4BF}" srcOrd="0" destOrd="0" presId="urn:microsoft.com/office/officeart/2005/8/layout/list1"/>
    <dgm:cxn modelId="{E24AE61A-0D98-404D-9EB8-A131061698AF}" type="presParOf" srcId="{83CC0821-4C61-41A7-8930-AC67C8BAF05A}" destId="{DF117456-9241-4135-94CA-815CFEEAABA8}" srcOrd="1" destOrd="0" presId="urn:microsoft.com/office/officeart/2005/8/layout/list1"/>
    <dgm:cxn modelId="{630F6B75-A4B0-4A69-986B-5446C264AFE2}" type="presParOf" srcId="{59881D63-1328-412F-A5FC-79150260A56D}" destId="{C3ADBCED-4526-46E5-B6E0-922D253D5FD6}" srcOrd="1" destOrd="0" presId="urn:microsoft.com/office/officeart/2005/8/layout/list1"/>
    <dgm:cxn modelId="{5664086F-45DB-4BCE-8750-EF751C98CEBD}"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D557F9-733F-4092-B479-76A2A8F0E55C}" type="doc">
      <dgm:prSet loTypeId="urn:microsoft.com/office/officeart/2005/8/layout/pyramid1" loCatId="pyramid" qsTypeId="urn:microsoft.com/office/officeart/2005/8/quickstyle/3d8" qsCatId="3D" csTypeId="urn:microsoft.com/office/officeart/2005/8/colors/accent1_2" csCatId="accent1" phldr="1"/>
      <dgm:spPr/>
    </dgm:pt>
    <dgm:pt modelId="{3536F506-9F1D-4003-B871-225305B8BECE}">
      <dgm:prSet phldrT="[Texto]" custT="1"/>
      <dgm:spPr>
        <a:solidFill>
          <a:srgbClr val="FFCCFF"/>
        </a:solidFill>
      </dgm:spPr>
      <dgm:t>
        <a:bodyPr/>
        <a:lstStyle/>
        <a:p>
          <a:r>
            <a:rPr lang="es-PE" sz="2000" b="1" dirty="0">
              <a:solidFill>
                <a:schemeClr val="tx1"/>
              </a:solidFill>
            </a:rPr>
            <a:t>CONTRALORÍA GENERAL DE LA REPÚBLICA</a:t>
          </a:r>
        </a:p>
      </dgm:t>
    </dgm:pt>
    <dgm:pt modelId="{03721F52-CE41-46B8-A78D-A7E63EF2361B}" type="parTrans" cxnId="{9B935755-86EE-4AAA-A697-9039946273EE}">
      <dgm:prSet/>
      <dgm:spPr/>
      <dgm:t>
        <a:bodyPr/>
        <a:lstStyle/>
        <a:p>
          <a:endParaRPr lang="es-PE"/>
        </a:p>
      </dgm:t>
    </dgm:pt>
    <dgm:pt modelId="{BA78080E-9ACD-4DB2-98B0-0B6F9E8A98DF}" type="sibTrans" cxnId="{9B935755-86EE-4AAA-A697-9039946273EE}">
      <dgm:prSet/>
      <dgm:spPr/>
      <dgm:t>
        <a:bodyPr/>
        <a:lstStyle/>
        <a:p>
          <a:endParaRPr lang="es-PE"/>
        </a:p>
      </dgm:t>
    </dgm:pt>
    <dgm:pt modelId="{ACC2D742-3D89-4106-804E-0A273021B353}">
      <dgm:prSet phldrT="[Texto]" custT="1"/>
      <dgm:spPr>
        <a:solidFill>
          <a:srgbClr val="FF9999"/>
        </a:solidFill>
      </dgm:spPr>
      <dgm:t>
        <a:bodyPr/>
        <a:lstStyle/>
        <a:p>
          <a:r>
            <a:rPr lang="es-PE" sz="2000" b="1" dirty="0"/>
            <a:t>ÓRGANOS DE CONTROL INSTITUCIONAL</a:t>
          </a:r>
        </a:p>
      </dgm:t>
    </dgm:pt>
    <dgm:pt modelId="{82080B15-E1E4-49DC-9FA5-D3A0E9B4E7C9}" type="parTrans" cxnId="{5CB41E80-900E-48F4-B098-68596B4AE359}">
      <dgm:prSet/>
      <dgm:spPr/>
      <dgm:t>
        <a:bodyPr/>
        <a:lstStyle/>
        <a:p>
          <a:endParaRPr lang="es-PE"/>
        </a:p>
      </dgm:t>
    </dgm:pt>
    <dgm:pt modelId="{89650BF2-772D-4F89-A693-13886544A6CD}" type="sibTrans" cxnId="{5CB41E80-900E-48F4-B098-68596B4AE359}">
      <dgm:prSet/>
      <dgm:spPr/>
      <dgm:t>
        <a:bodyPr/>
        <a:lstStyle/>
        <a:p>
          <a:endParaRPr lang="es-PE"/>
        </a:p>
      </dgm:t>
    </dgm:pt>
    <dgm:pt modelId="{50207F60-9533-412B-AD8A-B9FF7CFA104A}">
      <dgm:prSet phldrT="[Texto]" custT="1"/>
      <dgm:spPr>
        <a:solidFill>
          <a:srgbClr val="FF5050"/>
        </a:solidFill>
      </dgm:spPr>
      <dgm:t>
        <a:bodyPr/>
        <a:lstStyle/>
        <a:p>
          <a:r>
            <a:rPr lang="es-PE" sz="2000" b="1" dirty="0"/>
            <a:t>SOCIEDADES DE AUDITORÍA</a:t>
          </a:r>
        </a:p>
      </dgm:t>
    </dgm:pt>
    <dgm:pt modelId="{6FAF2FA5-2973-45B4-B664-3C272029F311}" type="parTrans" cxnId="{00DB9DEF-8E97-4B92-855C-222C1E3E17CF}">
      <dgm:prSet/>
      <dgm:spPr/>
      <dgm:t>
        <a:bodyPr/>
        <a:lstStyle/>
        <a:p>
          <a:endParaRPr lang="es-PE"/>
        </a:p>
      </dgm:t>
    </dgm:pt>
    <dgm:pt modelId="{91D588F5-032C-4B8C-820F-A2A6FD239BD4}" type="sibTrans" cxnId="{00DB9DEF-8E97-4B92-855C-222C1E3E17CF}">
      <dgm:prSet/>
      <dgm:spPr/>
      <dgm:t>
        <a:bodyPr/>
        <a:lstStyle/>
        <a:p>
          <a:endParaRPr lang="es-PE"/>
        </a:p>
      </dgm:t>
    </dgm:pt>
    <dgm:pt modelId="{DD5D78E6-AB83-44BE-B622-D903DA25E423}" type="pres">
      <dgm:prSet presAssocID="{A4D557F9-733F-4092-B479-76A2A8F0E55C}" presName="Name0" presStyleCnt="0">
        <dgm:presLayoutVars>
          <dgm:dir/>
          <dgm:animLvl val="lvl"/>
          <dgm:resizeHandles val="exact"/>
        </dgm:presLayoutVars>
      </dgm:prSet>
      <dgm:spPr/>
    </dgm:pt>
    <dgm:pt modelId="{84A893CD-0414-430F-88AC-985B3C21DFF2}" type="pres">
      <dgm:prSet presAssocID="{3536F506-9F1D-4003-B871-225305B8BECE}" presName="Name8" presStyleCnt="0"/>
      <dgm:spPr/>
    </dgm:pt>
    <dgm:pt modelId="{60AE4215-4EFD-4DBA-B59E-87E0E41C9008}" type="pres">
      <dgm:prSet presAssocID="{3536F506-9F1D-4003-B871-225305B8BECE}" presName="level" presStyleLbl="node1" presStyleIdx="0" presStyleCnt="3">
        <dgm:presLayoutVars>
          <dgm:chMax val="1"/>
          <dgm:bulletEnabled val="1"/>
        </dgm:presLayoutVars>
      </dgm:prSet>
      <dgm:spPr/>
    </dgm:pt>
    <dgm:pt modelId="{ECD5D706-ED67-4F04-9078-E43157198F68}" type="pres">
      <dgm:prSet presAssocID="{3536F506-9F1D-4003-B871-225305B8BECE}" presName="levelTx" presStyleLbl="revTx" presStyleIdx="0" presStyleCnt="0">
        <dgm:presLayoutVars>
          <dgm:chMax val="1"/>
          <dgm:bulletEnabled val="1"/>
        </dgm:presLayoutVars>
      </dgm:prSet>
      <dgm:spPr/>
    </dgm:pt>
    <dgm:pt modelId="{456CE590-961B-4F16-BBC3-D2950C2269DA}" type="pres">
      <dgm:prSet presAssocID="{ACC2D742-3D89-4106-804E-0A273021B353}" presName="Name8" presStyleCnt="0"/>
      <dgm:spPr/>
    </dgm:pt>
    <dgm:pt modelId="{A56E9FAA-A12E-4AC6-8157-F32E0B6DA18E}" type="pres">
      <dgm:prSet presAssocID="{ACC2D742-3D89-4106-804E-0A273021B353}" presName="level" presStyleLbl="node1" presStyleIdx="1" presStyleCnt="3">
        <dgm:presLayoutVars>
          <dgm:chMax val="1"/>
          <dgm:bulletEnabled val="1"/>
        </dgm:presLayoutVars>
      </dgm:prSet>
      <dgm:spPr/>
    </dgm:pt>
    <dgm:pt modelId="{5FE8E998-E09A-4A15-AB95-55CB521E66B6}" type="pres">
      <dgm:prSet presAssocID="{ACC2D742-3D89-4106-804E-0A273021B353}" presName="levelTx" presStyleLbl="revTx" presStyleIdx="0" presStyleCnt="0">
        <dgm:presLayoutVars>
          <dgm:chMax val="1"/>
          <dgm:bulletEnabled val="1"/>
        </dgm:presLayoutVars>
      </dgm:prSet>
      <dgm:spPr/>
    </dgm:pt>
    <dgm:pt modelId="{6F5E2C83-8A57-4D4D-A907-EA2820B92DDC}" type="pres">
      <dgm:prSet presAssocID="{50207F60-9533-412B-AD8A-B9FF7CFA104A}" presName="Name8" presStyleCnt="0"/>
      <dgm:spPr/>
    </dgm:pt>
    <dgm:pt modelId="{58C6C941-1313-4AF1-BDF0-4073C8322214}" type="pres">
      <dgm:prSet presAssocID="{50207F60-9533-412B-AD8A-B9FF7CFA104A}" presName="level" presStyleLbl="node1" presStyleIdx="2" presStyleCnt="3" custLinFactNeighborX="-25000" custLinFactNeighborY="2735">
        <dgm:presLayoutVars>
          <dgm:chMax val="1"/>
          <dgm:bulletEnabled val="1"/>
        </dgm:presLayoutVars>
      </dgm:prSet>
      <dgm:spPr/>
    </dgm:pt>
    <dgm:pt modelId="{9CA43B95-3F1F-4E97-AD83-869F0780C925}" type="pres">
      <dgm:prSet presAssocID="{50207F60-9533-412B-AD8A-B9FF7CFA104A}" presName="levelTx" presStyleLbl="revTx" presStyleIdx="0" presStyleCnt="0">
        <dgm:presLayoutVars>
          <dgm:chMax val="1"/>
          <dgm:bulletEnabled val="1"/>
        </dgm:presLayoutVars>
      </dgm:prSet>
      <dgm:spPr/>
    </dgm:pt>
  </dgm:ptLst>
  <dgm:cxnLst>
    <dgm:cxn modelId="{E4D5CA34-7991-4DDC-A838-E97164B12411}" type="presOf" srcId="{ACC2D742-3D89-4106-804E-0A273021B353}" destId="{5FE8E998-E09A-4A15-AB95-55CB521E66B6}" srcOrd="1" destOrd="0" presId="urn:microsoft.com/office/officeart/2005/8/layout/pyramid1"/>
    <dgm:cxn modelId="{9E7C753C-6AC2-404D-8584-90A80D7E88F7}" type="presOf" srcId="{A4D557F9-733F-4092-B479-76A2A8F0E55C}" destId="{DD5D78E6-AB83-44BE-B622-D903DA25E423}" srcOrd="0" destOrd="0" presId="urn:microsoft.com/office/officeart/2005/8/layout/pyramid1"/>
    <dgm:cxn modelId="{DE995A53-43D2-4D0D-AE11-C34D5B3799AB}" type="presOf" srcId="{ACC2D742-3D89-4106-804E-0A273021B353}" destId="{A56E9FAA-A12E-4AC6-8157-F32E0B6DA18E}" srcOrd="0" destOrd="0" presId="urn:microsoft.com/office/officeart/2005/8/layout/pyramid1"/>
    <dgm:cxn modelId="{4C4A9373-1AA2-428E-89F6-79F3D4489290}" type="presOf" srcId="{3536F506-9F1D-4003-B871-225305B8BECE}" destId="{60AE4215-4EFD-4DBA-B59E-87E0E41C9008}" srcOrd="0" destOrd="0" presId="urn:microsoft.com/office/officeart/2005/8/layout/pyramid1"/>
    <dgm:cxn modelId="{9B935755-86EE-4AAA-A697-9039946273EE}" srcId="{A4D557F9-733F-4092-B479-76A2A8F0E55C}" destId="{3536F506-9F1D-4003-B871-225305B8BECE}" srcOrd="0" destOrd="0" parTransId="{03721F52-CE41-46B8-A78D-A7E63EF2361B}" sibTransId="{BA78080E-9ACD-4DB2-98B0-0B6F9E8A98DF}"/>
    <dgm:cxn modelId="{5CB41E80-900E-48F4-B098-68596B4AE359}" srcId="{A4D557F9-733F-4092-B479-76A2A8F0E55C}" destId="{ACC2D742-3D89-4106-804E-0A273021B353}" srcOrd="1" destOrd="0" parTransId="{82080B15-E1E4-49DC-9FA5-D3A0E9B4E7C9}" sibTransId="{89650BF2-772D-4F89-A693-13886544A6CD}"/>
    <dgm:cxn modelId="{0C73A3A0-B6AF-4209-AEA8-00ABD5706DBF}" type="presOf" srcId="{3536F506-9F1D-4003-B871-225305B8BECE}" destId="{ECD5D706-ED67-4F04-9078-E43157198F68}" srcOrd="1" destOrd="0" presId="urn:microsoft.com/office/officeart/2005/8/layout/pyramid1"/>
    <dgm:cxn modelId="{715C17AD-B28B-4782-8B45-FACC0722B60F}" type="presOf" srcId="{50207F60-9533-412B-AD8A-B9FF7CFA104A}" destId="{58C6C941-1313-4AF1-BDF0-4073C8322214}" srcOrd="0" destOrd="0" presId="urn:microsoft.com/office/officeart/2005/8/layout/pyramid1"/>
    <dgm:cxn modelId="{915F6DB5-5CB0-4615-8AB5-ACC0C89CE658}" type="presOf" srcId="{50207F60-9533-412B-AD8A-B9FF7CFA104A}" destId="{9CA43B95-3F1F-4E97-AD83-869F0780C925}" srcOrd="1" destOrd="0" presId="urn:microsoft.com/office/officeart/2005/8/layout/pyramid1"/>
    <dgm:cxn modelId="{00DB9DEF-8E97-4B92-855C-222C1E3E17CF}" srcId="{A4D557F9-733F-4092-B479-76A2A8F0E55C}" destId="{50207F60-9533-412B-AD8A-B9FF7CFA104A}" srcOrd="2" destOrd="0" parTransId="{6FAF2FA5-2973-45B4-B664-3C272029F311}" sibTransId="{91D588F5-032C-4B8C-820F-A2A6FD239BD4}"/>
    <dgm:cxn modelId="{5E72A856-CAEA-43C7-9B4A-94DAC75C2EF5}" type="presParOf" srcId="{DD5D78E6-AB83-44BE-B622-D903DA25E423}" destId="{84A893CD-0414-430F-88AC-985B3C21DFF2}" srcOrd="0" destOrd="0" presId="urn:microsoft.com/office/officeart/2005/8/layout/pyramid1"/>
    <dgm:cxn modelId="{7EE4A283-2209-4769-98D3-85DE273F652E}" type="presParOf" srcId="{84A893CD-0414-430F-88AC-985B3C21DFF2}" destId="{60AE4215-4EFD-4DBA-B59E-87E0E41C9008}" srcOrd="0" destOrd="0" presId="urn:microsoft.com/office/officeart/2005/8/layout/pyramid1"/>
    <dgm:cxn modelId="{C005C562-56E3-4B25-BAA9-EE24FA6BD21D}" type="presParOf" srcId="{84A893CD-0414-430F-88AC-985B3C21DFF2}" destId="{ECD5D706-ED67-4F04-9078-E43157198F68}" srcOrd="1" destOrd="0" presId="urn:microsoft.com/office/officeart/2005/8/layout/pyramid1"/>
    <dgm:cxn modelId="{4F45E6BD-CE29-4E26-85CC-70F6429E1660}" type="presParOf" srcId="{DD5D78E6-AB83-44BE-B622-D903DA25E423}" destId="{456CE590-961B-4F16-BBC3-D2950C2269DA}" srcOrd="1" destOrd="0" presId="urn:microsoft.com/office/officeart/2005/8/layout/pyramid1"/>
    <dgm:cxn modelId="{5AEF2785-FBFD-446E-8CC8-C8F942A5CCDE}" type="presParOf" srcId="{456CE590-961B-4F16-BBC3-D2950C2269DA}" destId="{A56E9FAA-A12E-4AC6-8157-F32E0B6DA18E}" srcOrd="0" destOrd="0" presId="urn:microsoft.com/office/officeart/2005/8/layout/pyramid1"/>
    <dgm:cxn modelId="{8FE24FE9-C6B6-42C8-B30A-3B4DE3266727}" type="presParOf" srcId="{456CE590-961B-4F16-BBC3-D2950C2269DA}" destId="{5FE8E998-E09A-4A15-AB95-55CB521E66B6}" srcOrd="1" destOrd="0" presId="urn:microsoft.com/office/officeart/2005/8/layout/pyramid1"/>
    <dgm:cxn modelId="{A2C977C6-AC7B-4901-955E-F1BBCC85194D}" type="presParOf" srcId="{DD5D78E6-AB83-44BE-B622-D903DA25E423}" destId="{6F5E2C83-8A57-4D4D-A907-EA2820B92DDC}" srcOrd="2" destOrd="0" presId="urn:microsoft.com/office/officeart/2005/8/layout/pyramid1"/>
    <dgm:cxn modelId="{80B369C8-444F-46BA-AF84-D33B2416AC3A}" type="presParOf" srcId="{6F5E2C83-8A57-4D4D-A907-EA2820B92DDC}" destId="{58C6C941-1313-4AF1-BDF0-4073C8322214}" srcOrd="0" destOrd="0" presId="urn:microsoft.com/office/officeart/2005/8/layout/pyramid1"/>
    <dgm:cxn modelId="{2E4FEC30-F0BE-4ED9-BB76-4E23149C0ACD}" type="presParOf" srcId="{6F5E2C83-8A57-4D4D-A907-EA2820B92DDC}" destId="{9CA43B95-3F1F-4E97-AD83-869F0780C92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1900" b="1" dirty="0">
              <a:solidFill>
                <a:schemeClr val="bg1"/>
              </a:solidFill>
              <a:latin typeface="Helvetica" panose="020B0604020202020204" pitchFamily="34" charset="0"/>
              <a:ea typeface="+mj-ea"/>
              <a:cs typeface="Helvetica" panose="020B0604020202020204" pitchFamily="34" charset="0"/>
            </a:rPr>
            <a:t>Ley n.° 27785 – </a:t>
          </a:r>
          <a:r>
            <a:rPr lang="es-ES_tradnl" sz="1900" b="1" dirty="0">
              <a:latin typeface="Helvetica" panose="020B0604020202020204" pitchFamily="34" charset="0"/>
              <a:ea typeface="+mj-ea"/>
              <a:cs typeface="Helvetica" panose="020B0604020202020204" pitchFamily="34" charset="0"/>
            </a:rPr>
            <a:t>Ley Orgánica del </a:t>
          </a:r>
          <a:r>
            <a:rPr lang="es-ES_tradnl" sz="1900" b="1" dirty="0" err="1">
              <a:latin typeface="Helvetica" panose="020B0604020202020204" pitchFamily="34" charset="0"/>
              <a:ea typeface="+mj-ea"/>
              <a:cs typeface="Helvetica" panose="020B0604020202020204" pitchFamily="34" charset="0"/>
            </a:rPr>
            <a:t>SNC</a:t>
          </a:r>
          <a:r>
            <a:rPr lang="es-ES_tradnl" sz="1900" b="1" dirty="0">
              <a:latin typeface="Helvetica" panose="020B0604020202020204" pitchFamily="34" charset="0"/>
              <a:ea typeface="+mj-ea"/>
              <a:cs typeface="Helvetica" panose="020B0604020202020204" pitchFamily="34" charset="0"/>
            </a:rPr>
            <a:t> y de la </a:t>
          </a:r>
          <a:r>
            <a:rPr lang="es-ES_tradnl" sz="1900" b="1" dirty="0" err="1">
              <a:latin typeface="Helvetica" panose="020B0604020202020204" pitchFamily="34" charset="0"/>
              <a:ea typeface="+mj-ea"/>
              <a:cs typeface="Helvetica" panose="020B0604020202020204" pitchFamily="34" charset="0"/>
            </a:rPr>
            <a:t>CGR</a:t>
          </a:r>
          <a:r>
            <a:rPr lang="es-ES_tradnl" sz="1900" b="1" dirty="0">
              <a:latin typeface="Helvetica" panose="020B0604020202020204" pitchFamily="34" charset="0"/>
              <a:ea typeface="+mj-ea"/>
              <a:cs typeface="Helvetica" panose="020B0604020202020204" pitchFamily="34" charset="0"/>
            </a:rPr>
            <a:t> (Artículo 41°)</a:t>
          </a:r>
          <a:endParaRPr lang="es-PE" sz="19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pt>
    <dgm:pt modelId="{DF117456-9241-4135-94CA-815CFEEAABA8}" type="pres">
      <dgm:prSet presAssocID="{2F0F18C5-41D6-40DD-A7AD-0AE510BFFC91}" presName="parentText" presStyleLbl="node1" presStyleIdx="0" presStyleCnt="1" custScaleX="111926" custScaleY="52729" custLinFactNeighborX="-81655" custLinFactNeighborY="-6234">
        <dgm:presLayoutVars>
          <dgm:chMax val="0"/>
          <dgm:bulletEnabled val="1"/>
        </dgm:presLayoutVars>
      </dgm:prSet>
      <dgm:spPr/>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100000" custScaleY="295605" custLinFactNeighborX="782" custLinFactNeighborY="-8726">
        <dgm:presLayoutVars>
          <dgm:bulletEnabled val="1"/>
        </dgm:presLayoutVars>
      </dgm:prSet>
      <dgm:spPr>
        <a:noFill/>
        <a:ln>
          <a:solidFill>
            <a:schemeClr val="bg1"/>
          </a:solidFill>
        </a:ln>
      </dgm:spPr>
    </dgm:pt>
  </dgm:ptLst>
  <dgm:cxnLst>
    <dgm:cxn modelId="{CDC3DC0D-FF08-4FBD-BB6C-3CB5C1CFA5E6}" type="presOf" srcId="{BBA480BD-4240-488D-A90E-995CAA5D530E}" destId="{59881D63-1328-412F-A5FC-79150260A56D}" srcOrd="0" destOrd="0" presId="urn:microsoft.com/office/officeart/2005/8/layout/list1"/>
    <dgm:cxn modelId="{C363233D-F201-4A45-AFAD-7B8BE9EFBF1A}" type="presOf" srcId="{2F0F18C5-41D6-40DD-A7AD-0AE510BFFC91}" destId="{DF117456-9241-4135-94CA-815CFEEAABA8}" srcOrd="1" destOrd="0" presId="urn:microsoft.com/office/officeart/2005/8/layout/list1"/>
    <dgm:cxn modelId="{2BC9375D-8D09-4A5A-8A49-33051A14C441}" type="presOf" srcId="{2F0F18C5-41D6-40DD-A7AD-0AE510BFFC91}" destId="{50A736CE-B2EA-41F8-8496-726AFB45B4BF}"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199233CC-CB40-493A-BCE4-9C00E75BD26F}" type="presParOf" srcId="{59881D63-1328-412F-A5FC-79150260A56D}" destId="{83CC0821-4C61-41A7-8930-AC67C8BAF05A}" srcOrd="0" destOrd="0" presId="urn:microsoft.com/office/officeart/2005/8/layout/list1"/>
    <dgm:cxn modelId="{61212DD0-075F-4B29-BDF7-62467EC34221}" type="presParOf" srcId="{83CC0821-4C61-41A7-8930-AC67C8BAF05A}" destId="{50A736CE-B2EA-41F8-8496-726AFB45B4BF}" srcOrd="0" destOrd="0" presId="urn:microsoft.com/office/officeart/2005/8/layout/list1"/>
    <dgm:cxn modelId="{B6D4038C-DA01-48BF-B18D-ECD24EF81757}" type="presParOf" srcId="{83CC0821-4C61-41A7-8930-AC67C8BAF05A}" destId="{DF117456-9241-4135-94CA-815CFEEAABA8}" srcOrd="1" destOrd="0" presId="urn:microsoft.com/office/officeart/2005/8/layout/list1"/>
    <dgm:cxn modelId="{BB4024FF-E371-4260-A44A-41701622FE1D}" type="presParOf" srcId="{59881D63-1328-412F-A5FC-79150260A56D}" destId="{C3ADBCED-4526-46E5-B6E0-922D253D5FD6}" srcOrd="1" destOrd="0" presId="urn:microsoft.com/office/officeart/2005/8/layout/list1"/>
    <dgm:cxn modelId="{752BBB05-6625-46AA-94A0-EAA7ED6EDC7B}"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ES_tradnl" sz="1900" b="1" dirty="0">
              <a:solidFill>
                <a:schemeClr val="bg1"/>
              </a:solidFill>
              <a:latin typeface="Helvetica" panose="020B0604020202020204" pitchFamily="34" charset="0"/>
              <a:ea typeface="+mj-ea"/>
              <a:cs typeface="Helvetica" panose="020B0604020202020204" pitchFamily="34" charset="0"/>
            </a:rPr>
            <a:t>Funciones</a:t>
          </a:r>
          <a:endParaRPr lang="es-PE" sz="1900" b="1" dirty="0">
            <a:solidFill>
              <a:schemeClr val="bg1"/>
            </a:solidFill>
            <a:latin typeface="Helvetica" panose="020B0604020202020204" pitchFamily="34" charset="0"/>
            <a:cs typeface="Helvetica" panose="020B0604020202020204" pitchFamily="34" charset="0"/>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pt>
    <dgm:pt modelId="{DF117456-9241-4135-94CA-815CFEEAABA8}" type="pres">
      <dgm:prSet presAssocID="{2F0F18C5-41D6-40DD-A7AD-0AE510BFFC91}" presName="parentText" presStyleLbl="node1" presStyleIdx="0" presStyleCnt="1" custScaleX="34631" custScaleY="28106" custLinFactNeighborX="-63303" custLinFactNeighborY="-28300">
        <dgm:presLayoutVars>
          <dgm:chMax val="0"/>
          <dgm:bulletEnabled val="1"/>
        </dgm:presLayoutVars>
      </dgm:prSet>
      <dgm:spPr/>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X="100000" custScaleY="242164" custLinFactNeighborX="782" custLinFactNeighborY="-1724">
        <dgm:presLayoutVars>
          <dgm:bulletEnabled val="1"/>
        </dgm:presLayoutVars>
      </dgm:prSet>
      <dgm:spPr>
        <a:noFill/>
        <a:ln>
          <a:solidFill>
            <a:schemeClr val="bg1"/>
          </a:solidFill>
        </a:ln>
      </dgm:spPr>
    </dgm:pt>
  </dgm:ptLst>
  <dgm:cxnLst>
    <dgm:cxn modelId="{A8D3D021-600C-4BAE-9993-D591A653925D}" type="presOf" srcId="{2F0F18C5-41D6-40DD-A7AD-0AE510BFFC91}" destId="{DF117456-9241-4135-94CA-815CFEEAABA8}" srcOrd="1" destOrd="0" presId="urn:microsoft.com/office/officeart/2005/8/layout/list1"/>
    <dgm:cxn modelId="{17836833-6974-42E7-880E-63E7D6321424}" type="presOf" srcId="{BBA480BD-4240-488D-A90E-995CAA5D530E}" destId="{59881D63-1328-412F-A5FC-79150260A56D}" srcOrd="0" destOrd="0" presId="urn:microsoft.com/office/officeart/2005/8/layout/list1"/>
    <dgm:cxn modelId="{91D3F1E9-8F8B-4D9E-8A94-ABD1C439EABC}" type="presOf" srcId="{2F0F18C5-41D6-40DD-A7AD-0AE510BFFC91}" destId="{50A736CE-B2EA-41F8-8496-726AFB45B4BF}"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B342F1DA-40DA-4B0D-97FF-7094F8CD6D59}" type="presParOf" srcId="{59881D63-1328-412F-A5FC-79150260A56D}" destId="{83CC0821-4C61-41A7-8930-AC67C8BAF05A}" srcOrd="0" destOrd="0" presId="urn:microsoft.com/office/officeart/2005/8/layout/list1"/>
    <dgm:cxn modelId="{FC2A111A-29E8-40B9-95C9-C93E8788CBB3}" type="presParOf" srcId="{83CC0821-4C61-41A7-8930-AC67C8BAF05A}" destId="{50A736CE-B2EA-41F8-8496-726AFB45B4BF}" srcOrd="0" destOrd="0" presId="urn:microsoft.com/office/officeart/2005/8/layout/list1"/>
    <dgm:cxn modelId="{37A076E3-090C-4703-9B96-31C9D923432E}" type="presParOf" srcId="{83CC0821-4C61-41A7-8930-AC67C8BAF05A}" destId="{DF117456-9241-4135-94CA-815CFEEAABA8}" srcOrd="1" destOrd="0" presId="urn:microsoft.com/office/officeart/2005/8/layout/list1"/>
    <dgm:cxn modelId="{E74509A3-E055-4EC0-9A1A-AF3F0DDF2254}" type="presParOf" srcId="{59881D63-1328-412F-A5FC-79150260A56D}" destId="{C3ADBCED-4526-46E5-B6E0-922D253D5FD6}" srcOrd="1" destOrd="0" presId="urn:microsoft.com/office/officeart/2005/8/layout/list1"/>
    <dgm:cxn modelId="{7DB547DC-3A26-4349-BF64-CE624F36D6D7}"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1DE58B-D40E-4B96-8D70-BA1D32C72C96}" type="doc">
      <dgm:prSet loTypeId="urn:microsoft.com/office/officeart/2005/8/layout/hierarchy2" loCatId="hierarchy" qsTypeId="urn:microsoft.com/office/officeart/2005/8/quickstyle/3d2" qsCatId="3D" csTypeId="urn:microsoft.com/office/officeart/2005/8/colors/accent4_3" csCatId="accent4" phldr="1"/>
      <dgm:spPr/>
      <dgm:t>
        <a:bodyPr/>
        <a:lstStyle/>
        <a:p>
          <a:endParaRPr lang="es-PE"/>
        </a:p>
      </dgm:t>
    </dgm:pt>
    <dgm:pt modelId="{C83E92F2-B531-43D1-8848-8417C480EDD2}">
      <dgm:prSet phldrT="[Texto]" custT="1"/>
      <dgm:spPr>
        <a:solidFill>
          <a:srgbClr val="800000"/>
        </a:solidFill>
      </dgm:spPr>
      <dgm:t>
        <a:bodyPr/>
        <a:lstStyle/>
        <a:p>
          <a:r>
            <a:rPr lang="es-PE" sz="1500" b="1" dirty="0">
              <a:latin typeface="Helvetica" panose="020B0604020202020204" pitchFamily="34" charset="0"/>
            </a:rPr>
            <a:t>ENCARGO DE LA JEFATURA</a:t>
          </a:r>
        </a:p>
      </dgm:t>
    </dgm:pt>
    <dgm:pt modelId="{82631190-2C20-4A42-9648-ECC7C5567331}" type="parTrans" cxnId="{30E019BC-A07E-40D8-8E4E-47E2550109C2}">
      <dgm:prSet/>
      <dgm:spPr/>
      <dgm:t>
        <a:bodyPr/>
        <a:lstStyle/>
        <a:p>
          <a:endParaRPr lang="es-PE" sz="1500">
            <a:latin typeface="Helvetica" panose="020B0604020202020204" pitchFamily="34" charset="0"/>
          </a:endParaRPr>
        </a:p>
      </dgm:t>
    </dgm:pt>
    <dgm:pt modelId="{2594337F-19F2-4A32-B0E5-A5DB8EA7FC30}" type="sibTrans" cxnId="{30E019BC-A07E-40D8-8E4E-47E2550109C2}">
      <dgm:prSet/>
      <dgm:spPr/>
      <dgm:t>
        <a:bodyPr/>
        <a:lstStyle/>
        <a:p>
          <a:endParaRPr lang="es-PE" sz="1500">
            <a:latin typeface="Helvetica" panose="020B0604020202020204" pitchFamily="34" charset="0"/>
          </a:endParaRPr>
        </a:p>
      </dgm:t>
    </dgm:pt>
    <dgm:pt modelId="{CB9B5F40-8655-4206-A331-BF318787EA6D}">
      <dgm:prSet phldrT="[Texto]" custT="1"/>
      <dgm:spPr>
        <a:solidFill>
          <a:srgbClr val="800000"/>
        </a:solidFill>
      </dgm:spPr>
      <dgm:t>
        <a:bodyPr/>
        <a:lstStyle/>
        <a:p>
          <a:r>
            <a:rPr lang="es-PE" sz="1500" b="1" dirty="0">
              <a:latin typeface="Helvetica" panose="020B0604020202020204" pitchFamily="34" charset="0"/>
            </a:rPr>
            <a:t>De funciones</a:t>
          </a:r>
        </a:p>
      </dgm:t>
    </dgm:pt>
    <dgm:pt modelId="{82DF335F-97E7-472A-8AF1-D6AF0496801B}" type="parTrans" cxnId="{38CA872C-C333-4728-8A70-2C04F4956225}">
      <dgm:prSet custT="1"/>
      <dgm:spPr/>
      <dgm:t>
        <a:bodyPr/>
        <a:lstStyle/>
        <a:p>
          <a:endParaRPr lang="es-PE" sz="1500">
            <a:latin typeface="Helvetica" panose="020B0604020202020204" pitchFamily="34" charset="0"/>
          </a:endParaRPr>
        </a:p>
      </dgm:t>
    </dgm:pt>
    <dgm:pt modelId="{8C415BEE-D870-4C8A-BBBD-32717AC2ED41}" type="sibTrans" cxnId="{38CA872C-C333-4728-8A70-2C04F4956225}">
      <dgm:prSet/>
      <dgm:spPr/>
      <dgm:t>
        <a:bodyPr/>
        <a:lstStyle/>
        <a:p>
          <a:endParaRPr lang="es-PE" sz="1500">
            <a:latin typeface="Helvetica" panose="020B0604020202020204" pitchFamily="34" charset="0"/>
          </a:endParaRPr>
        </a:p>
      </dgm:t>
    </dgm:pt>
    <dgm:pt modelId="{CDEE5AA4-56A9-4D93-836A-0E859BD681C7}">
      <dgm:prSet phldrT="[Texto]" custT="1"/>
      <dgm:spPr>
        <a:solidFill>
          <a:srgbClr val="C00000"/>
        </a:solidFill>
      </dgm:spPr>
      <dgm:t>
        <a:bodyPr/>
        <a:lstStyle/>
        <a:p>
          <a:r>
            <a:rPr lang="es-PE" sz="1500" b="1" dirty="0" err="1">
              <a:latin typeface="Helvetica" panose="020B0604020202020204" pitchFamily="34" charset="0"/>
            </a:rPr>
            <a:t>CGR</a:t>
          </a:r>
          <a:endParaRPr lang="es-PE" sz="1500" b="1" dirty="0">
            <a:latin typeface="Helvetica" panose="020B0604020202020204" pitchFamily="34" charset="0"/>
          </a:endParaRPr>
        </a:p>
      </dgm:t>
    </dgm:pt>
    <dgm:pt modelId="{7639D0F5-A486-4981-AD0B-2BF551775588}" type="parTrans" cxnId="{E2B4B5C2-E146-4906-AE7F-6AA56FB06FF3}">
      <dgm:prSet custT="1"/>
      <dgm:spPr/>
      <dgm:t>
        <a:bodyPr/>
        <a:lstStyle/>
        <a:p>
          <a:endParaRPr lang="es-PE" sz="1500">
            <a:latin typeface="Helvetica" panose="020B0604020202020204" pitchFamily="34" charset="0"/>
          </a:endParaRPr>
        </a:p>
      </dgm:t>
    </dgm:pt>
    <dgm:pt modelId="{451C8ACC-96A0-4B9F-8303-EA83F3220E8E}" type="sibTrans" cxnId="{E2B4B5C2-E146-4906-AE7F-6AA56FB06FF3}">
      <dgm:prSet/>
      <dgm:spPr/>
      <dgm:t>
        <a:bodyPr/>
        <a:lstStyle/>
        <a:p>
          <a:endParaRPr lang="es-PE" sz="1500">
            <a:latin typeface="Helvetica" panose="020B0604020202020204" pitchFamily="34" charset="0"/>
          </a:endParaRPr>
        </a:p>
      </dgm:t>
    </dgm:pt>
    <dgm:pt modelId="{1EA87809-521D-498A-A167-436FFEB46443}">
      <dgm:prSet phldrT="[Texto]" custT="1"/>
      <dgm:spPr>
        <a:solidFill>
          <a:srgbClr val="800000"/>
        </a:solidFill>
      </dgm:spPr>
      <dgm:t>
        <a:bodyPr/>
        <a:lstStyle/>
        <a:p>
          <a:r>
            <a:rPr lang="es-PE" sz="1500" b="1" dirty="0">
              <a:latin typeface="Helvetica" panose="020B0604020202020204" pitchFamily="34" charset="0"/>
            </a:rPr>
            <a:t>De puesto</a:t>
          </a:r>
        </a:p>
      </dgm:t>
    </dgm:pt>
    <dgm:pt modelId="{6EC3B341-8BE6-4322-BD70-CA4FE515F9F3}" type="parTrans" cxnId="{DECCDADD-D0F4-4396-8714-1F3E48813DAD}">
      <dgm:prSet custT="1"/>
      <dgm:spPr/>
      <dgm:t>
        <a:bodyPr/>
        <a:lstStyle/>
        <a:p>
          <a:endParaRPr lang="es-PE" sz="1500">
            <a:latin typeface="Helvetica" panose="020B0604020202020204" pitchFamily="34" charset="0"/>
          </a:endParaRPr>
        </a:p>
      </dgm:t>
    </dgm:pt>
    <dgm:pt modelId="{25251476-C1BE-437A-A485-B871D998B1D6}" type="sibTrans" cxnId="{DECCDADD-D0F4-4396-8714-1F3E48813DAD}">
      <dgm:prSet/>
      <dgm:spPr/>
      <dgm:t>
        <a:bodyPr/>
        <a:lstStyle/>
        <a:p>
          <a:endParaRPr lang="es-PE" sz="1500">
            <a:latin typeface="Helvetica" panose="020B0604020202020204" pitchFamily="34" charset="0"/>
          </a:endParaRPr>
        </a:p>
      </dgm:t>
    </dgm:pt>
    <dgm:pt modelId="{406BA215-E4D1-4BE5-AE64-8653A4992C9A}">
      <dgm:prSet phldrT="[Texto]" custT="1"/>
      <dgm:spPr>
        <a:solidFill>
          <a:srgbClr val="C00000"/>
        </a:solidFill>
      </dgm:spPr>
      <dgm:t>
        <a:bodyPr/>
        <a:lstStyle/>
        <a:p>
          <a:r>
            <a:rPr lang="es-PE" sz="1500" b="1" dirty="0" err="1">
              <a:latin typeface="Helvetica" panose="020B0604020202020204" pitchFamily="34" charset="0"/>
            </a:rPr>
            <a:t>CGR</a:t>
          </a:r>
          <a:endParaRPr lang="es-PE" sz="1500" b="1" dirty="0">
            <a:latin typeface="Helvetica" panose="020B0604020202020204" pitchFamily="34" charset="0"/>
          </a:endParaRPr>
        </a:p>
      </dgm:t>
    </dgm:pt>
    <dgm:pt modelId="{BF58850C-6FE6-43FD-9650-65B2EBE92B22}" type="parTrans" cxnId="{EAEC7B0F-60FC-491D-87ED-AEB25E2CA210}">
      <dgm:prSet custT="1"/>
      <dgm:spPr/>
      <dgm:t>
        <a:bodyPr/>
        <a:lstStyle/>
        <a:p>
          <a:endParaRPr lang="es-PE" sz="1500">
            <a:latin typeface="Helvetica" panose="020B0604020202020204" pitchFamily="34" charset="0"/>
          </a:endParaRPr>
        </a:p>
      </dgm:t>
    </dgm:pt>
    <dgm:pt modelId="{9A9F949B-AA66-4E0A-83E3-97595AB0BC47}" type="sibTrans" cxnId="{EAEC7B0F-60FC-491D-87ED-AEB25E2CA210}">
      <dgm:prSet/>
      <dgm:spPr/>
      <dgm:t>
        <a:bodyPr/>
        <a:lstStyle/>
        <a:p>
          <a:endParaRPr lang="es-PE" sz="1500">
            <a:latin typeface="Helvetica" panose="020B0604020202020204" pitchFamily="34" charset="0"/>
          </a:endParaRPr>
        </a:p>
      </dgm:t>
    </dgm:pt>
    <dgm:pt modelId="{8459FDFD-4FA4-4238-BB0B-2BC44F93EA2B}">
      <dgm:prSet phldrT="[Texto]" custT="1"/>
      <dgm:spPr>
        <a:solidFill>
          <a:srgbClr val="C00000"/>
        </a:solidFill>
      </dgm:spPr>
      <dgm:t>
        <a:bodyPr/>
        <a:lstStyle/>
        <a:p>
          <a:r>
            <a:rPr lang="es-PE" sz="1500" b="1" dirty="0">
              <a:latin typeface="Helvetica" panose="020B0604020202020204" pitchFamily="34" charset="0"/>
            </a:rPr>
            <a:t>Entidad</a:t>
          </a:r>
        </a:p>
      </dgm:t>
    </dgm:pt>
    <dgm:pt modelId="{A148AFCE-2BA8-4EC3-9FD4-E22F37435B8E}" type="parTrans" cxnId="{794B36B5-43BA-4F16-B982-B62AB297EE87}">
      <dgm:prSet custT="1"/>
      <dgm:spPr/>
      <dgm:t>
        <a:bodyPr/>
        <a:lstStyle/>
        <a:p>
          <a:endParaRPr lang="es-PE" sz="1500">
            <a:latin typeface="Helvetica" panose="020B0604020202020204" pitchFamily="34" charset="0"/>
          </a:endParaRPr>
        </a:p>
      </dgm:t>
    </dgm:pt>
    <dgm:pt modelId="{6152FC04-F858-4F15-8414-01ACF747E59A}" type="sibTrans" cxnId="{794B36B5-43BA-4F16-B982-B62AB297EE87}">
      <dgm:prSet/>
      <dgm:spPr/>
      <dgm:t>
        <a:bodyPr/>
        <a:lstStyle/>
        <a:p>
          <a:endParaRPr lang="es-PE" sz="1500">
            <a:latin typeface="Helvetica" panose="020B0604020202020204" pitchFamily="34" charset="0"/>
          </a:endParaRPr>
        </a:p>
      </dgm:t>
    </dgm:pt>
    <dgm:pt modelId="{FC15AC1C-1873-4CD7-8729-413A37EDFD9D}" type="pres">
      <dgm:prSet presAssocID="{051DE58B-D40E-4B96-8D70-BA1D32C72C96}" presName="diagram" presStyleCnt="0">
        <dgm:presLayoutVars>
          <dgm:chPref val="1"/>
          <dgm:dir/>
          <dgm:animOne val="branch"/>
          <dgm:animLvl val="lvl"/>
          <dgm:resizeHandles val="exact"/>
        </dgm:presLayoutVars>
      </dgm:prSet>
      <dgm:spPr/>
    </dgm:pt>
    <dgm:pt modelId="{616D0EF1-9AD1-471B-9ADD-F837E9E56E8C}" type="pres">
      <dgm:prSet presAssocID="{C83E92F2-B531-43D1-8848-8417C480EDD2}" presName="root1" presStyleCnt="0"/>
      <dgm:spPr/>
    </dgm:pt>
    <dgm:pt modelId="{0EBA7833-6A89-4C33-81B1-09C696FEA9ED}" type="pres">
      <dgm:prSet presAssocID="{C83E92F2-B531-43D1-8848-8417C480EDD2}" presName="LevelOneTextNode" presStyleLbl="node0" presStyleIdx="0" presStyleCnt="1" custScaleX="150790" custScaleY="90406">
        <dgm:presLayoutVars>
          <dgm:chPref val="3"/>
        </dgm:presLayoutVars>
      </dgm:prSet>
      <dgm:spPr/>
    </dgm:pt>
    <dgm:pt modelId="{DC2A6555-628B-4657-9A6B-E2FFD195231A}" type="pres">
      <dgm:prSet presAssocID="{C83E92F2-B531-43D1-8848-8417C480EDD2}" presName="level2hierChild" presStyleCnt="0"/>
      <dgm:spPr/>
    </dgm:pt>
    <dgm:pt modelId="{211D4D0F-83AA-4F2D-BAFD-593398131C64}" type="pres">
      <dgm:prSet presAssocID="{82DF335F-97E7-472A-8AF1-D6AF0496801B}" presName="conn2-1" presStyleLbl="parChTrans1D2" presStyleIdx="0" presStyleCnt="2"/>
      <dgm:spPr/>
    </dgm:pt>
    <dgm:pt modelId="{C2EAC1C2-B21C-4D04-9B32-EF0B6516197E}" type="pres">
      <dgm:prSet presAssocID="{82DF335F-97E7-472A-8AF1-D6AF0496801B}" presName="connTx" presStyleLbl="parChTrans1D2" presStyleIdx="0" presStyleCnt="2"/>
      <dgm:spPr/>
    </dgm:pt>
    <dgm:pt modelId="{848F357E-E3AA-4ED0-9E7D-06AB86FEBB71}" type="pres">
      <dgm:prSet presAssocID="{CB9B5F40-8655-4206-A331-BF318787EA6D}" presName="root2" presStyleCnt="0"/>
      <dgm:spPr/>
    </dgm:pt>
    <dgm:pt modelId="{CD6C2004-39F2-4C06-A9E3-81AC04B56310}" type="pres">
      <dgm:prSet presAssocID="{CB9B5F40-8655-4206-A331-BF318787EA6D}" presName="LevelTwoTextNode" presStyleLbl="node2" presStyleIdx="0" presStyleCnt="2" custScaleX="135426">
        <dgm:presLayoutVars>
          <dgm:chPref val="3"/>
        </dgm:presLayoutVars>
      </dgm:prSet>
      <dgm:spPr/>
    </dgm:pt>
    <dgm:pt modelId="{33708C68-7EC1-4EDC-A012-DC86F707FA10}" type="pres">
      <dgm:prSet presAssocID="{CB9B5F40-8655-4206-A331-BF318787EA6D}" presName="level3hierChild" presStyleCnt="0"/>
      <dgm:spPr/>
    </dgm:pt>
    <dgm:pt modelId="{B585CF8D-4186-4B45-AD00-DE48DCE24A1C}" type="pres">
      <dgm:prSet presAssocID="{BF58850C-6FE6-43FD-9650-65B2EBE92B22}" presName="conn2-1" presStyleLbl="parChTrans1D3" presStyleIdx="0" presStyleCnt="3"/>
      <dgm:spPr/>
    </dgm:pt>
    <dgm:pt modelId="{B3A35EE2-BC18-49C1-BB38-D7A48CA13453}" type="pres">
      <dgm:prSet presAssocID="{BF58850C-6FE6-43FD-9650-65B2EBE92B22}" presName="connTx" presStyleLbl="parChTrans1D3" presStyleIdx="0" presStyleCnt="3"/>
      <dgm:spPr/>
    </dgm:pt>
    <dgm:pt modelId="{57E20DF5-FBDE-4DA1-98B8-329DA7F106DF}" type="pres">
      <dgm:prSet presAssocID="{406BA215-E4D1-4BE5-AE64-8653A4992C9A}" presName="root2" presStyleCnt="0"/>
      <dgm:spPr/>
    </dgm:pt>
    <dgm:pt modelId="{9C106DB4-B317-4312-B5A3-415DD2392BB8}" type="pres">
      <dgm:prSet presAssocID="{406BA215-E4D1-4BE5-AE64-8653A4992C9A}" presName="LevelTwoTextNode" presStyleLbl="node3" presStyleIdx="0" presStyleCnt="3">
        <dgm:presLayoutVars>
          <dgm:chPref val="3"/>
        </dgm:presLayoutVars>
      </dgm:prSet>
      <dgm:spPr/>
    </dgm:pt>
    <dgm:pt modelId="{157DB85B-383F-4BAC-A1FC-DBF9813CDC58}" type="pres">
      <dgm:prSet presAssocID="{406BA215-E4D1-4BE5-AE64-8653A4992C9A}" presName="level3hierChild" presStyleCnt="0"/>
      <dgm:spPr/>
    </dgm:pt>
    <dgm:pt modelId="{C76E2204-D1BF-48C1-B3F5-16C57B7ECE03}" type="pres">
      <dgm:prSet presAssocID="{6EC3B341-8BE6-4322-BD70-CA4FE515F9F3}" presName="conn2-1" presStyleLbl="parChTrans1D2" presStyleIdx="1" presStyleCnt="2"/>
      <dgm:spPr/>
    </dgm:pt>
    <dgm:pt modelId="{025F5427-C972-495B-BD4D-309340785C93}" type="pres">
      <dgm:prSet presAssocID="{6EC3B341-8BE6-4322-BD70-CA4FE515F9F3}" presName="connTx" presStyleLbl="parChTrans1D2" presStyleIdx="1" presStyleCnt="2"/>
      <dgm:spPr/>
    </dgm:pt>
    <dgm:pt modelId="{F39687E5-343F-4354-BDA6-68C12037B1A1}" type="pres">
      <dgm:prSet presAssocID="{1EA87809-521D-498A-A167-436FFEB46443}" presName="root2" presStyleCnt="0"/>
      <dgm:spPr/>
    </dgm:pt>
    <dgm:pt modelId="{8929DD4A-ED97-4B0E-B608-49AA3A8BF88A}" type="pres">
      <dgm:prSet presAssocID="{1EA87809-521D-498A-A167-436FFEB46443}" presName="LevelTwoTextNode" presStyleLbl="node2" presStyleIdx="1" presStyleCnt="2" custScaleX="141112">
        <dgm:presLayoutVars>
          <dgm:chPref val="3"/>
        </dgm:presLayoutVars>
      </dgm:prSet>
      <dgm:spPr/>
    </dgm:pt>
    <dgm:pt modelId="{BDDA19E0-3ABC-463F-B8D1-6F4A34A06AC2}" type="pres">
      <dgm:prSet presAssocID="{1EA87809-521D-498A-A167-436FFEB46443}" presName="level3hierChild" presStyleCnt="0"/>
      <dgm:spPr/>
    </dgm:pt>
    <dgm:pt modelId="{DB399819-1E21-489C-9254-60AF4425554B}" type="pres">
      <dgm:prSet presAssocID="{7639D0F5-A486-4981-AD0B-2BF551775588}" presName="conn2-1" presStyleLbl="parChTrans1D3" presStyleIdx="1" presStyleCnt="3"/>
      <dgm:spPr/>
    </dgm:pt>
    <dgm:pt modelId="{B6071B5A-3CD0-434C-BD56-50CFC90006FD}" type="pres">
      <dgm:prSet presAssocID="{7639D0F5-A486-4981-AD0B-2BF551775588}" presName="connTx" presStyleLbl="parChTrans1D3" presStyleIdx="1" presStyleCnt="3"/>
      <dgm:spPr/>
    </dgm:pt>
    <dgm:pt modelId="{C32AE910-E116-4932-B776-4A8A68BAE478}" type="pres">
      <dgm:prSet presAssocID="{CDEE5AA4-56A9-4D93-836A-0E859BD681C7}" presName="root2" presStyleCnt="0"/>
      <dgm:spPr/>
    </dgm:pt>
    <dgm:pt modelId="{0BD09F48-3A37-4253-9C26-23216EE38E65}" type="pres">
      <dgm:prSet presAssocID="{CDEE5AA4-56A9-4D93-836A-0E859BD681C7}" presName="LevelTwoTextNode" presStyleLbl="node3" presStyleIdx="1" presStyleCnt="3">
        <dgm:presLayoutVars>
          <dgm:chPref val="3"/>
        </dgm:presLayoutVars>
      </dgm:prSet>
      <dgm:spPr/>
    </dgm:pt>
    <dgm:pt modelId="{5EE7F7ED-468F-4831-847A-643C4581A6C1}" type="pres">
      <dgm:prSet presAssocID="{CDEE5AA4-56A9-4D93-836A-0E859BD681C7}" presName="level3hierChild" presStyleCnt="0"/>
      <dgm:spPr/>
    </dgm:pt>
    <dgm:pt modelId="{5E042C8D-C284-4A8C-8BBE-9EEFD1775AD5}" type="pres">
      <dgm:prSet presAssocID="{A148AFCE-2BA8-4EC3-9FD4-E22F37435B8E}" presName="conn2-1" presStyleLbl="parChTrans1D3" presStyleIdx="2" presStyleCnt="3"/>
      <dgm:spPr/>
    </dgm:pt>
    <dgm:pt modelId="{6059DA54-26D3-4A41-9B4C-6F231B86D023}" type="pres">
      <dgm:prSet presAssocID="{A148AFCE-2BA8-4EC3-9FD4-E22F37435B8E}" presName="connTx" presStyleLbl="parChTrans1D3" presStyleIdx="2" presStyleCnt="3"/>
      <dgm:spPr/>
    </dgm:pt>
    <dgm:pt modelId="{0A13B156-CF41-4D43-9D3C-A7AFD32BC220}" type="pres">
      <dgm:prSet presAssocID="{8459FDFD-4FA4-4238-BB0B-2BC44F93EA2B}" presName="root2" presStyleCnt="0"/>
      <dgm:spPr/>
    </dgm:pt>
    <dgm:pt modelId="{EF5DC212-6C50-414D-A366-989BE7874FE9}" type="pres">
      <dgm:prSet presAssocID="{8459FDFD-4FA4-4238-BB0B-2BC44F93EA2B}" presName="LevelTwoTextNode" presStyleLbl="node3" presStyleIdx="2" presStyleCnt="3">
        <dgm:presLayoutVars>
          <dgm:chPref val="3"/>
        </dgm:presLayoutVars>
      </dgm:prSet>
      <dgm:spPr/>
    </dgm:pt>
    <dgm:pt modelId="{D0AA8D2E-19F7-4FE5-B1A1-0DC1D625679A}" type="pres">
      <dgm:prSet presAssocID="{8459FDFD-4FA4-4238-BB0B-2BC44F93EA2B}" presName="level3hierChild" presStyleCnt="0"/>
      <dgm:spPr/>
    </dgm:pt>
  </dgm:ptLst>
  <dgm:cxnLst>
    <dgm:cxn modelId="{EAEC7B0F-60FC-491D-87ED-AEB25E2CA210}" srcId="{CB9B5F40-8655-4206-A331-BF318787EA6D}" destId="{406BA215-E4D1-4BE5-AE64-8653A4992C9A}" srcOrd="0" destOrd="0" parTransId="{BF58850C-6FE6-43FD-9650-65B2EBE92B22}" sibTransId="{9A9F949B-AA66-4E0A-83E3-97595AB0BC47}"/>
    <dgm:cxn modelId="{761E7318-1645-4B6A-9BFA-66E13BE21F90}" type="presOf" srcId="{A148AFCE-2BA8-4EC3-9FD4-E22F37435B8E}" destId="{5E042C8D-C284-4A8C-8BBE-9EEFD1775AD5}" srcOrd="0" destOrd="0" presId="urn:microsoft.com/office/officeart/2005/8/layout/hierarchy2"/>
    <dgm:cxn modelId="{B9FF442B-5D62-465E-BF28-69ABAD1D4F3C}" type="presOf" srcId="{6EC3B341-8BE6-4322-BD70-CA4FE515F9F3}" destId="{025F5427-C972-495B-BD4D-309340785C93}" srcOrd="1" destOrd="0" presId="urn:microsoft.com/office/officeart/2005/8/layout/hierarchy2"/>
    <dgm:cxn modelId="{38CA872C-C333-4728-8A70-2C04F4956225}" srcId="{C83E92F2-B531-43D1-8848-8417C480EDD2}" destId="{CB9B5F40-8655-4206-A331-BF318787EA6D}" srcOrd="0" destOrd="0" parTransId="{82DF335F-97E7-472A-8AF1-D6AF0496801B}" sibTransId="{8C415BEE-D870-4C8A-BBBD-32717AC2ED41}"/>
    <dgm:cxn modelId="{4DC6B448-FC6B-4B69-B8DE-221F3657D5AF}" type="presOf" srcId="{7639D0F5-A486-4981-AD0B-2BF551775588}" destId="{B6071B5A-3CD0-434C-BD56-50CFC90006FD}" srcOrd="1" destOrd="0" presId="urn:microsoft.com/office/officeart/2005/8/layout/hierarchy2"/>
    <dgm:cxn modelId="{BE41D44A-E47C-4ABF-AED0-B420AA4FED03}" type="presOf" srcId="{1EA87809-521D-498A-A167-436FFEB46443}" destId="{8929DD4A-ED97-4B0E-B608-49AA3A8BF88A}" srcOrd="0" destOrd="0" presId="urn:microsoft.com/office/officeart/2005/8/layout/hierarchy2"/>
    <dgm:cxn modelId="{8707184F-9F69-4080-80D8-02BDC733CFA3}" type="presOf" srcId="{7639D0F5-A486-4981-AD0B-2BF551775588}" destId="{DB399819-1E21-489C-9254-60AF4425554B}" srcOrd="0" destOrd="0" presId="urn:microsoft.com/office/officeart/2005/8/layout/hierarchy2"/>
    <dgm:cxn modelId="{F6008471-02DB-4C28-971D-FEF5E5709AA0}" type="presOf" srcId="{8459FDFD-4FA4-4238-BB0B-2BC44F93EA2B}" destId="{EF5DC212-6C50-414D-A366-989BE7874FE9}" srcOrd="0" destOrd="0" presId="urn:microsoft.com/office/officeart/2005/8/layout/hierarchy2"/>
    <dgm:cxn modelId="{68841752-093A-423F-A2F7-E4F6808406E2}" type="presOf" srcId="{C83E92F2-B531-43D1-8848-8417C480EDD2}" destId="{0EBA7833-6A89-4C33-81B1-09C696FEA9ED}" srcOrd="0" destOrd="0" presId="urn:microsoft.com/office/officeart/2005/8/layout/hierarchy2"/>
    <dgm:cxn modelId="{B8199A79-2547-49F8-8DDD-1664EE7B8CD7}" type="presOf" srcId="{CB9B5F40-8655-4206-A331-BF318787EA6D}" destId="{CD6C2004-39F2-4C06-A9E3-81AC04B56310}" srcOrd="0" destOrd="0" presId="urn:microsoft.com/office/officeart/2005/8/layout/hierarchy2"/>
    <dgm:cxn modelId="{AC33957A-F406-4F12-A944-03436153C150}" type="presOf" srcId="{051DE58B-D40E-4B96-8D70-BA1D32C72C96}" destId="{FC15AC1C-1873-4CD7-8729-413A37EDFD9D}" srcOrd="0" destOrd="0" presId="urn:microsoft.com/office/officeart/2005/8/layout/hierarchy2"/>
    <dgm:cxn modelId="{20693883-0033-4A87-AD1F-777138B2D312}" type="presOf" srcId="{BF58850C-6FE6-43FD-9650-65B2EBE92B22}" destId="{B3A35EE2-BC18-49C1-BB38-D7A48CA13453}" srcOrd="1" destOrd="0" presId="urn:microsoft.com/office/officeart/2005/8/layout/hierarchy2"/>
    <dgm:cxn modelId="{EB39E69B-0CA0-4BD4-AC67-5D1C09F63358}" type="presOf" srcId="{A148AFCE-2BA8-4EC3-9FD4-E22F37435B8E}" destId="{6059DA54-26D3-4A41-9B4C-6F231B86D023}" srcOrd="1" destOrd="0" presId="urn:microsoft.com/office/officeart/2005/8/layout/hierarchy2"/>
    <dgm:cxn modelId="{E04780A6-43AC-4334-AAD8-917FCA0E309D}" type="presOf" srcId="{406BA215-E4D1-4BE5-AE64-8653A4992C9A}" destId="{9C106DB4-B317-4312-B5A3-415DD2392BB8}" srcOrd="0" destOrd="0" presId="urn:microsoft.com/office/officeart/2005/8/layout/hierarchy2"/>
    <dgm:cxn modelId="{F2816BB0-76E9-4194-B159-CA4BCE64E70D}" type="presOf" srcId="{82DF335F-97E7-472A-8AF1-D6AF0496801B}" destId="{211D4D0F-83AA-4F2D-BAFD-593398131C64}" srcOrd="0" destOrd="0" presId="urn:microsoft.com/office/officeart/2005/8/layout/hierarchy2"/>
    <dgm:cxn modelId="{794B36B5-43BA-4F16-B982-B62AB297EE87}" srcId="{1EA87809-521D-498A-A167-436FFEB46443}" destId="{8459FDFD-4FA4-4238-BB0B-2BC44F93EA2B}" srcOrd="1" destOrd="0" parTransId="{A148AFCE-2BA8-4EC3-9FD4-E22F37435B8E}" sibTransId="{6152FC04-F858-4F15-8414-01ACF747E59A}"/>
    <dgm:cxn modelId="{30E019BC-A07E-40D8-8E4E-47E2550109C2}" srcId="{051DE58B-D40E-4B96-8D70-BA1D32C72C96}" destId="{C83E92F2-B531-43D1-8848-8417C480EDD2}" srcOrd="0" destOrd="0" parTransId="{82631190-2C20-4A42-9648-ECC7C5567331}" sibTransId="{2594337F-19F2-4A32-B0E5-A5DB8EA7FC30}"/>
    <dgm:cxn modelId="{E2B4B5C2-E146-4906-AE7F-6AA56FB06FF3}" srcId="{1EA87809-521D-498A-A167-436FFEB46443}" destId="{CDEE5AA4-56A9-4D93-836A-0E859BD681C7}" srcOrd="0" destOrd="0" parTransId="{7639D0F5-A486-4981-AD0B-2BF551775588}" sibTransId="{451C8ACC-96A0-4B9F-8303-EA83F3220E8E}"/>
    <dgm:cxn modelId="{B3389FD0-56F1-481F-AFC6-17D00FD8829E}" type="presOf" srcId="{6EC3B341-8BE6-4322-BD70-CA4FE515F9F3}" destId="{C76E2204-D1BF-48C1-B3F5-16C57B7ECE03}" srcOrd="0" destOrd="0" presId="urn:microsoft.com/office/officeart/2005/8/layout/hierarchy2"/>
    <dgm:cxn modelId="{E4308DD3-3C3D-46F5-854D-E1CFCEE4C30C}" type="presOf" srcId="{82DF335F-97E7-472A-8AF1-D6AF0496801B}" destId="{C2EAC1C2-B21C-4D04-9B32-EF0B6516197E}" srcOrd="1" destOrd="0" presId="urn:microsoft.com/office/officeart/2005/8/layout/hierarchy2"/>
    <dgm:cxn modelId="{54A5C8DA-1DC6-45A8-9B08-3DF1CEFB60D3}" type="presOf" srcId="{CDEE5AA4-56A9-4D93-836A-0E859BD681C7}" destId="{0BD09F48-3A37-4253-9C26-23216EE38E65}" srcOrd="0" destOrd="0" presId="urn:microsoft.com/office/officeart/2005/8/layout/hierarchy2"/>
    <dgm:cxn modelId="{DECCDADD-D0F4-4396-8714-1F3E48813DAD}" srcId="{C83E92F2-B531-43D1-8848-8417C480EDD2}" destId="{1EA87809-521D-498A-A167-436FFEB46443}" srcOrd="1" destOrd="0" parTransId="{6EC3B341-8BE6-4322-BD70-CA4FE515F9F3}" sibTransId="{25251476-C1BE-437A-A485-B871D998B1D6}"/>
    <dgm:cxn modelId="{106D0AE0-2E9F-40E3-B3AC-49C3FE087608}" type="presOf" srcId="{BF58850C-6FE6-43FD-9650-65B2EBE92B22}" destId="{B585CF8D-4186-4B45-AD00-DE48DCE24A1C}" srcOrd="0" destOrd="0" presId="urn:microsoft.com/office/officeart/2005/8/layout/hierarchy2"/>
    <dgm:cxn modelId="{1558C899-A4DC-4B19-8D0D-7CD0E45F3F05}" type="presParOf" srcId="{FC15AC1C-1873-4CD7-8729-413A37EDFD9D}" destId="{616D0EF1-9AD1-471B-9ADD-F837E9E56E8C}" srcOrd="0" destOrd="0" presId="urn:microsoft.com/office/officeart/2005/8/layout/hierarchy2"/>
    <dgm:cxn modelId="{8846F7F0-4B94-4146-8E86-D2FC1933AE3E}" type="presParOf" srcId="{616D0EF1-9AD1-471B-9ADD-F837E9E56E8C}" destId="{0EBA7833-6A89-4C33-81B1-09C696FEA9ED}" srcOrd="0" destOrd="0" presId="urn:microsoft.com/office/officeart/2005/8/layout/hierarchy2"/>
    <dgm:cxn modelId="{2451F2A9-511D-41BE-BF67-F97214DAA480}" type="presParOf" srcId="{616D0EF1-9AD1-471B-9ADD-F837E9E56E8C}" destId="{DC2A6555-628B-4657-9A6B-E2FFD195231A}" srcOrd="1" destOrd="0" presId="urn:microsoft.com/office/officeart/2005/8/layout/hierarchy2"/>
    <dgm:cxn modelId="{2C4ACB6B-1533-428F-B0A6-5A76A8786B2F}" type="presParOf" srcId="{DC2A6555-628B-4657-9A6B-E2FFD195231A}" destId="{211D4D0F-83AA-4F2D-BAFD-593398131C64}" srcOrd="0" destOrd="0" presId="urn:microsoft.com/office/officeart/2005/8/layout/hierarchy2"/>
    <dgm:cxn modelId="{3B83AC10-E326-4AC6-8E0D-749A1E3A00AF}" type="presParOf" srcId="{211D4D0F-83AA-4F2D-BAFD-593398131C64}" destId="{C2EAC1C2-B21C-4D04-9B32-EF0B6516197E}" srcOrd="0" destOrd="0" presId="urn:microsoft.com/office/officeart/2005/8/layout/hierarchy2"/>
    <dgm:cxn modelId="{2ED68506-3D99-45C6-8F6C-A48651545E63}" type="presParOf" srcId="{DC2A6555-628B-4657-9A6B-E2FFD195231A}" destId="{848F357E-E3AA-4ED0-9E7D-06AB86FEBB71}" srcOrd="1" destOrd="0" presId="urn:microsoft.com/office/officeart/2005/8/layout/hierarchy2"/>
    <dgm:cxn modelId="{DBA222B8-4A5B-4826-8B05-FF331423EE68}" type="presParOf" srcId="{848F357E-E3AA-4ED0-9E7D-06AB86FEBB71}" destId="{CD6C2004-39F2-4C06-A9E3-81AC04B56310}" srcOrd="0" destOrd="0" presId="urn:microsoft.com/office/officeart/2005/8/layout/hierarchy2"/>
    <dgm:cxn modelId="{92F54E1E-CA20-417E-828B-B2C9C31B13A5}" type="presParOf" srcId="{848F357E-E3AA-4ED0-9E7D-06AB86FEBB71}" destId="{33708C68-7EC1-4EDC-A012-DC86F707FA10}" srcOrd="1" destOrd="0" presId="urn:microsoft.com/office/officeart/2005/8/layout/hierarchy2"/>
    <dgm:cxn modelId="{DD97F90F-E97C-41E8-B4A9-92262AA7A12F}" type="presParOf" srcId="{33708C68-7EC1-4EDC-A012-DC86F707FA10}" destId="{B585CF8D-4186-4B45-AD00-DE48DCE24A1C}" srcOrd="0" destOrd="0" presId="urn:microsoft.com/office/officeart/2005/8/layout/hierarchy2"/>
    <dgm:cxn modelId="{1342E5AC-873D-4415-817E-29A50E614D44}" type="presParOf" srcId="{B585CF8D-4186-4B45-AD00-DE48DCE24A1C}" destId="{B3A35EE2-BC18-49C1-BB38-D7A48CA13453}" srcOrd="0" destOrd="0" presId="urn:microsoft.com/office/officeart/2005/8/layout/hierarchy2"/>
    <dgm:cxn modelId="{AFFB2E27-E521-4AB6-82C9-A6D5C5C5867A}" type="presParOf" srcId="{33708C68-7EC1-4EDC-A012-DC86F707FA10}" destId="{57E20DF5-FBDE-4DA1-98B8-329DA7F106DF}" srcOrd="1" destOrd="0" presId="urn:microsoft.com/office/officeart/2005/8/layout/hierarchy2"/>
    <dgm:cxn modelId="{663B473F-395A-47DB-A813-605E8D0D0877}" type="presParOf" srcId="{57E20DF5-FBDE-4DA1-98B8-329DA7F106DF}" destId="{9C106DB4-B317-4312-B5A3-415DD2392BB8}" srcOrd="0" destOrd="0" presId="urn:microsoft.com/office/officeart/2005/8/layout/hierarchy2"/>
    <dgm:cxn modelId="{A55D0F52-4BDB-4498-8CF2-84B73DB151A7}" type="presParOf" srcId="{57E20DF5-FBDE-4DA1-98B8-329DA7F106DF}" destId="{157DB85B-383F-4BAC-A1FC-DBF9813CDC58}" srcOrd="1" destOrd="0" presId="urn:microsoft.com/office/officeart/2005/8/layout/hierarchy2"/>
    <dgm:cxn modelId="{7F3722C9-FE0A-47E2-A23F-B6312DE95C6D}" type="presParOf" srcId="{DC2A6555-628B-4657-9A6B-E2FFD195231A}" destId="{C76E2204-D1BF-48C1-B3F5-16C57B7ECE03}" srcOrd="2" destOrd="0" presId="urn:microsoft.com/office/officeart/2005/8/layout/hierarchy2"/>
    <dgm:cxn modelId="{D8B758BF-C16C-422F-BB15-9493DB37E628}" type="presParOf" srcId="{C76E2204-D1BF-48C1-B3F5-16C57B7ECE03}" destId="{025F5427-C972-495B-BD4D-309340785C93}" srcOrd="0" destOrd="0" presId="urn:microsoft.com/office/officeart/2005/8/layout/hierarchy2"/>
    <dgm:cxn modelId="{09C32B3C-172C-4ED5-914A-561D00AA7C04}" type="presParOf" srcId="{DC2A6555-628B-4657-9A6B-E2FFD195231A}" destId="{F39687E5-343F-4354-BDA6-68C12037B1A1}" srcOrd="3" destOrd="0" presId="urn:microsoft.com/office/officeart/2005/8/layout/hierarchy2"/>
    <dgm:cxn modelId="{4A7E065F-A167-4B80-B42C-543BCE6A8E25}" type="presParOf" srcId="{F39687E5-343F-4354-BDA6-68C12037B1A1}" destId="{8929DD4A-ED97-4B0E-B608-49AA3A8BF88A}" srcOrd="0" destOrd="0" presId="urn:microsoft.com/office/officeart/2005/8/layout/hierarchy2"/>
    <dgm:cxn modelId="{98CA72E3-A968-4D8B-9565-A0A27E30E125}" type="presParOf" srcId="{F39687E5-343F-4354-BDA6-68C12037B1A1}" destId="{BDDA19E0-3ABC-463F-B8D1-6F4A34A06AC2}" srcOrd="1" destOrd="0" presId="urn:microsoft.com/office/officeart/2005/8/layout/hierarchy2"/>
    <dgm:cxn modelId="{4E8547AD-7B72-497B-AB01-1CDE740F6EB3}" type="presParOf" srcId="{BDDA19E0-3ABC-463F-B8D1-6F4A34A06AC2}" destId="{DB399819-1E21-489C-9254-60AF4425554B}" srcOrd="0" destOrd="0" presId="urn:microsoft.com/office/officeart/2005/8/layout/hierarchy2"/>
    <dgm:cxn modelId="{67DF3B80-2EA4-4C7C-8505-D5674C716AE2}" type="presParOf" srcId="{DB399819-1E21-489C-9254-60AF4425554B}" destId="{B6071B5A-3CD0-434C-BD56-50CFC90006FD}" srcOrd="0" destOrd="0" presId="urn:microsoft.com/office/officeart/2005/8/layout/hierarchy2"/>
    <dgm:cxn modelId="{61E80E62-C645-411D-945E-7966B5EFAC6F}" type="presParOf" srcId="{BDDA19E0-3ABC-463F-B8D1-6F4A34A06AC2}" destId="{C32AE910-E116-4932-B776-4A8A68BAE478}" srcOrd="1" destOrd="0" presId="urn:microsoft.com/office/officeart/2005/8/layout/hierarchy2"/>
    <dgm:cxn modelId="{4C2ED679-A585-44E4-B29F-7959C84EFBC9}" type="presParOf" srcId="{C32AE910-E116-4932-B776-4A8A68BAE478}" destId="{0BD09F48-3A37-4253-9C26-23216EE38E65}" srcOrd="0" destOrd="0" presId="urn:microsoft.com/office/officeart/2005/8/layout/hierarchy2"/>
    <dgm:cxn modelId="{9A9F980D-B347-4E8F-BDAE-F39CA7222FE1}" type="presParOf" srcId="{C32AE910-E116-4932-B776-4A8A68BAE478}" destId="{5EE7F7ED-468F-4831-847A-643C4581A6C1}" srcOrd="1" destOrd="0" presId="urn:microsoft.com/office/officeart/2005/8/layout/hierarchy2"/>
    <dgm:cxn modelId="{EAFE50BF-9FDB-4940-B506-2278595023CC}" type="presParOf" srcId="{BDDA19E0-3ABC-463F-B8D1-6F4A34A06AC2}" destId="{5E042C8D-C284-4A8C-8BBE-9EEFD1775AD5}" srcOrd="2" destOrd="0" presId="urn:microsoft.com/office/officeart/2005/8/layout/hierarchy2"/>
    <dgm:cxn modelId="{062F2F1A-0BC8-48A0-B9A8-E22DF1DE7A22}" type="presParOf" srcId="{5E042C8D-C284-4A8C-8BBE-9EEFD1775AD5}" destId="{6059DA54-26D3-4A41-9B4C-6F231B86D023}" srcOrd="0" destOrd="0" presId="urn:microsoft.com/office/officeart/2005/8/layout/hierarchy2"/>
    <dgm:cxn modelId="{05DF90A7-3044-4D9C-B1F5-D0AEC6C09774}" type="presParOf" srcId="{BDDA19E0-3ABC-463F-B8D1-6F4A34A06AC2}" destId="{0A13B156-CF41-4D43-9D3C-A7AFD32BC220}" srcOrd="3" destOrd="0" presId="urn:microsoft.com/office/officeart/2005/8/layout/hierarchy2"/>
    <dgm:cxn modelId="{9D18643F-A2C9-4262-B4F6-694D4C7F1232}" type="presParOf" srcId="{0A13B156-CF41-4D43-9D3C-A7AFD32BC220}" destId="{EF5DC212-6C50-414D-A366-989BE7874FE9}" srcOrd="0" destOrd="0" presId="urn:microsoft.com/office/officeart/2005/8/layout/hierarchy2"/>
    <dgm:cxn modelId="{9DB0CB90-4FDB-47D5-ABE7-54C8B1F86E03}" type="presParOf" srcId="{0A13B156-CF41-4D43-9D3C-A7AFD32BC220}" destId="{D0AA8D2E-19F7-4FE5-B1A1-0DC1D625679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1DE58B-D40E-4B96-8D70-BA1D32C72C96}" type="doc">
      <dgm:prSet loTypeId="urn:microsoft.com/office/officeart/2005/8/layout/hierarchy2" loCatId="hierarchy" qsTypeId="urn:microsoft.com/office/officeart/2005/8/quickstyle/3d2" qsCatId="3D" csTypeId="urn:microsoft.com/office/officeart/2005/8/colors/accent4_3" csCatId="accent4" phldr="1"/>
      <dgm:spPr/>
      <dgm:t>
        <a:bodyPr/>
        <a:lstStyle/>
        <a:p>
          <a:endParaRPr lang="es-PE"/>
        </a:p>
      </dgm:t>
    </dgm:pt>
    <dgm:pt modelId="{C83E92F2-B531-43D1-8848-8417C480EDD2}">
      <dgm:prSet phldrT="[Texto]" custT="1"/>
      <dgm:spPr>
        <a:solidFill>
          <a:srgbClr val="800000"/>
        </a:solidFill>
      </dgm:spPr>
      <dgm:t>
        <a:bodyPr/>
        <a:lstStyle/>
        <a:p>
          <a:r>
            <a:rPr lang="es-PE" sz="1800" b="1" dirty="0"/>
            <a:t>ÓRGANO DE CONTROL INSTITUCIONAL</a:t>
          </a:r>
        </a:p>
      </dgm:t>
    </dgm:pt>
    <dgm:pt modelId="{82631190-2C20-4A42-9648-ECC7C5567331}" type="parTrans" cxnId="{30E019BC-A07E-40D8-8E4E-47E2550109C2}">
      <dgm:prSet/>
      <dgm:spPr/>
      <dgm:t>
        <a:bodyPr/>
        <a:lstStyle/>
        <a:p>
          <a:endParaRPr lang="es-PE"/>
        </a:p>
      </dgm:t>
    </dgm:pt>
    <dgm:pt modelId="{2594337F-19F2-4A32-B0E5-A5DB8EA7FC30}" type="sibTrans" cxnId="{30E019BC-A07E-40D8-8E4E-47E2550109C2}">
      <dgm:prSet/>
      <dgm:spPr/>
      <dgm:t>
        <a:bodyPr/>
        <a:lstStyle/>
        <a:p>
          <a:endParaRPr lang="es-PE"/>
        </a:p>
      </dgm:t>
    </dgm:pt>
    <dgm:pt modelId="{CB9B5F40-8655-4206-A331-BF318787EA6D}">
      <dgm:prSet phldrT="[Texto]"/>
      <dgm:spPr>
        <a:solidFill>
          <a:srgbClr val="800000"/>
        </a:solidFill>
      </dgm:spPr>
      <dgm:t>
        <a:bodyPr/>
        <a:lstStyle/>
        <a:p>
          <a:r>
            <a:rPr lang="es-PE" b="1" dirty="0"/>
            <a:t>Dependencia Funcional</a:t>
          </a:r>
        </a:p>
      </dgm:t>
    </dgm:pt>
    <dgm:pt modelId="{82DF335F-97E7-472A-8AF1-D6AF0496801B}" type="parTrans" cxnId="{38CA872C-C333-4728-8A70-2C04F4956225}">
      <dgm:prSet/>
      <dgm:spPr/>
      <dgm:t>
        <a:bodyPr/>
        <a:lstStyle/>
        <a:p>
          <a:endParaRPr lang="es-PE"/>
        </a:p>
      </dgm:t>
    </dgm:pt>
    <dgm:pt modelId="{8C415BEE-D870-4C8A-BBBD-32717AC2ED41}" type="sibTrans" cxnId="{38CA872C-C333-4728-8A70-2C04F4956225}">
      <dgm:prSet/>
      <dgm:spPr/>
      <dgm:t>
        <a:bodyPr/>
        <a:lstStyle/>
        <a:p>
          <a:endParaRPr lang="es-PE"/>
        </a:p>
      </dgm:t>
    </dgm:pt>
    <dgm:pt modelId="{CDEE5AA4-56A9-4D93-836A-0E859BD681C7}">
      <dgm:prSet phldrT="[Texto]"/>
      <dgm:spPr>
        <a:solidFill>
          <a:srgbClr val="C00000"/>
        </a:solidFill>
      </dgm:spPr>
      <dgm:t>
        <a:bodyPr/>
        <a:lstStyle/>
        <a:p>
          <a:r>
            <a:rPr lang="es-PE" b="1" dirty="0" err="1"/>
            <a:t>CGR</a:t>
          </a:r>
          <a:endParaRPr lang="es-PE" b="1" dirty="0"/>
        </a:p>
      </dgm:t>
    </dgm:pt>
    <dgm:pt modelId="{7639D0F5-A486-4981-AD0B-2BF551775588}" type="parTrans" cxnId="{E2B4B5C2-E146-4906-AE7F-6AA56FB06FF3}">
      <dgm:prSet/>
      <dgm:spPr/>
      <dgm:t>
        <a:bodyPr/>
        <a:lstStyle/>
        <a:p>
          <a:endParaRPr lang="es-PE"/>
        </a:p>
      </dgm:t>
    </dgm:pt>
    <dgm:pt modelId="{451C8ACC-96A0-4B9F-8303-EA83F3220E8E}" type="sibTrans" cxnId="{E2B4B5C2-E146-4906-AE7F-6AA56FB06FF3}">
      <dgm:prSet/>
      <dgm:spPr/>
      <dgm:t>
        <a:bodyPr/>
        <a:lstStyle/>
        <a:p>
          <a:endParaRPr lang="es-PE"/>
        </a:p>
      </dgm:t>
    </dgm:pt>
    <dgm:pt modelId="{1EA87809-521D-498A-A167-436FFEB46443}">
      <dgm:prSet phldrT="[Texto]"/>
      <dgm:spPr>
        <a:solidFill>
          <a:srgbClr val="800000"/>
        </a:solidFill>
      </dgm:spPr>
      <dgm:t>
        <a:bodyPr/>
        <a:lstStyle/>
        <a:p>
          <a:r>
            <a:rPr lang="es-PE" b="1" dirty="0"/>
            <a:t>Dependencia Administrativa</a:t>
          </a:r>
        </a:p>
      </dgm:t>
    </dgm:pt>
    <dgm:pt modelId="{6EC3B341-8BE6-4322-BD70-CA4FE515F9F3}" type="parTrans" cxnId="{DECCDADD-D0F4-4396-8714-1F3E48813DAD}">
      <dgm:prSet/>
      <dgm:spPr/>
      <dgm:t>
        <a:bodyPr/>
        <a:lstStyle/>
        <a:p>
          <a:endParaRPr lang="es-PE"/>
        </a:p>
      </dgm:t>
    </dgm:pt>
    <dgm:pt modelId="{25251476-C1BE-437A-A485-B871D998B1D6}" type="sibTrans" cxnId="{DECCDADD-D0F4-4396-8714-1F3E48813DAD}">
      <dgm:prSet/>
      <dgm:spPr/>
      <dgm:t>
        <a:bodyPr/>
        <a:lstStyle/>
        <a:p>
          <a:endParaRPr lang="es-PE"/>
        </a:p>
      </dgm:t>
    </dgm:pt>
    <dgm:pt modelId="{406BA215-E4D1-4BE5-AE64-8653A4992C9A}">
      <dgm:prSet phldrT="[Texto]"/>
      <dgm:spPr>
        <a:solidFill>
          <a:srgbClr val="C00000"/>
        </a:solidFill>
      </dgm:spPr>
      <dgm:t>
        <a:bodyPr/>
        <a:lstStyle/>
        <a:p>
          <a:r>
            <a:rPr lang="es-PE" b="1" dirty="0" err="1"/>
            <a:t>CGR</a:t>
          </a:r>
          <a:endParaRPr lang="es-PE" b="1" dirty="0"/>
        </a:p>
      </dgm:t>
    </dgm:pt>
    <dgm:pt modelId="{BF58850C-6FE6-43FD-9650-65B2EBE92B22}" type="parTrans" cxnId="{EAEC7B0F-60FC-491D-87ED-AEB25E2CA210}">
      <dgm:prSet/>
      <dgm:spPr/>
      <dgm:t>
        <a:bodyPr/>
        <a:lstStyle/>
        <a:p>
          <a:endParaRPr lang="es-PE"/>
        </a:p>
      </dgm:t>
    </dgm:pt>
    <dgm:pt modelId="{9A9F949B-AA66-4E0A-83E3-97595AB0BC47}" type="sibTrans" cxnId="{EAEC7B0F-60FC-491D-87ED-AEB25E2CA210}">
      <dgm:prSet/>
      <dgm:spPr/>
      <dgm:t>
        <a:bodyPr/>
        <a:lstStyle/>
        <a:p>
          <a:endParaRPr lang="es-PE"/>
        </a:p>
      </dgm:t>
    </dgm:pt>
    <dgm:pt modelId="{8459FDFD-4FA4-4238-BB0B-2BC44F93EA2B}">
      <dgm:prSet phldrT="[Texto]"/>
      <dgm:spPr>
        <a:solidFill>
          <a:srgbClr val="C00000"/>
        </a:solidFill>
      </dgm:spPr>
      <dgm:t>
        <a:bodyPr/>
        <a:lstStyle/>
        <a:p>
          <a:r>
            <a:rPr lang="es-PE" b="1" dirty="0"/>
            <a:t>Entidad</a:t>
          </a:r>
        </a:p>
      </dgm:t>
    </dgm:pt>
    <dgm:pt modelId="{A148AFCE-2BA8-4EC3-9FD4-E22F37435B8E}" type="parTrans" cxnId="{794B36B5-43BA-4F16-B982-B62AB297EE87}">
      <dgm:prSet/>
      <dgm:spPr/>
      <dgm:t>
        <a:bodyPr/>
        <a:lstStyle/>
        <a:p>
          <a:endParaRPr lang="es-PE"/>
        </a:p>
      </dgm:t>
    </dgm:pt>
    <dgm:pt modelId="{6152FC04-F858-4F15-8414-01ACF747E59A}" type="sibTrans" cxnId="{794B36B5-43BA-4F16-B982-B62AB297EE87}">
      <dgm:prSet/>
      <dgm:spPr/>
      <dgm:t>
        <a:bodyPr/>
        <a:lstStyle/>
        <a:p>
          <a:endParaRPr lang="es-PE"/>
        </a:p>
      </dgm:t>
    </dgm:pt>
    <dgm:pt modelId="{FC15AC1C-1873-4CD7-8729-413A37EDFD9D}" type="pres">
      <dgm:prSet presAssocID="{051DE58B-D40E-4B96-8D70-BA1D32C72C96}" presName="diagram" presStyleCnt="0">
        <dgm:presLayoutVars>
          <dgm:chPref val="1"/>
          <dgm:dir/>
          <dgm:animOne val="branch"/>
          <dgm:animLvl val="lvl"/>
          <dgm:resizeHandles val="exact"/>
        </dgm:presLayoutVars>
      </dgm:prSet>
      <dgm:spPr/>
    </dgm:pt>
    <dgm:pt modelId="{616D0EF1-9AD1-471B-9ADD-F837E9E56E8C}" type="pres">
      <dgm:prSet presAssocID="{C83E92F2-B531-43D1-8848-8417C480EDD2}" presName="root1" presStyleCnt="0"/>
      <dgm:spPr/>
    </dgm:pt>
    <dgm:pt modelId="{0EBA7833-6A89-4C33-81B1-09C696FEA9ED}" type="pres">
      <dgm:prSet presAssocID="{C83E92F2-B531-43D1-8848-8417C480EDD2}" presName="LevelOneTextNode" presStyleLbl="node0" presStyleIdx="0" presStyleCnt="1" custScaleX="229313" custScaleY="244980">
        <dgm:presLayoutVars>
          <dgm:chPref val="3"/>
        </dgm:presLayoutVars>
      </dgm:prSet>
      <dgm:spPr/>
    </dgm:pt>
    <dgm:pt modelId="{DC2A6555-628B-4657-9A6B-E2FFD195231A}" type="pres">
      <dgm:prSet presAssocID="{C83E92F2-B531-43D1-8848-8417C480EDD2}" presName="level2hierChild" presStyleCnt="0"/>
      <dgm:spPr/>
    </dgm:pt>
    <dgm:pt modelId="{211D4D0F-83AA-4F2D-BAFD-593398131C64}" type="pres">
      <dgm:prSet presAssocID="{82DF335F-97E7-472A-8AF1-D6AF0496801B}" presName="conn2-1" presStyleLbl="parChTrans1D2" presStyleIdx="0" presStyleCnt="2"/>
      <dgm:spPr/>
    </dgm:pt>
    <dgm:pt modelId="{C2EAC1C2-B21C-4D04-9B32-EF0B6516197E}" type="pres">
      <dgm:prSet presAssocID="{82DF335F-97E7-472A-8AF1-D6AF0496801B}" presName="connTx" presStyleLbl="parChTrans1D2" presStyleIdx="0" presStyleCnt="2"/>
      <dgm:spPr/>
    </dgm:pt>
    <dgm:pt modelId="{848F357E-E3AA-4ED0-9E7D-06AB86FEBB71}" type="pres">
      <dgm:prSet presAssocID="{CB9B5F40-8655-4206-A331-BF318787EA6D}" presName="root2" presStyleCnt="0"/>
      <dgm:spPr/>
    </dgm:pt>
    <dgm:pt modelId="{CD6C2004-39F2-4C06-A9E3-81AC04B56310}" type="pres">
      <dgm:prSet presAssocID="{CB9B5F40-8655-4206-A331-BF318787EA6D}" presName="LevelTwoTextNode" presStyleLbl="node2" presStyleIdx="0" presStyleCnt="2">
        <dgm:presLayoutVars>
          <dgm:chPref val="3"/>
        </dgm:presLayoutVars>
      </dgm:prSet>
      <dgm:spPr/>
    </dgm:pt>
    <dgm:pt modelId="{33708C68-7EC1-4EDC-A012-DC86F707FA10}" type="pres">
      <dgm:prSet presAssocID="{CB9B5F40-8655-4206-A331-BF318787EA6D}" presName="level3hierChild" presStyleCnt="0"/>
      <dgm:spPr/>
    </dgm:pt>
    <dgm:pt modelId="{B585CF8D-4186-4B45-AD00-DE48DCE24A1C}" type="pres">
      <dgm:prSet presAssocID="{BF58850C-6FE6-43FD-9650-65B2EBE92B22}" presName="conn2-1" presStyleLbl="parChTrans1D3" presStyleIdx="0" presStyleCnt="3"/>
      <dgm:spPr/>
    </dgm:pt>
    <dgm:pt modelId="{B3A35EE2-BC18-49C1-BB38-D7A48CA13453}" type="pres">
      <dgm:prSet presAssocID="{BF58850C-6FE6-43FD-9650-65B2EBE92B22}" presName="connTx" presStyleLbl="parChTrans1D3" presStyleIdx="0" presStyleCnt="3"/>
      <dgm:spPr/>
    </dgm:pt>
    <dgm:pt modelId="{57E20DF5-FBDE-4DA1-98B8-329DA7F106DF}" type="pres">
      <dgm:prSet presAssocID="{406BA215-E4D1-4BE5-AE64-8653A4992C9A}" presName="root2" presStyleCnt="0"/>
      <dgm:spPr/>
    </dgm:pt>
    <dgm:pt modelId="{9C106DB4-B317-4312-B5A3-415DD2392BB8}" type="pres">
      <dgm:prSet presAssocID="{406BA215-E4D1-4BE5-AE64-8653A4992C9A}" presName="LevelTwoTextNode" presStyleLbl="node3" presStyleIdx="0" presStyleCnt="3">
        <dgm:presLayoutVars>
          <dgm:chPref val="3"/>
        </dgm:presLayoutVars>
      </dgm:prSet>
      <dgm:spPr/>
    </dgm:pt>
    <dgm:pt modelId="{157DB85B-383F-4BAC-A1FC-DBF9813CDC58}" type="pres">
      <dgm:prSet presAssocID="{406BA215-E4D1-4BE5-AE64-8653A4992C9A}" presName="level3hierChild" presStyleCnt="0"/>
      <dgm:spPr/>
    </dgm:pt>
    <dgm:pt modelId="{C76E2204-D1BF-48C1-B3F5-16C57B7ECE03}" type="pres">
      <dgm:prSet presAssocID="{6EC3B341-8BE6-4322-BD70-CA4FE515F9F3}" presName="conn2-1" presStyleLbl="parChTrans1D2" presStyleIdx="1" presStyleCnt="2"/>
      <dgm:spPr/>
    </dgm:pt>
    <dgm:pt modelId="{025F5427-C972-495B-BD4D-309340785C93}" type="pres">
      <dgm:prSet presAssocID="{6EC3B341-8BE6-4322-BD70-CA4FE515F9F3}" presName="connTx" presStyleLbl="parChTrans1D2" presStyleIdx="1" presStyleCnt="2"/>
      <dgm:spPr/>
    </dgm:pt>
    <dgm:pt modelId="{F39687E5-343F-4354-BDA6-68C12037B1A1}" type="pres">
      <dgm:prSet presAssocID="{1EA87809-521D-498A-A167-436FFEB46443}" presName="root2" presStyleCnt="0"/>
      <dgm:spPr/>
    </dgm:pt>
    <dgm:pt modelId="{8929DD4A-ED97-4B0E-B608-49AA3A8BF88A}" type="pres">
      <dgm:prSet presAssocID="{1EA87809-521D-498A-A167-436FFEB46443}" presName="LevelTwoTextNode" presStyleLbl="node2" presStyleIdx="1" presStyleCnt="2">
        <dgm:presLayoutVars>
          <dgm:chPref val="3"/>
        </dgm:presLayoutVars>
      </dgm:prSet>
      <dgm:spPr/>
    </dgm:pt>
    <dgm:pt modelId="{BDDA19E0-3ABC-463F-B8D1-6F4A34A06AC2}" type="pres">
      <dgm:prSet presAssocID="{1EA87809-521D-498A-A167-436FFEB46443}" presName="level3hierChild" presStyleCnt="0"/>
      <dgm:spPr/>
    </dgm:pt>
    <dgm:pt modelId="{DB399819-1E21-489C-9254-60AF4425554B}" type="pres">
      <dgm:prSet presAssocID="{7639D0F5-A486-4981-AD0B-2BF551775588}" presName="conn2-1" presStyleLbl="parChTrans1D3" presStyleIdx="1" presStyleCnt="3"/>
      <dgm:spPr/>
    </dgm:pt>
    <dgm:pt modelId="{B6071B5A-3CD0-434C-BD56-50CFC90006FD}" type="pres">
      <dgm:prSet presAssocID="{7639D0F5-A486-4981-AD0B-2BF551775588}" presName="connTx" presStyleLbl="parChTrans1D3" presStyleIdx="1" presStyleCnt="3"/>
      <dgm:spPr/>
    </dgm:pt>
    <dgm:pt modelId="{C32AE910-E116-4932-B776-4A8A68BAE478}" type="pres">
      <dgm:prSet presAssocID="{CDEE5AA4-56A9-4D93-836A-0E859BD681C7}" presName="root2" presStyleCnt="0"/>
      <dgm:spPr/>
    </dgm:pt>
    <dgm:pt modelId="{0BD09F48-3A37-4253-9C26-23216EE38E65}" type="pres">
      <dgm:prSet presAssocID="{CDEE5AA4-56A9-4D93-836A-0E859BD681C7}" presName="LevelTwoTextNode" presStyleLbl="node3" presStyleIdx="1" presStyleCnt="3">
        <dgm:presLayoutVars>
          <dgm:chPref val="3"/>
        </dgm:presLayoutVars>
      </dgm:prSet>
      <dgm:spPr/>
    </dgm:pt>
    <dgm:pt modelId="{5EE7F7ED-468F-4831-847A-643C4581A6C1}" type="pres">
      <dgm:prSet presAssocID="{CDEE5AA4-56A9-4D93-836A-0E859BD681C7}" presName="level3hierChild" presStyleCnt="0"/>
      <dgm:spPr/>
    </dgm:pt>
    <dgm:pt modelId="{5E042C8D-C284-4A8C-8BBE-9EEFD1775AD5}" type="pres">
      <dgm:prSet presAssocID="{A148AFCE-2BA8-4EC3-9FD4-E22F37435B8E}" presName="conn2-1" presStyleLbl="parChTrans1D3" presStyleIdx="2" presStyleCnt="3"/>
      <dgm:spPr/>
    </dgm:pt>
    <dgm:pt modelId="{6059DA54-26D3-4A41-9B4C-6F231B86D023}" type="pres">
      <dgm:prSet presAssocID="{A148AFCE-2BA8-4EC3-9FD4-E22F37435B8E}" presName="connTx" presStyleLbl="parChTrans1D3" presStyleIdx="2" presStyleCnt="3"/>
      <dgm:spPr/>
    </dgm:pt>
    <dgm:pt modelId="{0A13B156-CF41-4D43-9D3C-A7AFD32BC220}" type="pres">
      <dgm:prSet presAssocID="{8459FDFD-4FA4-4238-BB0B-2BC44F93EA2B}" presName="root2" presStyleCnt="0"/>
      <dgm:spPr/>
    </dgm:pt>
    <dgm:pt modelId="{EF5DC212-6C50-414D-A366-989BE7874FE9}" type="pres">
      <dgm:prSet presAssocID="{8459FDFD-4FA4-4238-BB0B-2BC44F93EA2B}" presName="LevelTwoTextNode" presStyleLbl="node3" presStyleIdx="2" presStyleCnt="3">
        <dgm:presLayoutVars>
          <dgm:chPref val="3"/>
        </dgm:presLayoutVars>
      </dgm:prSet>
      <dgm:spPr/>
    </dgm:pt>
    <dgm:pt modelId="{D0AA8D2E-19F7-4FE5-B1A1-0DC1D625679A}" type="pres">
      <dgm:prSet presAssocID="{8459FDFD-4FA4-4238-BB0B-2BC44F93EA2B}" presName="level3hierChild" presStyleCnt="0"/>
      <dgm:spPr/>
    </dgm:pt>
  </dgm:ptLst>
  <dgm:cxnLst>
    <dgm:cxn modelId="{8E3E6602-67C5-4358-9D08-A395CFFAA53F}" type="presOf" srcId="{8459FDFD-4FA4-4238-BB0B-2BC44F93EA2B}" destId="{EF5DC212-6C50-414D-A366-989BE7874FE9}" srcOrd="0" destOrd="0" presId="urn:microsoft.com/office/officeart/2005/8/layout/hierarchy2"/>
    <dgm:cxn modelId="{EAEC7B0F-60FC-491D-87ED-AEB25E2CA210}" srcId="{CB9B5F40-8655-4206-A331-BF318787EA6D}" destId="{406BA215-E4D1-4BE5-AE64-8653A4992C9A}" srcOrd="0" destOrd="0" parTransId="{BF58850C-6FE6-43FD-9650-65B2EBE92B22}" sibTransId="{9A9F949B-AA66-4E0A-83E3-97595AB0BC47}"/>
    <dgm:cxn modelId="{38CA872C-C333-4728-8A70-2C04F4956225}" srcId="{C83E92F2-B531-43D1-8848-8417C480EDD2}" destId="{CB9B5F40-8655-4206-A331-BF318787EA6D}" srcOrd="0" destOrd="0" parTransId="{82DF335F-97E7-472A-8AF1-D6AF0496801B}" sibTransId="{8C415BEE-D870-4C8A-BBBD-32717AC2ED41}"/>
    <dgm:cxn modelId="{DC47DD39-42BD-457E-A984-D66E52376638}" type="presOf" srcId="{C83E92F2-B531-43D1-8848-8417C480EDD2}" destId="{0EBA7833-6A89-4C33-81B1-09C696FEA9ED}" srcOrd="0" destOrd="0" presId="urn:microsoft.com/office/officeart/2005/8/layout/hierarchy2"/>
    <dgm:cxn modelId="{D8E4F23D-EE2B-490D-89C2-CA807867B309}" type="presOf" srcId="{406BA215-E4D1-4BE5-AE64-8653A4992C9A}" destId="{9C106DB4-B317-4312-B5A3-415DD2392BB8}" srcOrd="0" destOrd="0" presId="urn:microsoft.com/office/officeart/2005/8/layout/hierarchy2"/>
    <dgm:cxn modelId="{9EA1F55C-F5D9-44F7-899C-B683653A42F8}" type="presOf" srcId="{82DF335F-97E7-472A-8AF1-D6AF0496801B}" destId="{211D4D0F-83AA-4F2D-BAFD-593398131C64}" srcOrd="0" destOrd="0" presId="urn:microsoft.com/office/officeart/2005/8/layout/hierarchy2"/>
    <dgm:cxn modelId="{EAD54142-8F8E-442A-BFA1-B79FB867FC75}" type="presOf" srcId="{1EA87809-521D-498A-A167-436FFEB46443}" destId="{8929DD4A-ED97-4B0E-B608-49AA3A8BF88A}" srcOrd="0" destOrd="0" presId="urn:microsoft.com/office/officeart/2005/8/layout/hierarchy2"/>
    <dgm:cxn modelId="{AE471F72-DA0B-4DE5-BBC8-9890F830C44E}" type="presOf" srcId="{051DE58B-D40E-4B96-8D70-BA1D32C72C96}" destId="{FC15AC1C-1873-4CD7-8729-413A37EDFD9D}" srcOrd="0" destOrd="0" presId="urn:microsoft.com/office/officeart/2005/8/layout/hierarchy2"/>
    <dgm:cxn modelId="{3DF7BF89-58A0-403D-A2F4-5C7A336E19CA}" type="presOf" srcId="{6EC3B341-8BE6-4322-BD70-CA4FE515F9F3}" destId="{025F5427-C972-495B-BD4D-309340785C93}" srcOrd="1" destOrd="0" presId="urn:microsoft.com/office/officeart/2005/8/layout/hierarchy2"/>
    <dgm:cxn modelId="{31DF2791-BFA4-47C9-ACEE-3927F10774CD}" type="presOf" srcId="{7639D0F5-A486-4981-AD0B-2BF551775588}" destId="{DB399819-1E21-489C-9254-60AF4425554B}" srcOrd="0" destOrd="0" presId="urn:microsoft.com/office/officeart/2005/8/layout/hierarchy2"/>
    <dgm:cxn modelId="{1B46A696-B739-4F87-AB0C-1A4BD417ECDF}" type="presOf" srcId="{BF58850C-6FE6-43FD-9650-65B2EBE92B22}" destId="{B585CF8D-4186-4B45-AD00-DE48DCE24A1C}" srcOrd="0" destOrd="0" presId="urn:microsoft.com/office/officeart/2005/8/layout/hierarchy2"/>
    <dgm:cxn modelId="{8FD609A5-C0E8-4C17-88AD-DA24468CFC1F}" type="presOf" srcId="{82DF335F-97E7-472A-8AF1-D6AF0496801B}" destId="{C2EAC1C2-B21C-4D04-9B32-EF0B6516197E}" srcOrd="1" destOrd="0" presId="urn:microsoft.com/office/officeart/2005/8/layout/hierarchy2"/>
    <dgm:cxn modelId="{794B36B5-43BA-4F16-B982-B62AB297EE87}" srcId="{1EA87809-521D-498A-A167-436FFEB46443}" destId="{8459FDFD-4FA4-4238-BB0B-2BC44F93EA2B}" srcOrd="1" destOrd="0" parTransId="{A148AFCE-2BA8-4EC3-9FD4-E22F37435B8E}" sibTransId="{6152FC04-F858-4F15-8414-01ACF747E59A}"/>
    <dgm:cxn modelId="{30E019BC-A07E-40D8-8E4E-47E2550109C2}" srcId="{051DE58B-D40E-4B96-8D70-BA1D32C72C96}" destId="{C83E92F2-B531-43D1-8848-8417C480EDD2}" srcOrd="0" destOrd="0" parTransId="{82631190-2C20-4A42-9648-ECC7C5567331}" sibTransId="{2594337F-19F2-4A32-B0E5-A5DB8EA7FC30}"/>
    <dgm:cxn modelId="{F516B0BD-07D9-43EA-A0B7-BA1C5C59F466}" type="presOf" srcId="{A148AFCE-2BA8-4EC3-9FD4-E22F37435B8E}" destId="{6059DA54-26D3-4A41-9B4C-6F231B86D023}" srcOrd="1" destOrd="0" presId="urn:microsoft.com/office/officeart/2005/8/layout/hierarchy2"/>
    <dgm:cxn modelId="{E2B4B5C2-E146-4906-AE7F-6AA56FB06FF3}" srcId="{1EA87809-521D-498A-A167-436FFEB46443}" destId="{CDEE5AA4-56A9-4D93-836A-0E859BD681C7}" srcOrd="0" destOrd="0" parTransId="{7639D0F5-A486-4981-AD0B-2BF551775588}" sibTransId="{451C8ACC-96A0-4B9F-8303-EA83F3220E8E}"/>
    <dgm:cxn modelId="{6002BACC-AC0A-44BD-A039-2CCA65C1D45F}" type="presOf" srcId="{A148AFCE-2BA8-4EC3-9FD4-E22F37435B8E}" destId="{5E042C8D-C284-4A8C-8BBE-9EEFD1775AD5}" srcOrd="0" destOrd="0" presId="urn:microsoft.com/office/officeart/2005/8/layout/hierarchy2"/>
    <dgm:cxn modelId="{E75939D8-DBFA-494A-AFB8-282EA620CB8A}" type="presOf" srcId="{7639D0F5-A486-4981-AD0B-2BF551775588}" destId="{B6071B5A-3CD0-434C-BD56-50CFC90006FD}" srcOrd="1" destOrd="0" presId="urn:microsoft.com/office/officeart/2005/8/layout/hierarchy2"/>
    <dgm:cxn modelId="{85918DDA-8F2D-47CA-B0BE-E58F93F0FF32}" type="presOf" srcId="{BF58850C-6FE6-43FD-9650-65B2EBE92B22}" destId="{B3A35EE2-BC18-49C1-BB38-D7A48CA13453}" srcOrd="1" destOrd="0" presId="urn:microsoft.com/office/officeart/2005/8/layout/hierarchy2"/>
    <dgm:cxn modelId="{125061DC-2DFB-484A-9F40-D78F38265578}" type="presOf" srcId="{CDEE5AA4-56A9-4D93-836A-0E859BD681C7}" destId="{0BD09F48-3A37-4253-9C26-23216EE38E65}" srcOrd="0" destOrd="0" presId="urn:microsoft.com/office/officeart/2005/8/layout/hierarchy2"/>
    <dgm:cxn modelId="{DECCDADD-D0F4-4396-8714-1F3E48813DAD}" srcId="{C83E92F2-B531-43D1-8848-8417C480EDD2}" destId="{1EA87809-521D-498A-A167-436FFEB46443}" srcOrd="1" destOrd="0" parTransId="{6EC3B341-8BE6-4322-BD70-CA4FE515F9F3}" sibTransId="{25251476-C1BE-437A-A485-B871D998B1D6}"/>
    <dgm:cxn modelId="{925BAEE3-4042-4D8D-8BD0-243420C01BB3}" type="presOf" srcId="{6EC3B341-8BE6-4322-BD70-CA4FE515F9F3}" destId="{C76E2204-D1BF-48C1-B3F5-16C57B7ECE03}" srcOrd="0" destOrd="0" presId="urn:microsoft.com/office/officeart/2005/8/layout/hierarchy2"/>
    <dgm:cxn modelId="{47E42EF5-B8D0-4142-B294-00250062121C}" type="presOf" srcId="{CB9B5F40-8655-4206-A331-BF318787EA6D}" destId="{CD6C2004-39F2-4C06-A9E3-81AC04B56310}" srcOrd="0" destOrd="0" presId="urn:microsoft.com/office/officeart/2005/8/layout/hierarchy2"/>
    <dgm:cxn modelId="{316D205E-3E6B-436C-A193-2E4C1A174429}" type="presParOf" srcId="{FC15AC1C-1873-4CD7-8729-413A37EDFD9D}" destId="{616D0EF1-9AD1-471B-9ADD-F837E9E56E8C}" srcOrd="0" destOrd="0" presId="urn:microsoft.com/office/officeart/2005/8/layout/hierarchy2"/>
    <dgm:cxn modelId="{A4D0A3F3-3354-45AA-BCC3-290B3D964506}" type="presParOf" srcId="{616D0EF1-9AD1-471B-9ADD-F837E9E56E8C}" destId="{0EBA7833-6A89-4C33-81B1-09C696FEA9ED}" srcOrd="0" destOrd="0" presId="urn:microsoft.com/office/officeart/2005/8/layout/hierarchy2"/>
    <dgm:cxn modelId="{DDDB3651-2336-4E2A-80C7-813614020FF2}" type="presParOf" srcId="{616D0EF1-9AD1-471B-9ADD-F837E9E56E8C}" destId="{DC2A6555-628B-4657-9A6B-E2FFD195231A}" srcOrd="1" destOrd="0" presId="urn:microsoft.com/office/officeart/2005/8/layout/hierarchy2"/>
    <dgm:cxn modelId="{0694CDB5-E7DD-4520-8001-BE2384AD5375}" type="presParOf" srcId="{DC2A6555-628B-4657-9A6B-E2FFD195231A}" destId="{211D4D0F-83AA-4F2D-BAFD-593398131C64}" srcOrd="0" destOrd="0" presId="urn:microsoft.com/office/officeart/2005/8/layout/hierarchy2"/>
    <dgm:cxn modelId="{236EB9CA-3A4E-4BB7-9D1C-4EF7D6B67B00}" type="presParOf" srcId="{211D4D0F-83AA-4F2D-BAFD-593398131C64}" destId="{C2EAC1C2-B21C-4D04-9B32-EF0B6516197E}" srcOrd="0" destOrd="0" presId="urn:microsoft.com/office/officeart/2005/8/layout/hierarchy2"/>
    <dgm:cxn modelId="{B65D1391-0A55-4C4C-B3BC-FCB54F7544EA}" type="presParOf" srcId="{DC2A6555-628B-4657-9A6B-E2FFD195231A}" destId="{848F357E-E3AA-4ED0-9E7D-06AB86FEBB71}" srcOrd="1" destOrd="0" presId="urn:microsoft.com/office/officeart/2005/8/layout/hierarchy2"/>
    <dgm:cxn modelId="{B1779BAA-4185-4657-9F58-20AEE68EF85C}" type="presParOf" srcId="{848F357E-E3AA-4ED0-9E7D-06AB86FEBB71}" destId="{CD6C2004-39F2-4C06-A9E3-81AC04B56310}" srcOrd="0" destOrd="0" presId="urn:microsoft.com/office/officeart/2005/8/layout/hierarchy2"/>
    <dgm:cxn modelId="{EFDD4F90-78E3-40A1-902E-898E1EBBC908}" type="presParOf" srcId="{848F357E-E3AA-4ED0-9E7D-06AB86FEBB71}" destId="{33708C68-7EC1-4EDC-A012-DC86F707FA10}" srcOrd="1" destOrd="0" presId="urn:microsoft.com/office/officeart/2005/8/layout/hierarchy2"/>
    <dgm:cxn modelId="{EF587315-3D3A-498E-9BB3-9CCDAF1F2431}" type="presParOf" srcId="{33708C68-7EC1-4EDC-A012-DC86F707FA10}" destId="{B585CF8D-4186-4B45-AD00-DE48DCE24A1C}" srcOrd="0" destOrd="0" presId="urn:microsoft.com/office/officeart/2005/8/layout/hierarchy2"/>
    <dgm:cxn modelId="{62B4E340-3168-4E77-9E5A-31C6AFC088E0}" type="presParOf" srcId="{B585CF8D-4186-4B45-AD00-DE48DCE24A1C}" destId="{B3A35EE2-BC18-49C1-BB38-D7A48CA13453}" srcOrd="0" destOrd="0" presId="urn:microsoft.com/office/officeart/2005/8/layout/hierarchy2"/>
    <dgm:cxn modelId="{07C5C9CF-D1F9-4DBD-B22A-CE1830D84631}" type="presParOf" srcId="{33708C68-7EC1-4EDC-A012-DC86F707FA10}" destId="{57E20DF5-FBDE-4DA1-98B8-329DA7F106DF}" srcOrd="1" destOrd="0" presId="urn:microsoft.com/office/officeart/2005/8/layout/hierarchy2"/>
    <dgm:cxn modelId="{5EEC751C-5055-43D1-808C-7438AEAA369C}" type="presParOf" srcId="{57E20DF5-FBDE-4DA1-98B8-329DA7F106DF}" destId="{9C106DB4-B317-4312-B5A3-415DD2392BB8}" srcOrd="0" destOrd="0" presId="urn:microsoft.com/office/officeart/2005/8/layout/hierarchy2"/>
    <dgm:cxn modelId="{E0215E1C-4503-48E0-AB28-26D6738A8B58}" type="presParOf" srcId="{57E20DF5-FBDE-4DA1-98B8-329DA7F106DF}" destId="{157DB85B-383F-4BAC-A1FC-DBF9813CDC58}" srcOrd="1" destOrd="0" presId="urn:microsoft.com/office/officeart/2005/8/layout/hierarchy2"/>
    <dgm:cxn modelId="{3E7E9486-8B52-4F2F-8F4F-75D000FB36BD}" type="presParOf" srcId="{DC2A6555-628B-4657-9A6B-E2FFD195231A}" destId="{C76E2204-D1BF-48C1-B3F5-16C57B7ECE03}" srcOrd="2" destOrd="0" presId="urn:microsoft.com/office/officeart/2005/8/layout/hierarchy2"/>
    <dgm:cxn modelId="{B2285374-DAC6-44CA-AB5C-227F0CF27546}" type="presParOf" srcId="{C76E2204-D1BF-48C1-B3F5-16C57B7ECE03}" destId="{025F5427-C972-495B-BD4D-309340785C93}" srcOrd="0" destOrd="0" presId="urn:microsoft.com/office/officeart/2005/8/layout/hierarchy2"/>
    <dgm:cxn modelId="{F5DE27BE-A69B-4BC3-9307-DA15F6D1E7A8}" type="presParOf" srcId="{DC2A6555-628B-4657-9A6B-E2FFD195231A}" destId="{F39687E5-343F-4354-BDA6-68C12037B1A1}" srcOrd="3" destOrd="0" presId="urn:microsoft.com/office/officeart/2005/8/layout/hierarchy2"/>
    <dgm:cxn modelId="{DC4CFC9D-0ED9-4B73-8CAB-83E526C17FBD}" type="presParOf" srcId="{F39687E5-343F-4354-BDA6-68C12037B1A1}" destId="{8929DD4A-ED97-4B0E-B608-49AA3A8BF88A}" srcOrd="0" destOrd="0" presId="urn:microsoft.com/office/officeart/2005/8/layout/hierarchy2"/>
    <dgm:cxn modelId="{0BFAE01B-7F95-4291-871A-85D3BFB5BD65}" type="presParOf" srcId="{F39687E5-343F-4354-BDA6-68C12037B1A1}" destId="{BDDA19E0-3ABC-463F-B8D1-6F4A34A06AC2}" srcOrd="1" destOrd="0" presId="urn:microsoft.com/office/officeart/2005/8/layout/hierarchy2"/>
    <dgm:cxn modelId="{A86BFF7B-DF3A-408B-9853-C686C5416B3D}" type="presParOf" srcId="{BDDA19E0-3ABC-463F-B8D1-6F4A34A06AC2}" destId="{DB399819-1E21-489C-9254-60AF4425554B}" srcOrd="0" destOrd="0" presId="urn:microsoft.com/office/officeart/2005/8/layout/hierarchy2"/>
    <dgm:cxn modelId="{96969204-D2C8-46BD-9F8F-860D1EB3B7A6}" type="presParOf" srcId="{DB399819-1E21-489C-9254-60AF4425554B}" destId="{B6071B5A-3CD0-434C-BD56-50CFC90006FD}" srcOrd="0" destOrd="0" presId="urn:microsoft.com/office/officeart/2005/8/layout/hierarchy2"/>
    <dgm:cxn modelId="{D318DD7F-E4B4-43BC-94DB-708E49CF504F}" type="presParOf" srcId="{BDDA19E0-3ABC-463F-B8D1-6F4A34A06AC2}" destId="{C32AE910-E116-4932-B776-4A8A68BAE478}" srcOrd="1" destOrd="0" presId="urn:microsoft.com/office/officeart/2005/8/layout/hierarchy2"/>
    <dgm:cxn modelId="{A8972525-7C2D-4656-A94F-BAF8D975D3F0}" type="presParOf" srcId="{C32AE910-E116-4932-B776-4A8A68BAE478}" destId="{0BD09F48-3A37-4253-9C26-23216EE38E65}" srcOrd="0" destOrd="0" presId="urn:microsoft.com/office/officeart/2005/8/layout/hierarchy2"/>
    <dgm:cxn modelId="{6766CF02-D475-4E9A-A14F-31702978A3FB}" type="presParOf" srcId="{C32AE910-E116-4932-B776-4A8A68BAE478}" destId="{5EE7F7ED-468F-4831-847A-643C4581A6C1}" srcOrd="1" destOrd="0" presId="urn:microsoft.com/office/officeart/2005/8/layout/hierarchy2"/>
    <dgm:cxn modelId="{3E283A78-9561-4E2C-94B2-C94AFE305BCC}" type="presParOf" srcId="{BDDA19E0-3ABC-463F-B8D1-6F4A34A06AC2}" destId="{5E042C8D-C284-4A8C-8BBE-9EEFD1775AD5}" srcOrd="2" destOrd="0" presId="urn:microsoft.com/office/officeart/2005/8/layout/hierarchy2"/>
    <dgm:cxn modelId="{DDA859BF-20BA-4028-AFA9-603722E87679}" type="presParOf" srcId="{5E042C8D-C284-4A8C-8BBE-9EEFD1775AD5}" destId="{6059DA54-26D3-4A41-9B4C-6F231B86D023}" srcOrd="0" destOrd="0" presId="urn:microsoft.com/office/officeart/2005/8/layout/hierarchy2"/>
    <dgm:cxn modelId="{8D9A3CCC-DF9C-457B-95C0-181A69AFD722}" type="presParOf" srcId="{BDDA19E0-3ABC-463F-B8D1-6F4A34A06AC2}" destId="{0A13B156-CF41-4D43-9D3C-A7AFD32BC220}" srcOrd="3" destOrd="0" presId="urn:microsoft.com/office/officeart/2005/8/layout/hierarchy2"/>
    <dgm:cxn modelId="{0576C28B-77FC-4294-8671-5B31E97DCE39}" type="presParOf" srcId="{0A13B156-CF41-4D43-9D3C-A7AFD32BC220}" destId="{EF5DC212-6C50-414D-A366-989BE7874FE9}" srcOrd="0" destOrd="0" presId="urn:microsoft.com/office/officeart/2005/8/layout/hierarchy2"/>
    <dgm:cxn modelId="{B84A503D-2B55-4CF8-A6DD-062F353D9DFA}" type="presParOf" srcId="{0A13B156-CF41-4D43-9D3C-A7AFD32BC220}" destId="{D0AA8D2E-19F7-4FE5-B1A1-0DC1D625679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1DE58B-D40E-4B96-8D70-BA1D32C72C96}" type="doc">
      <dgm:prSet loTypeId="urn:microsoft.com/office/officeart/2005/8/layout/hierarchy2" loCatId="hierarchy" qsTypeId="urn:microsoft.com/office/officeart/2005/8/quickstyle/3d2" qsCatId="3D" csTypeId="urn:microsoft.com/office/officeart/2005/8/colors/accent4_3" csCatId="accent4" phldr="1"/>
      <dgm:spPr/>
      <dgm:t>
        <a:bodyPr/>
        <a:lstStyle/>
        <a:p>
          <a:endParaRPr lang="es-PE"/>
        </a:p>
      </dgm:t>
    </dgm:pt>
    <dgm:pt modelId="{C83E92F2-B531-43D1-8848-8417C480EDD2}">
      <dgm:prSet phldrT="[Texto]" custT="1"/>
      <dgm:spPr/>
      <dgm:t>
        <a:bodyPr/>
        <a:lstStyle/>
        <a:p>
          <a:r>
            <a:rPr lang="es-PE" sz="1800" b="1" dirty="0"/>
            <a:t>CONTROL GUBERNAMENTAL</a:t>
          </a:r>
        </a:p>
        <a:p>
          <a:r>
            <a:rPr lang="es-PE" sz="1800" b="1" dirty="0"/>
            <a:t>INTERNO</a:t>
          </a:r>
        </a:p>
      </dgm:t>
    </dgm:pt>
    <dgm:pt modelId="{82631190-2C20-4A42-9648-ECC7C5567331}" type="parTrans" cxnId="{30E019BC-A07E-40D8-8E4E-47E2550109C2}">
      <dgm:prSet/>
      <dgm:spPr/>
      <dgm:t>
        <a:bodyPr/>
        <a:lstStyle/>
        <a:p>
          <a:endParaRPr lang="es-PE"/>
        </a:p>
      </dgm:t>
    </dgm:pt>
    <dgm:pt modelId="{2594337F-19F2-4A32-B0E5-A5DB8EA7FC30}" type="sibTrans" cxnId="{30E019BC-A07E-40D8-8E4E-47E2550109C2}">
      <dgm:prSet/>
      <dgm:spPr/>
      <dgm:t>
        <a:bodyPr/>
        <a:lstStyle/>
        <a:p>
          <a:endParaRPr lang="es-PE"/>
        </a:p>
      </dgm:t>
    </dgm:pt>
    <dgm:pt modelId="{2B369597-C5DC-4C7B-A959-A08D36B90AFC}">
      <dgm:prSet phldrT="[Texto]"/>
      <dgm:spPr/>
      <dgm:t>
        <a:bodyPr/>
        <a:lstStyle/>
        <a:p>
          <a:r>
            <a:rPr lang="es-PE" b="1" dirty="0"/>
            <a:t>PREVIO</a:t>
          </a:r>
        </a:p>
      </dgm:t>
    </dgm:pt>
    <dgm:pt modelId="{2A7DEFBF-0E7B-419E-8D53-28CBB1EFB930}" type="parTrans" cxnId="{D2B14FF5-6E7B-4A9A-823E-8395AAD3E100}">
      <dgm:prSet/>
      <dgm:spPr/>
      <dgm:t>
        <a:bodyPr/>
        <a:lstStyle/>
        <a:p>
          <a:endParaRPr lang="es-PE"/>
        </a:p>
      </dgm:t>
    </dgm:pt>
    <dgm:pt modelId="{50313CD2-70CC-4732-8B57-7E44B23CE187}" type="sibTrans" cxnId="{D2B14FF5-6E7B-4A9A-823E-8395AAD3E100}">
      <dgm:prSet/>
      <dgm:spPr/>
      <dgm:t>
        <a:bodyPr/>
        <a:lstStyle/>
        <a:p>
          <a:endParaRPr lang="es-PE"/>
        </a:p>
      </dgm:t>
    </dgm:pt>
    <dgm:pt modelId="{B058E5BE-DA46-482E-B1F1-0534B8CBED39}">
      <dgm:prSet phldrT="[Texto]"/>
      <dgm:spPr/>
      <dgm:t>
        <a:bodyPr/>
        <a:lstStyle/>
        <a:p>
          <a:r>
            <a:rPr lang="es-PE" b="1" dirty="0"/>
            <a:t>ENTIDAD</a:t>
          </a:r>
        </a:p>
      </dgm:t>
    </dgm:pt>
    <dgm:pt modelId="{D7312338-589B-441A-B452-941463DFB245}" type="parTrans" cxnId="{5F0A318D-507B-4F68-A404-01F1A7789953}">
      <dgm:prSet/>
      <dgm:spPr/>
      <dgm:t>
        <a:bodyPr/>
        <a:lstStyle/>
        <a:p>
          <a:endParaRPr lang="es-PE"/>
        </a:p>
      </dgm:t>
    </dgm:pt>
    <dgm:pt modelId="{5BB98261-1E18-4928-939D-3BFC0A55FBE8}" type="sibTrans" cxnId="{5F0A318D-507B-4F68-A404-01F1A7789953}">
      <dgm:prSet/>
      <dgm:spPr/>
      <dgm:t>
        <a:bodyPr/>
        <a:lstStyle/>
        <a:p>
          <a:endParaRPr lang="es-PE"/>
        </a:p>
      </dgm:t>
    </dgm:pt>
    <dgm:pt modelId="{CB9B5F40-8655-4206-A331-BF318787EA6D}">
      <dgm:prSet phldrT="[Texto]"/>
      <dgm:spPr/>
      <dgm:t>
        <a:bodyPr/>
        <a:lstStyle/>
        <a:p>
          <a:r>
            <a:rPr lang="es-PE" b="1" dirty="0"/>
            <a:t>SIMULTÁNEO</a:t>
          </a:r>
        </a:p>
      </dgm:t>
    </dgm:pt>
    <dgm:pt modelId="{82DF335F-97E7-472A-8AF1-D6AF0496801B}" type="parTrans" cxnId="{38CA872C-C333-4728-8A70-2C04F4956225}">
      <dgm:prSet/>
      <dgm:spPr/>
      <dgm:t>
        <a:bodyPr/>
        <a:lstStyle/>
        <a:p>
          <a:endParaRPr lang="es-PE"/>
        </a:p>
      </dgm:t>
    </dgm:pt>
    <dgm:pt modelId="{8C415BEE-D870-4C8A-BBBD-32717AC2ED41}" type="sibTrans" cxnId="{38CA872C-C333-4728-8A70-2C04F4956225}">
      <dgm:prSet/>
      <dgm:spPr/>
      <dgm:t>
        <a:bodyPr/>
        <a:lstStyle/>
        <a:p>
          <a:endParaRPr lang="es-PE"/>
        </a:p>
      </dgm:t>
    </dgm:pt>
    <dgm:pt modelId="{CDEE5AA4-56A9-4D93-836A-0E859BD681C7}">
      <dgm:prSet phldrT="[Texto]"/>
      <dgm:spPr/>
      <dgm:t>
        <a:bodyPr/>
        <a:lstStyle/>
        <a:p>
          <a:r>
            <a:rPr lang="es-PE" b="1" dirty="0"/>
            <a:t>ENTIDAD</a:t>
          </a:r>
        </a:p>
      </dgm:t>
    </dgm:pt>
    <dgm:pt modelId="{7639D0F5-A486-4981-AD0B-2BF551775588}" type="parTrans" cxnId="{E2B4B5C2-E146-4906-AE7F-6AA56FB06FF3}">
      <dgm:prSet/>
      <dgm:spPr/>
      <dgm:t>
        <a:bodyPr/>
        <a:lstStyle/>
        <a:p>
          <a:endParaRPr lang="es-PE"/>
        </a:p>
      </dgm:t>
    </dgm:pt>
    <dgm:pt modelId="{451C8ACC-96A0-4B9F-8303-EA83F3220E8E}" type="sibTrans" cxnId="{E2B4B5C2-E146-4906-AE7F-6AA56FB06FF3}">
      <dgm:prSet/>
      <dgm:spPr/>
      <dgm:t>
        <a:bodyPr/>
        <a:lstStyle/>
        <a:p>
          <a:endParaRPr lang="es-PE"/>
        </a:p>
      </dgm:t>
    </dgm:pt>
    <dgm:pt modelId="{1EA87809-521D-498A-A167-436FFEB46443}">
      <dgm:prSet phldrT="[Texto]"/>
      <dgm:spPr/>
      <dgm:t>
        <a:bodyPr/>
        <a:lstStyle/>
        <a:p>
          <a:r>
            <a:rPr lang="es-PE" b="1" dirty="0"/>
            <a:t>POSTERIOR</a:t>
          </a:r>
        </a:p>
      </dgm:t>
    </dgm:pt>
    <dgm:pt modelId="{6EC3B341-8BE6-4322-BD70-CA4FE515F9F3}" type="parTrans" cxnId="{DECCDADD-D0F4-4396-8714-1F3E48813DAD}">
      <dgm:prSet/>
      <dgm:spPr/>
      <dgm:t>
        <a:bodyPr/>
        <a:lstStyle/>
        <a:p>
          <a:endParaRPr lang="es-PE"/>
        </a:p>
      </dgm:t>
    </dgm:pt>
    <dgm:pt modelId="{25251476-C1BE-437A-A485-B871D998B1D6}" type="sibTrans" cxnId="{DECCDADD-D0F4-4396-8714-1F3E48813DAD}">
      <dgm:prSet/>
      <dgm:spPr/>
      <dgm:t>
        <a:bodyPr/>
        <a:lstStyle/>
        <a:p>
          <a:endParaRPr lang="es-PE"/>
        </a:p>
      </dgm:t>
    </dgm:pt>
    <dgm:pt modelId="{406BA215-E4D1-4BE5-AE64-8653A4992C9A}">
      <dgm:prSet phldrT="[Texto]"/>
      <dgm:spPr/>
      <dgm:t>
        <a:bodyPr/>
        <a:lstStyle/>
        <a:p>
          <a:r>
            <a:rPr lang="es-PE" b="1" dirty="0"/>
            <a:t>ENTIDAD</a:t>
          </a:r>
        </a:p>
      </dgm:t>
    </dgm:pt>
    <dgm:pt modelId="{BF58850C-6FE6-43FD-9650-65B2EBE92B22}" type="parTrans" cxnId="{EAEC7B0F-60FC-491D-87ED-AEB25E2CA210}">
      <dgm:prSet/>
      <dgm:spPr/>
      <dgm:t>
        <a:bodyPr/>
        <a:lstStyle/>
        <a:p>
          <a:endParaRPr lang="es-PE"/>
        </a:p>
      </dgm:t>
    </dgm:pt>
    <dgm:pt modelId="{9A9F949B-AA66-4E0A-83E3-97595AB0BC47}" type="sibTrans" cxnId="{EAEC7B0F-60FC-491D-87ED-AEB25E2CA210}">
      <dgm:prSet/>
      <dgm:spPr/>
      <dgm:t>
        <a:bodyPr/>
        <a:lstStyle/>
        <a:p>
          <a:endParaRPr lang="es-PE"/>
        </a:p>
      </dgm:t>
    </dgm:pt>
    <dgm:pt modelId="{5C2B8123-EE48-4FBA-B43F-4C9211E34D0F}">
      <dgm:prSet phldrT="[Texto]"/>
      <dgm:spPr/>
      <dgm:t>
        <a:bodyPr/>
        <a:lstStyle/>
        <a:p>
          <a:r>
            <a:rPr lang="es-PE" b="1" dirty="0"/>
            <a:t>OCI</a:t>
          </a:r>
        </a:p>
      </dgm:t>
    </dgm:pt>
    <dgm:pt modelId="{9DAE3F67-EB0D-4864-B3C1-C7706A7092D8}" type="parTrans" cxnId="{C5D4D773-3594-4E5C-B87C-A0C8FA89BE77}">
      <dgm:prSet/>
      <dgm:spPr/>
      <dgm:t>
        <a:bodyPr/>
        <a:lstStyle/>
        <a:p>
          <a:endParaRPr lang="es-PE"/>
        </a:p>
      </dgm:t>
    </dgm:pt>
    <dgm:pt modelId="{A4C2E091-2D94-4D50-9D9D-7C829803C0A7}" type="sibTrans" cxnId="{C5D4D773-3594-4E5C-B87C-A0C8FA89BE77}">
      <dgm:prSet/>
      <dgm:spPr/>
      <dgm:t>
        <a:bodyPr/>
        <a:lstStyle/>
        <a:p>
          <a:endParaRPr lang="es-PE"/>
        </a:p>
      </dgm:t>
    </dgm:pt>
    <dgm:pt modelId="{8459FDFD-4FA4-4238-BB0B-2BC44F93EA2B}">
      <dgm:prSet phldrT="[Texto]"/>
      <dgm:spPr/>
      <dgm:t>
        <a:bodyPr/>
        <a:lstStyle/>
        <a:p>
          <a:r>
            <a:rPr lang="es-PE" b="1" dirty="0"/>
            <a:t>OCI</a:t>
          </a:r>
        </a:p>
      </dgm:t>
    </dgm:pt>
    <dgm:pt modelId="{A148AFCE-2BA8-4EC3-9FD4-E22F37435B8E}" type="parTrans" cxnId="{794B36B5-43BA-4F16-B982-B62AB297EE87}">
      <dgm:prSet/>
      <dgm:spPr/>
      <dgm:t>
        <a:bodyPr/>
        <a:lstStyle/>
        <a:p>
          <a:endParaRPr lang="es-PE"/>
        </a:p>
      </dgm:t>
    </dgm:pt>
    <dgm:pt modelId="{6152FC04-F858-4F15-8414-01ACF747E59A}" type="sibTrans" cxnId="{794B36B5-43BA-4F16-B982-B62AB297EE87}">
      <dgm:prSet/>
      <dgm:spPr/>
      <dgm:t>
        <a:bodyPr/>
        <a:lstStyle/>
        <a:p>
          <a:endParaRPr lang="es-PE"/>
        </a:p>
      </dgm:t>
    </dgm:pt>
    <dgm:pt modelId="{FC15AC1C-1873-4CD7-8729-413A37EDFD9D}" type="pres">
      <dgm:prSet presAssocID="{051DE58B-D40E-4B96-8D70-BA1D32C72C96}" presName="diagram" presStyleCnt="0">
        <dgm:presLayoutVars>
          <dgm:chPref val="1"/>
          <dgm:dir/>
          <dgm:animOne val="branch"/>
          <dgm:animLvl val="lvl"/>
          <dgm:resizeHandles val="exact"/>
        </dgm:presLayoutVars>
      </dgm:prSet>
      <dgm:spPr/>
    </dgm:pt>
    <dgm:pt modelId="{616D0EF1-9AD1-471B-9ADD-F837E9E56E8C}" type="pres">
      <dgm:prSet presAssocID="{C83E92F2-B531-43D1-8848-8417C480EDD2}" presName="root1" presStyleCnt="0"/>
      <dgm:spPr/>
    </dgm:pt>
    <dgm:pt modelId="{0EBA7833-6A89-4C33-81B1-09C696FEA9ED}" type="pres">
      <dgm:prSet presAssocID="{C83E92F2-B531-43D1-8848-8417C480EDD2}" presName="LevelOneTextNode" presStyleLbl="node0" presStyleIdx="0" presStyleCnt="1" custScaleX="229313" custScaleY="244980">
        <dgm:presLayoutVars>
          <dgm:chPref val="3"/>
        </dgm:presLayoutVars>
      </dgm:prSet>
      <dgm:spPr/>
    </dgm:pt>
    <dgm:pt modelId="{DC2A6555-628B-4657-9A6B-E2FFD195231A}" type="pres">
      <dgm:prSet presAssocID="{C83E92F2-B531-43D1-8848-8417C480EDD2}" presName="level2hierChild" presStyleCnt="0"/>
      <dgm:spPr/>
    </dgm:pt>
    <dgm:pt modelId="{3C2AE183-D783-437D-A20C-8A4DE5B956F1}" type="pres">
      <dgm:prSet presAssocID="{2A7DEFBF-0E7B-419E-8D53-28CBB1EFB930}" presName="conn2-1" presStyleLbl="parChTrans1D2" presStyleIdx="0" presStyleCnt="3"/>
      <dgm:spPr/>
    </dgm:pt>
    <dgm:pt modelId="{78E0483F-7C08-42F7-BB26-70E317F53902}" type="pres">
      <dgm:prSet presAssocID="{2A7DEFBF-0E7B-419E-8D53-28CBB1EFB930}" presName="connTx" presStyleLbl="parChTrans1D2" presStyleIdx="0" presStyleCnt="3"/>
      <dgm:spPr/>
    </dgm:pt>
    <dgm:pt modelId="{D3807957-9655-4D69-BCAA-D2CA1BEAC074}" type="pres">
      <dgm:prSet presAssocID="{2B369597-C5DC-4C7B-A959-A08D36B90AFC}" presName="root2" presStyleCnt="0"/>
      <dgm:spPr/>
    </dgm:pt>
    <dgm:pt modelId="{161904F8-C174-489A-8EB0-D8ABA54AE188}" type="pres">
      <dgm:prSet presAssocID="{2B369597-C5DC-4C7B-A959-A08D36B90AFC}" presName="LevelTwoTextNode" presStyleLbl="node2" presStyleIdx="0" presStyleCnt="3">
        <dgm:presLayoutVars>
          <dgm:chPref val="3"/>
        </dgm:presLayoutVars>
      </dgm:prSet>
      <dgm:spPr/>
    </dgm:pt>
    <dgm:pt modelId="{7FE45944-FEAC-4CD0-9379-3657B0845C92}" type="pres">
      <dgm:prSet presAssocID="{2B369597-C5DC-4C7B-A959-A08D36B90AFC}" presName="level3hierChild" presStyleCnt="0"/>
      <dgm:spPr/>
    </dgm:pt>
    <dgm:pt modelId="{BB67A458-4BB9-4FC3-B8AD-8D3A17A1C5CD}" type="pres">
      <dgm:prSet presAssocID="{D7312338-589B-441A-B452-941463DFB245}" presName="conn2-1" presStyleLbl="parChTrans1D3" presStyleIdx="0" presStyleCnt="5"/>
      <dgm:spPr/>
    </dgm:pt>
    <dgm:pt modelId="{0284438A-AEC9-45DD-B3AE-AF9D50431621}" type="pres">
      <dgm:prSet presAssocID="{D7312338-589B-441A-B452-941463DFB245}" presName="connTx" presStyleLbl="parChTrans1D3" presStyleIdx="0" presStyleCnt="5"/>
      <dgm:spPr/>
    </dgm:pt>
    <dgm:pt modelId="{4B6C80F8-BB6B-4E19-B218-2A926C613F96}" type="pres">
      <dgm:prSet presAssocID="{B058E5BE-DA46-482E-B1F1-0534B8CBED39}" presName="root2" presStyleCnt="0"/>
      <dgm:spPr/>
    </dgm:pt>
    <dgm:pt modelId="{2B10145D-A913-41F4-AD0E-753C7EAF65AA}" type="pres">
      <dgm:prSet presAssocID="{B058E5BE-DA46-482E-B1F1-0534B8CBED39}" presName="LevelTwoTextNode" presStyleLbl="node3" presStyleIdx="0" presStyleCnt="5">
        <dgm:presLayoutVars>
          <dgm:chPref val="3"/>
        </dgm:presLayoutVars>
      </dgm:prSet>
      <dgm:spPr/>
    </dgm:pt>
    <dgm:pt modelId="{3A1BC564-EBCE-4A8B-9F8E-140978684F81}" type="pres">
      <dgm:prSet presAssocID="{B058E5BE-DA46-482E-B1F1-0534B8CBED39}" presName="level3hierChild" presStyleCnt="0"/>
      <dgm:spPr/>
    </dgm:pt>
    <dgm:pt modelId="{211D4D0F-83AA-4F2D-BAFD-593398131C64}" type="pres">
      <dgm:prSet presAssocID="{82DF335F-97E7-472A-8AF1-D6AF0496801B}" presName="conn2-1" presStyleLbl="parChTrans1D2" presStyleIdx="1" presStyleCnt="3"/>
      <dgm:spPr/>
    </dgm:pt>
    <dgm:pt modelId="{C2EAC1C2-B21C-4D04-9B32-EF0B6516197E}" type="pres">
      <dgm:prSet presAssocID="{82DF335F-97E7-472A-8AF1-D6AF0496801B}" presName="connTx" presStyleLbl="parChTrans1D2" presStyleIdx="1" presStyleCnt="3"/>
      <dgm:spPr/>
    </dgm:pt>
    <dgm:pt modelId="{848F357E-E3AA-4ED0-9E7D-06AB86FEBB71}" type="pres">
      <dgm:prSet presAssocID="{CB9B5F40-8655-4206-A331-BF318787EA6D}" presName="root2" presStyleCnt="0"/>
      <dgm:spPr/>
    </dgm:pt>
    <dgm:pt modelId="{CD6C2004-39F2-4C06-A9E3-81AC04B56310}" type="pres">
      <dgm:prSet presAssocID="{CB9B5F40-8655-4206-A331-BF318787EA6D}" presName="LevelTwoTextNode" presStyleLbl="node2" presStyleIdx="1" presStyleCnt="3">
        <dgm:presLayoutVars>
          <dgm:chPref val="3"/>
        </dgm:presLayoutVars>
      </dgm:prSet>
      <dgm:spPr/>
    </dgm:pt>
    <dgm:pt modelId="{33708C68-7EC1-4EDC-A012-DC86F707FA10}" type="pres">
      <dgm:prSet presAssocID="{CB9B5F40-8655-4206-A331-BF318787EA6D}" presName="level3hierChild" presStyleCnt="0"/>
      <dgm:spPr/>
    </dgm:pt>
    <dgm:pt modelId="{B585CF8D-4186-4B45-AD00-DE48DCE24A1C}" type="pres">
      <dgm:prSet presAssocID="{BF58850C-6FE6-43FD-9650-65B2EBE92B22}" presName="conn2-1" presStyleLbl="parChTrans1D3" presStyleIdx="1" presStyleCnt="5"/>
      <dgm:spPr/>
    </dgm:pt>
    <dgm:pt modelId="{B3A35EE2-BC18-49C1-BB38-D7A48CA13453}" type="pres">
      <dgm:prSet presAssocID="{BF58850C-6FE6-43FD-9650-65B2EBE92B22}" presName="connTx" presStyleLbl="parChTrans1D3" presStyleIdx="1" presStyleCnt="5"/>
      <dgm:spPr/>
    </dgm:pt>
    <dgm:pt modelId="{57E20DF5-FBDE-4DA1-98B8-329DA7F106DF}" type="pres">
      <dgm:prSet presAssocID="{406BA215-E4D1-4BE5-AE64-8653A4992C9A}" presName="root2" presStyleCnt="0"/>
      <dgm:spPr/>
    </dgm:pt>
    <dgm:pt modelId="{9C106DB4-B317-4312-B5A3-415DD2392BB8}" type="pres">
      <dgm:prSet presAssocID="{406BA215-E4D1-4BE5-AE64-8653A4992C9A}" presName="LevelTwoTextNode" presStyleLbl="node3" presStyleIdx="1" presStyleCnt="5">
        <dgm:presLayoutVars>
          <dgm:chPref val="3"/>
        </dgm:presLayoutVars>
      </dgm:prSet>
      <dgm:spPr/>
    </dgm:pt>
    <dgm:pt modelId="{157DB85B-383F-4BAC-A1FC-DBF9813CDC58}" type="pres">
      <dgm:prSet presAssocID="{406BA215-E4D1-4BE5-AE64-8653A4992C9A}" presName="level3hierChild" presStyleCnt="0"/>
      <dgm:spPr/>
    </dgm:pt>
    <dgm:pt modelId="{B97CF277-BA8F-44C8-A7E0-70AD61C7FD74}" type="pres">
      <dgm:prSet presAssocID="{9DAE3F67-EB0D-4864-B3C1-C7706A7092D8}" presName="conn2-1" presStyleLbl="parChTrans1D3" presStyleIdx="2" presStyleCnt="5"/>
      <dgm:spPr/>
    </dgm:pt>
    <dgm:pt modelId="{4EA27D5B-54D3-4AAD-AA0F-C66BC5E2EC45}" type="pres">
      <dgm:prSet presAssocID="{9DAE3F67-EB0D-4864-B3C1-C7706A7092D8}" presName="connTx" presStyleLbl="parChTrans1D3" presStyleIdx="2" presStyleCnt="5"/>
      <dgm:spPr/>
    </dgm:pt>
    <dgm:pt modelId="{FF380069-06AC-4625-A77B-FF0ACF09F34C}" type="pres">
      <dgm:prSet presAssocID="{5C2B8123-EE48-4FBA-B43F-4C9211E34D0F}" presName="root2" presStyleCnt="0"/>
      <dgm:spPr/>
    </dgm:pt>
    <dgm:pt modelId="{861FE426-70A4-4A51-A550-17C35997E4EC}" type="pres">
      <dgm:prSet presAssocID="{5C2B8123-EE48-4FBA-B43F-4C9211E34D0F}" presName="LevelTwoTextNode" presStyleLbl="node3" presStyleIdx="2" presStyleCnt="5">
        <dgm:presLayoutVars>
          <dgm:chPref val="3"/>
        </dgm:presLayoutVars>
      </dgm:prSet>
      <dgm:spPr/>
    </dgm:pt>
    <dgm:pt modelId="{6D49660B-8735-4F04-9713-F3083FCD6C67}" type="pres">
      <dgm:prSet presAssocID="{5C2B8123-EE48-4FBA-B43F-4C9211E34D0F}" presName="level3hierChild" presStyleCnt="0"/>
      <dgm:spPr/>
    </dgm:pt>
    <dgm:pt modelId="{C76E2204-D1BF-48C1-B3F5-16C57B7ECE03}" type="pres">
      <dgm:prSet presAssocID="{6EC3B341-8BE6-4322-BD70-CA4FE515F9F3}" presName="conn2-1" presStyleLbl="parChTrans1D2" presStyleIdx="2" presStyleCnt="3"/>
      <dgm:spPr/>
    </dgm:pt>
    <dgm:pt modelId="{025F5427-C972-495B-BD4D-309340785C93}" type="pres">
      <dgm:prSet presAssocID="{6EC3B341-8BE6-4322-BD70-CA4FE515F9F3}" presName="connTx" presStyleLbl="parChTrans1D2" presStyleIdx="2" presStyleCnt="3"/>
      <dgm:spPr/>
    </dgm:pt>
    <dgm:pt modelId="{F39687E5-343F-4354-BDA6-68C12037B1A1}" type="pres">
      <dgm:prSet presAssocID="{1EA87809-521D-498A-A167-436FFEB46443}" presName="root2" presStyleCnt="0"/>
      <dgm:spPr/>
    </dgm:pt>
    <dgm:pt modelId="{8929DD4A-ED97-4B0E-B608-49AA3A8BF88A}" type="pres">
      <dgm:prSet presAssocID="{1EA87809-521D-498A-A167-436FFEB46443}" presName="LevelTwoTextNode" presStyleLbl="node2" presStyleIdx="2" presStyleCnt="3">
        <dgm:presLayoutVars>
          <dgm:chPref val="3"/>
        </dgm:presLayoutVars>
      </dgm:prSet>
      <dgm:spPr/>
    </dgm:pt>
    <dgm:pt modelId="{BDDA19E0-3ABC-463F-B8D1-6F4A34A06AC2}" type="pres">
      <dgm:prSet presAssocID="{1EA87809-521D-498A-A167-436FFEB46443}" presName="level3hierChild" presStyleCnt="0"/>
      <dgm:spPr/>
    </dgm:pt>
    <dgm:pt modelId="{DB399819-1E21-489C-9254-60AF4425554B}" type="pres">
      <dgm:prSet presAssocID="{7639D0F5-A486-4981-AD0B-2BF551775588}" presName="conn2-1" presStyleLbl="parChTrans1D3" presStyleIdx="3" presStyleCnt="5"/>
      <dgm:spPr/>
    </dgm:pt>
    <dgm:pt modelId="{B6071B5A-3CD0-434C-BD56-50CFC90006FD}" type="pres">
      <dgm:prSet presAssocID="{7639D0F5-A486-4981-AD0B-2BF551775588}" presName="connTx" presStyleLbl="parChTrans1D3" presStyleIdx="3" presStyleCnt="5"/>
      <dgm:spPr/>
    </dgm:pt>
    <dgm:pt modelId="{C32AE910-E116-4932-B776-4A8A68BAE478}" type="pres">
      <dgm:prSet presAssocID="{CDEE5AA4-56A9-4D93-836A-0E859BD681C7}" presName="root2" presStyleCnt="0"/>
      <dgm:spPr/>
    </dgm:pt>
    <dgm:pt modelId="{0BD09F48-3A37-4253-9C26-23216EE38E65}" type="pres">
      <dgm:prSet presAssocID="{CDEE5AA4-56A9-4D93-836A-0E859BD681C7}" presName="LevelTwoTextNode" presStyleLbl="node3" presStyleIdx="3" presStyleCnt="5">
        <dgm:presLayoutVars>
          <dgm:chPref val="3"/>
        </dgm:presLayoutVars>
      </dgm:prSet>
      <dgm:spPr/>
    </dgm:pt>
    <dgm:pt modelId="{5EE7F7ED-468F-4831-847A-643C4581A6C1}" type="pres">
      <dgm:prSet presAssocID="{CDEE5AA4-56A9-4D93-836A-0E859BD681C7}" presName="level3hierChild" presStyleCnt="0"/>
      <dgm:spPr/>
    </dgm:pt>
    <dgm:pt modelId="{5E042C8D-C284-4A8C-8BBE-9EEFD1775AD5}" type="pres">
      <dgm:prSet presAssocID="{A148AFCE-2BA8-4EC3-9FD4-E22F37435B8E}" presName="conn2-1" presStyleLbl="parChTrans1D3" presStyleIdx="4" presStyleCnt="5"/>
      <dgm:spPr/>
    </dgm:pt>
    <dgm:pt modelId="{6059DA54-26D3-4A41-9B4C-6F231B86D023}" type="pres">
      <dgm:prSet presAssocID="{A148AFCE-2BA8-4EC3-9FD4-E22F37435B8E}" presName="connTx" presStyleLbl="parChTrans1D3" presStyleIdx="4" presStyleCnt="5"/>
      <dgm:spPr/>
    </dgm:pt>
    <dgm:pt modelId="{0A13B156-CF41-4D43-9D3C-A7AFD32BC220}" type="pres">
      <dgm:prSet presAssocID="{8459FDFD-4FA4-4238-BB0B-2BC44F93EA2B}" presName="root2" presStyleCnt="0"/>
      <dgm:spPr/>
    </dgm:pt>
    <dgm:pt modelId="{EF5DC212-6C50-414D-A366-989BE7874FE9}" type="pres">
      <dgm:prSet presAssocID="{8459FDFD-4FA4-4238-BB0B-2BC44F93EA2B}" presName="LevelTwoTextNode" presStyleLbl="node3" presStyleIdx="4" presStyleCnt="5">
        <dgm:presLayoutVars>
          <dgm:chPref val="3"/>
        </dgm:presLayoutVars>
      </dgm:prSet>
      <dgm:spPr/>
    </dgm:pt>
    <dgm:pt modelId="{D0AA8D2E-19F7-4FE5-B1A1-0DC1D625679A}" type="pres">
      <dgm:prSet presAssocID="{8459FDFD-4FA4-4238-BB0B-2BC44F93EA2B}" presName="level3hierChild" presStyleCnt="0"/>
      <dgm:spPr/>
    </dgm:pt>
  </dgm:ptLst>
  <dgm:cxnLst>
    <dgm:cxn modelId="{549F930B-EE32-4E6A-87CF-E9D1D017AF1F}" type="presOf" srcId="{A148AFCE-2BA8-4EC3-9FD4-E22F37435B8E}" destId="{6059DA54-26D3-4A41-9B4C-6F231B86D023}" srcOrd="1" destOrd="0" presId="urn:microsoft.com/office/officeart/2005/8/layout/hierarchy2"/>
    <dgm:cxn modelId="{EAEC7B0F-60FC-491D-87ED-AEB25E2CA210}" srcId="{CB9B5F40-8655-4206-A331-BF318787EA6D}" destId="{406BA215-E4D1-4BE5-AE64-8653A4992C9A}" srcOrd="0" destOrd="0" parTransId="{BF58850C-6FE6-43FD-9650-65B2EBE92B22}" sibTransId="{9A9F949B-AA66-4E0A-83E3-97595AB0BC47}"/>
    <dgm:cxn modelId="{52ED8E25-491A-4EDD-AC6E-C7EC3D27AA8D}" type="presOf" srcId="{B058E5BE-DA46-482E-B1F1-0534B8CBED39}" destId="{2B10145D-A913-41F4-AD0E-753C7EAF65AA}" srcOrd="0" destOrd="0" presId="urn:microsoft.com/office/officeart/2005/8/layout/hierarchy2"/>
    <dgm:cxn modelId="{38CA872C-C333-4728-8A70-2C04F4956225}" srcId="{C83E92F2-B531-43D1-8848-8417C480EDD2}" destId="{CB9B5F40-8655-4206-A331-BF318787EA6D}" srcOrd="1" destOrd="0" parTransId="{82DF335F-97E7-472A-8AF1-D6AF0496801B}" sibTransId="{8C415BEE-D870-4C8A-BBBD-32717AC2ED41}"/>
    <dgm:cxn modelId="{5D21C33A-3092-411B-B684-CF83CC297FCE}" type="presOf" srcId="{7639D0F5-A486-4981-AD0B-2BF551775588}" destId="{DB399819-1E21-489C-9254-60AF4425554B}" srcOrd="0" destOrd="0" presId="urn:microsoft.com/office/officeart/2005/8/layout/hierarchy2"/>
    <dgm:cxn modelId="{ACAB9E3E-6D67-4856-A05B-2E195DA96822}" type="presOf" srcId="{82DF335F-97E7-472A-8AF1-D6AF0496801B}" destId="{C2EAC1C2-B21C-4D04-9B32-EF0B6516197E}" srcOrd="1" destOrd="0" presId="urn:microsoft.com/office/officeart/2005/8/layout/hierarchy2"/>
    <dgm:cxn modelId="{862FDC61-BEDA-4844-9D5A-818D811D88D6}" type="presOf" srcId="{1EA87809-521D-498A-A167-436FFEB46443}" destId="{8929DD4A-ED97-4B0E-B608-49AA3A8BF88A}" srcOrd="0" destOrd="0" presId="urn:microsoft.com/office/officeart/2005/8/layout/hierarchy2"/>
    <dgm:cxn modelId="{1E17FE44-4642-431B-BC86-1C677E8FEA22}" type="presOf" srcId="{D7312338-589B-441A-B452-941463DFB245}" destId="{0284438A-AEC9-45DD-B3AE-AF9D50431621}" srcOrd="1" destOrd="0" presId="urn:microsoft.com/office/officeart/2005/8/layout/hierarchy2"/>
    <dgm:cxn modelId="{F5040845-DCF9-40DB-A7B6-08D09C32D1EE}" type="presOf" srcId="{D7312338-589B-441A-B452-941463DFB245}" destId="{BB67A458-4BB9-4FC3-B8AD-8D3A17A1C5CD}" srcOrd="0" destOrd="0" presId="urn:microsoft.com/office/officeart/2005/8/layout/hierarchy2"/>
    <dgm:cxn modelId="{C4CCC34A-1101-4413-8128-A791E70CDEBF}" type="presOf" srcId="{6EC3B341-8BE6-4322-BD70-CA4FE515F9F3}" destId="{025F5427-C972-495B-BD4D-309340785C93}" srcOrd="1" destOrd="0" presId="urn:microsoft.com/office/officeart/2005/8/layout/hierarchy2"/>
    <dgm:cxn modelId="{C5D4D773-3594-4E5C-B87C-A0C8FA89BE77}" srcId="{CB9B5F40-8655-4206-A331-BF318787EA6D}" destId="{5C2B8123-EE48-4FBA-B43F-4C9211E34D0F}" srcOrd="1" destOrd="0" parTransId="{9DAE3F67-EB0D-4864-B3C1-C7706A7092D8}" sibTransId="{A4C2E091-2D94-4D50-9D9D-7C829803C0A7}"/>
    <dgm:cxn modelId="{D4C17074-1DEA-4CFE-A930-537D61FE5630}" type="presOf" srcId="{2A7DEFBF-0E7B-419E-8D53-28CBB1EFB930}" destId="{3C2AE183-D783-437D-A20C-8A4DE5B956F1}" srcOrd="0" destOrd="0" presId="urn:microsoft.com/office/officeart/2005/8/layout/hierarchy2"/>
    <dgm:cxn modelId="{B6E69B76-FB4B-49D3-8308-FF87DDEE9012}" type="presOf" srcId="{051DE58B-D40E-4B96-8D70-BA1D32C72C96}" destId="{FC15AC1C-1873-4CD7-8729-413A37EDFD9D}" srcOrd="0" destOrd="0" presId="urn:microsoft.com/office/officeart/2005/8/layout/hierarchy2"/>
    <dgm:cxn modelId="{1BAB7B81-3866-4C40-8741-7532ED443300}" type="presOf" srcId="{CB9B5F40-8655-4206-A331-BF318787EA6D}" destId="{CD6C2004-39F2-4C06-A9E3-81AC04B56310}" srcOrd="0" destOrd="0" presId="urn:microsoft.com/office/officeart/2005/8/layout/hierarchy2"/>
    <dgm:cxn modelId="{FEEEC486-55E2-4B67-AF73-88EEEDF10F28}" type="presOf" srcId="{9DAE3F67-EB0D-4864-B3C1-C7706A7092D8}" destId="{4EA27D5B-54D3-4AAD-AA0F-C66BC5E2EC45}" srcOrd="1" destOrd="0" presId="urn:microsoft.com/office/officeart/2005/8/layout/hierarchy2"/>
    <dgm:cxn modelId="{2A9B0D87-C378-45AE-AD03-A91BBF904261}" type="presOf" srcId="{8459FDFD-4FA4-4238-BB0B-2BC44F93EA2B}" destId="{EF5DC212-6C50-414D-A366-989BE7874FE9}" srcOrd="0" destOrd="0" presId="urn:microsoft.com/office/officeart/2005/8/layout/hierarchy2"/>
    <dgm:cxn modelId="{5F0A318D-507B-4F68-A404-01F1A7789953}" srcId="{2B369597-C5DC-4C7B-A959-A08D36B90AFC}" destId="{B058E5BE-DA46-482E-B1F1-0534B8CBED39}" srcOrd="0" destOrd="0" parTransId="{D7312338-589B-441A-B452-941463DFB245}" sibTransId="{5BB98261-1E18-4928-939D-3BFC0A55FBE8}"/>
    <dgm:cxn modelId="{A06D6690-E226-48B0-9855-793E46C6A855}" type="presOf" srcId="{2B369597-C5DC-4C7B-A959-A08D36B90AFC}" destId="{161904F8-C174-489A-8EB0-D8ABA54AE188}" srcOrd="0" destOrd="0" presId="urn:microsoft.com/office/officeart/2005/8/layout/hierarchy2"/>
    <dgm:cxn modelId="{F6C98690-D2D7-40A0-AF52-8D6436BF382F}" type="presOf" srcId="{5C2B8123-EE48-4FBA-B43F-4C9211E34D0F}" destId="{861FE426-70A4-4A51-A550-17C35997E4EC}" srcOrd="0" destOrd="0" presId="urn:microsoft.com/office/officeart/2005/8/layout/hierarchy2"/>
    <dgm:cxn modelId="{F61C6F99-8790-47D3-9777-D008A3A46335}" type="presOf" srcId="{A148AFCE-2BA8-4EC3-9FD4-E22F37435B8E}" destId="{5E042C8D-C284-4A8C-8BBE-9EEFD1775AD5}" srcOrd="0" destOrd="0" presId="urn:microsoft.com/office/officeart/2005/8/layout/hierarchy2"/>
    <dgm:cxn modelId="{FE404CA2-0FF6-4BF1-934A-E3E5AF903AC7}" type="presOf" srcId="{6EC3B341-8BE6-4322-BD70-CA4FE515F9F3}" destId="{C76E2204-D1BF-48C1-B3F5-16C57B7ECE03}" srcOrd="0" destOrd="0" presId="urn:microsoft.com/office/officeart/2005/8/layout/hierarchy2"/>
    <dgm:cxn modelId="{B3257CA2-F8B3-4C29-A218-11C5D9152F5D}" type="presOf" srcId="{7639D0F5-A486-4981-AD0B-2BF551775588}" destId="{B6071B5A-3CD0-434C-BD56-50CFC90006FD}" srcOrd="1" destOrd="0" presId="urn:microsoft.com/office/officeart/2005/8/layout/hierarchy2"/>
    <dgm:cxn modelId="{7E13AAA8-23E3-4A3C-ACC7-9357F2913B10}" type="presOf" srcId="{BF58850C-6FE6-43FD-9650-65B2EBE92B22}" destId="{B3A35EE2-BC18-49C1-BB38-D7A48CA13453}" srcOrd="1" destOrd="0" presId="urn:microsoft.com/office/officeart/2005/8/layout/hierarchy2"/>
    <dgm:cxn modelId="{794B36B5-43BA-4F16-B982-B62AB297EE87}" srcId="{1EA87809-521D-498A-A167-436FFEB46443}" destId="{8459FDFD-4FA4-4238-BB0B-2BC44F93EA2B}" srcOrd="1" destOrd="0" parTransId="{A148AFCE-2BA8-4EC3-9FD4-E22F37435B8E}" sibTransId="{6152FC04-F858-4F15-8414-01ACF747E59A}"/>
    <dgm:cxn modelId="{30E019BC-A07E-40D8-8E4E-47E2550109C2}" srcId="{051DE58B-D40E-4B96-8D70-BA1D32C72C96}" destId="{C83E92F2-B531-43D1-8848-8417C480EDD2}" srcOrd="0" destOrd="0" parTransId="{82631190-2C20-4A42-9648-ECC7C5567331}" sibTransId="{2594337F-19F2-4A32-B0E5-A5DB8EA7FC30}"/>
    <dgm:cxn modelId="{E2B4B5C2-E146-4906-AE7F-6AA56FB06FF3}" srcId="{1EA87809-521D-498A-A167-436FFEB46443}" destId="{CDEE5AA4-56A9-4D93-836A-0E859BD681C7}" srcOrd="0" destOrd="0" parTransId="{7639D0F5-A486-4981-AD0B-2BF551775588}" sibTransId="{451C8ACC-96A0-4B9F-8303-EA83F3220E8E}"/>
    <dgm:cxn modelId="{2CBCCCC5-6FC9-42BB-A3D3-365AE84F1189}" type="presOf" srcId="{CDEE5AA4-56A9-4D93-836A-0E859BD681C7}" destId="{0BD09F48-3A37-4253-9C26-23216EE38E65}" srcOrd="0" destOrd="0" presId="urn:microsoft.com/office/officeart/2005/8/layout/hierarchy2"/>
    <dgm:cxn modelId="{E87770CF-DA8F-4D03-B259-FEC9505021EE}" type="presOf" srcId="{C83E92F2-B531-43D1-8848-8417C480EDD2}" destId="{0EBA7833-6A89-4C33-81B1-09C696FEA9ED}" srcOrd="0" destOrd="0" presId="urn:microsoft.com/office/officeart/2005/8/layout/hierarchy2"/>
    <dgm:cxn modelId="{EFDDF8D1-DDB2-464B-B9B7-1F31CD4B57BF}" type="presOf" srcId="{9DAE3F67-EB0D-4864-B3C1-C7706A7092D8}" destId="{B97CF277-BA8F-44C8-A7E0-70AD61C7FD74}" srcOrd="0" destOrd="0" presId="urn:microsoft.com/office/officeart/2005/8/layout/hierarchy2"/>
    <dgm:cxn modelId="{DECCDADD-D0F4-4396-8714-1F3E48813DAD}" srcId="{C83E92F2-B531-43D1-8848-8417C480EDD2}" destId="{1EA87809-521D-498A-A167-436FFEB46443}" srcOrd="2" destOrd="0" parTransId="{6EC3B341-8BE6-4322-BD70-CA4FE515F9F3}" sibTransId="{25251476-C1BE-437A-A485-B871D998B1D6}"/>
    <dgm:cxn modelId="{C5C874F2-5BBB-4FEE-8A73-B20002D7188A}" type="presOf" srcId="{BF58850C-6FE6-43FD-9650-65B2EBE92B22}" destId="{B585CF8D-4186-4B45-AD00-DE48DCE24A1C}" srcOrd="0" destOrd="0" presId="urn:microsoft.com/office/officeart/2005/8/layout/hierarchy2"/>
    <dgm:cxn modelId="{5DBA1AF4-0A85-4091-9DD0-692A5462FF75}" type="presOf" srcId="{2A7DEFBF-0E7B-419E-8D53-28CBB1EFB930}" destId="{78E0483F-7C08-42F7-BB26-70E317F53902}" srcOrd="1" destOrd="0" presId="urn:microsoft.com/office/officeart/2005/8/layout/hierarchy2"/>
    <dgm:cxn modelId="{D2B14FF5-6E7B-4A9A-823E-8395AAD3E100}" srcId="{C83E92F2-B531-43D1-8848-8417C480EDD2}" destId="{2B369597-C5DC-4C7B-A959-A08D36B90AFC}" srcOrd="0" destOrd="0" parTransId="{2A7DEFBF-0E7B-419E-8D53-28CBB1EFB930}" sibTransId="{50313CD2-70CC-4732-8B57-7E44B23CE187}"/>
    <dgm:cxn modelId="{9A79DBF9-0018-40D7-80F7-6EAE30495231}" type="presOf" srcId="{406BA215-E4D1-4BE5-AE64-8653A4992C9A}" destId="{9C106DB4-B317-4312-B5A3-415DD2392BB8}" srcOrd="0" destOrd="0" presId="urn:microsoft.com/office/officeart/2005/8/layout/hierarchy2"/>
    <dgm:cxn modelId="{E81AA1FB-A9A8-4E36-B0A5-1D7C678B3671}" type="presOf" srcId="{82DF335F-97E7-472A-8AF1-D6AF0496801B}" destId="{211D4D0F-83AA-4F2D-BAFD-593398131C64}" srcOrd="0" destOrd="0" presId="urn:microsoft.com/office/officeart/2005/8/layout/hierarchy2"/>
    <dgm:cxn modelId="{8C5B6196-9CBD-498B-95F1-56AD1858B9E9}" type="presParOf" srcId="{FC15AC1C-1873-4CD7-8729-413A37EDFD9D}" destId="{616D0EF1-9AD1-471B-9ADD-F837E9E56E8C}" srcOrd="0" destOrd="0" presId="urn:microsoft.com/office/officeart/2005/8/layout/hierarchy2"/>
    <dgm:cxn modelId="{69663699-2F87-41DF-8612-55FD3DE9926C}" type="presParOf" srcId="{616D0EF1-9AD1-471B-9ADD-F837E9E56E8C}" destId="{0EBA7833-6A89-4C33-81B1-09C696FEA9ED}" srcOrd="0" destOrd="0" presId="urn:microsoft.com/office/officeart/2005/8/layout/hierarchy2"/>
    <dgm:cxn modelId="{591A0B18-0169-44A2-B87A-032CC16E44FA}" type="presParOf" srcId="{616D0EF1-9AD1-471B-9ADD-F837E9E56E8C}" destId="{DC2A6555-628B-4657-9A6B-E2FFD195231A}" srcOrd="1" destOrd="0" presId="urn:microsoft.com/office/officeart/2005/8/layout/hierarchy2"/>
    <dgm:cxn modelId="{C99EB420-CE7F-4B15-9284-25BB7315B6F0}" type="presParOf" srcId="{DC2A6555-628B-4657-9A6B-E2FFD195231A}" destId="{3C2AE183-D783-437D-A20C-8A4DE5B956F1}" srcOrd="0" destOrd="0" presId="urn:microsoft.com/office/officeart/2005/8/layout/hierarchy2"/>
    <dgm:cxn modelId="{D08F3BA5-018C-4E55-BEF0-104E5A1E7D4C}" type="presParOf" srcId="{3C2AE183-D783-437D-A20C-8A4DE5B956F1}" destId="{78E0483F-7C08-42F7-BB26-70E317F53902}" srcOrd="0" destOrd="0" presId="urn:microsoft.com/office/officeart/2005/8/layout/hierarchy2"/>
    <dgm:cxn modelId="{CC6C5FFF-6629-427B-932D-CCA14E697774}" type="presParOf" srcId="{DC2A6555-628B-4657-9A6B-E2FFD195231A}" destId="{D3807957-9655-4D69-BCAA-D2CA1BEAC074}" srcOrd="1" destOrd="0" presId="urn:microsoft.com/office/officeart/2005/8/layout/hierarchy2"/>
    <dgm:cxn modelId="{FF4EE88A-637A-4B12-8B51-E762E12ED70A}" type="presParOf" srcId="{D3807957-9655-4D69-BCAA-D2CA1BEAC074}" destId="{161904F8-C174-489A-8EB0-D8ABA54AE188}" srcOrd="0" destOrd="0" presId="urn:microsoft.com/office/officeart/2005/8/layout/hierarchy2"/>
    <dgm:cxn modelId="{06D720DA-AABC-45E3-A116-2FE79D142A15}" type="presParOf" srcId="{D3807957-9655-4D69-BCAA-D2CA1BEAC074}" destId="{7FE45944-FEAC-4CD0-9379-3657B0845C92}" srcOrd="1" destOrd="0" presId="urn:microsoft.com/office/officeart/2005/8/layout/hierarchy2"/>
    <dgm:cxn modelId="{9A26A412-0570-483C-AFC5-01554C06C273}" type="presParOf" srcId="{7FE45944-FEAC-4CD0-9379-3657B0845C92}" destId="{BB67A458-4BB9-4FC3-B8AD-8D3A17A1C5CD}" srcOrd="0" destOrd="0" presId="urn:microsoft.com/office/officeart/2005/8/layout/hierarchy2"/>
    <dgm:cxn modelId="{B3BFE1DE-7F35-4E53-9161-298CFA955951}" type="presParOf" srcId="{BB67A458-4BB9-4FC3-B8AD-8D3A17A1C5CD}" destId="{0284438A-AEC9-45DD-B3AE-AF9D50431621}" srcOrd="0" destOrd="0" presId="urn:microsoft.com/office/officeart/2005/8/layout/hierarchy2"/>
    <dgm:cxn modelId="{F73761F2-E988-4587-B578-BA811899C591}" type="presParOf" srcId="{7FE45944-FEAC-4CD0-9379-3657B0845C92}" destId="{4B6C80F8-BB6B-4E19-B218-2A926C613F96}" srcOrd="1" destOrd="0" presId="urn:microsoft.com/office/officeart/2005/8/layout/hierarchy2"/>
    <dgm:cxn modelId="{F03013D1-4CDB-46EA-BB07-85338E796192}" type="presParOf" srcId="{4B6C80F8-BB6B-4E19-B218-2A926C613F96}" destId="{2B10145D-A913-41F4-AD0E-753C7EAF65AA}" srcOrd="0" destOrd="0" presId="urn:microsoft.com/office/officeart/2005/8/layout/hierarchy2"/>
    <dgm:cxn modelId="{82842848-93B3-4A02-8102-53A8FC6E807B}" type="presParOf" srcId="{4B6C80F8-BB6B-4E19-B218-2A926C613F96}" destId="{3A1BC564-EBCE-4A8B-9F8E-140978684F81}" srcOrd="1" destOrd="0" presId="urn:microsoft.com/office/officeart/2005/8/layout/hierarchy2"/>
    <dgm:cxn modelId="{D65C5F51-D7F9-4B4F-9EEE-4676E895704F}" type="presParOf" srcId="{DC2A6555-628B-4657-9A6B-E2FFD195231A}" destId="{211D4D0F-83AA-4F2D-BAFD-593398131C64}" srcOrd="2" destOrd="0" presId="urn:microsoft.com/office/officeart/2005/8/layout/hierarchy2"/>
    <dgm:cxn modelId="{96228B85-6C1F-4612-B6E8-F0F8AC449286}" type="presParOf" srcId="{211D4D0F-83AA-4F2D-BAFD-593398131C64}" destId="{C2EAC1C2-B21C-4D04-9B32-EF0B6516197E}" srcOrd="0" destOrd="0" presId="urn:microsoft.com/office/officeart/2005/8/layout/hierarchy2"/>
    <dgm:cxn modelId="{B5815145-3142-48CA-A809-086BA1A6C597}" type="presParOf" srcId="{DC2A6555-628B-4657-9A6B-E2FFD195231A}" destId="{848F357E-E3AA-4ED0-9E7D-06AB86FEBB71}" srcOrd="3" destOrd="0" presId="urn:microsoft.com/office/officeart/2005/8/layout/hierarchy2"/>
    <dgm:cxn modelId="{24F7EE50-7985-4470-984A-21C48AEDF4A6}" type="presParOf" srcId="{848F357E-E3AA-4ED0-9E7D-06AB86FEBB71}" destId="{CD6C2004-39F2-4C06-A9E3-81AC04B56310}" srcOrd="0" destOrd="0" presId="urn:microsoft.com/office/officeart/2005/8/layout/hierarchy2"/>
    <dgm:cxn modelId="{09850D91-28D1-42C6-A492-7E00FE48D5D8}" type="presParOf" srcId="{848F357E-E3AA-4ED0-9E7D-06AB86FEBB71}" destId="{33708C68-7EC1-4EDC-A012-DC86F707FA10}" srcOrd="1" destOrd="0" presId="urn:microsoft.com/office/officeart/2005/8/layout/hierarchy2"/>
    <dgm:cxn modelId="{A720F320-C000-4C4C-9081-D290EF3A8116}" type="presParOf" srcId="{33708C68-7EC1-4EDC-A012-DC86F707FA10}" destId="{B585CF8D-4186-4B45-AD00-DE48DCE24A1C}" srcOrd="0" destOrd="0" presId="urn:microsoft.com/office/officeart/2005/8/layout/hierarchy2"/>
    <dgm:cxn modelId="{2EA3947D-FC22-4972-9A74-949282FAE015}" type="presParOf" srcId="{B585CF8D-4186-4B45-AD00-DE48DCE24A1C}" destId="{B3A35EE2-BC18-49C1-BB38-D7A48CA13453}" srcOrd="0" destOrd="0" presId="urn:microsoft.com/office/officeart/2005/8/layout/hierarchy2"/>
    <dgm:cxn modelId="{8DFCA484-D110-467D-A129-E181471E7B41}" type="presParOf" srcId="{33708C68-7EC1-4EDC-A012-DC86F707FA10}" destId="{57E20DF5-FBDE-4DA1-98B8-329DA7F106DF}" srcOrd="1" destOrd="0" presId="urn:microsoft.com/office/officeart/2005/8/layout/hierarchy2"/>
    <dgm:cxn modelId="{B47E1C30-F20A-4072-B8FD-4FCCB2E5B826}" type="presParOf" srcId="{57E20DF5-FBDE-4DA1-98B8-329DA7F106DF}" destId="{9C106DB4-B317-4312-B5A3-415DD2392BB8}" srcOrd="0" destOrd="0" presId="urn:microsoft.com/office/officeart/2005/8/layout/hierarchy2"/>
    <dgm:cxn modelId="{5E03BEA4-4739-42EF-BBC0-E24D6569AE4A}" type="presParOf" srcId="{57E20DF5-FBDE-4DA1-98B8-329DA7F106DF}" destId="{157DB85B-383F-4BAC-A1FC-DBF9813CDC58}" srcOrd="1" destOrd="0" presId="urn:microsoft.com/office/officeart/2005/8/layout/hierarchy2"/>
    <dgm:cxn modelId="{4D43A351-A141-4ED8-92F3-2DB877F0E792}" type="presParOf" srcId="{33708C68-7EC1-4EDC-A012-DC86F707FA10}" destId="{B97CF277-BA8F-44C8-A7E0-70AD61C7FD74}" srcOrd="2" destOrd="0" presId="urn:microsoft.com/office/officeart/2005/8/layout/hierarchy2"/>
    <dgm:cxn modelId="{1A85F96B-831D-473E-A568-ED7ADC88F69D}" type="presParOf" srcId="{B97CF277-BA8F-44C8-A7E0-70AD61C7FD74}" destId="{4EA27D5B-54D3-4AAD-AA0F-C66BC5E2EC45}" srcOrd="0" destOrd="0" presId="urn:microsoft.com/office/officeart/2005/8/layout/hierarchy2"/>
    <dgm:cxn modelId="{578229FB-3E04-4FF1-BBF3-AB0DEF945D4D}" type="presParOf" srcId="{33708C68-7EC1-4EDC-A012-DC86F707FA10}" destId="{FF380069-06AC-4625-A77B-FF0ACF09F34C}" srcOrd="3" destOrd="0" presId="urn:microsoft.com/office/officeart/2005/8/layout/hierarchy2"/>
    <dgm:cxn modelId="{43B30FD4-AD39-4738-A21A-BFF137392588}" type="presParOf" srcId="{FF380069-06AC-4625-A77B-FF0ACF09F34C}" destId="{861FE426-70A4-4A51-A550-17C35997E4EC}" srcOrd="0" destOrd="0" presId="urn:microsoft.com/office/officeart/2005/8/layout/hierarchy2"/>
    <dgm:cxn modelId="{32DBDDCA-32B4-4A0D-A816-C864EE78FA3F}" type="presParOf" srcId="{FF380069-06AC-4625-A77B-FF0ACF09F34C}" destId="{6D49660B-8735-4F04-9713-F3083FCD6C67}" srcOrd="1" destOrd="0" presId="urn:microsoft.com/office/officeart/2005/8/layout/hierarchy2"/>
    <dgm:cxn modelId="{5D591F29-E7E9-400F-9A92-52159634DB1E}" type="presParOf" srcId="{DC2A6555-628B-4657-9A6B-E2FFD195231A}" destId="{C76E2204-D1BF-48C1-B3F5-16C57B7ECE03}" srcOrd="4" destOrd="0" presId="urn:microsoft.com/office/officeart/2005/8/layout/hierarchy2"/>
    <dgm:cxn modelId="{0F675385-2DBA-4787-A67A-FF01687D5453}" type="presParOf" srcId="{C76E2204-D1BF-48C1-B3F5-16C57B7ECE03}" destId="{025F5427-C972-495B-BD4D-309340785C93}" srcOrd="0" destOrd="0" presId="urn:microsoft.com/office/officeart/2005/8/layout/hierarchy2"/>
    <dgm:cxn modelId="{3489D362-ECC3-4955-8F3A-1178DF7AF7F6}" type="presParOf" srcId="{DC2A6555-628B-4657-9A6B-E2FFD195231A}" destId="{F39687E5-343F-4354-BDA6-68C12037B1A1}" srcOrd="5" destOrd="0" presId="urn:microsoft.com/office/officeart/2005/8/layout/hierarchy2"/>
    <dgm:cxn modelId="{5AA663FC-C1D0-484E-B886-72E4949EB8FC}" type="presParOf" srcId="{F39687E5-343F-4354-BDA6-68C12037B1A1}" destId="{8929DD4A-ED97-4B0E-B608-49AA3A8BF88A}" srcOrd="0" destOrd="0" presId="urn:microsoft.com/office/officeart/2005/8/layout/hierarchy2"/>
    <dgm:cxn modelId="{C46D9EEE-B7A4-4624-B423-95A62A3FE142}" type="presParOf" srcId="{F39687E5-343F-4354-BDA6-68C12037B1A1}" destId="{BDDA19E0-3ABC-463F-B8D1-6F4A34A06AC2}" srcOrd="1" destOrd="0" presId="urn:microsoft.com/office/officeart/2005/8/layout/hierarchy2"/>
    <dgm:cxn modelId="{5A164863-7D9A-4715-B311-0712A276EBD4}" type="presParOf" srcId="{BDDA19E0-3ABC-463F-B8D1-6F4A34A06AC2}" destId="{DB399819-1E21-489C-9254-60AF4425554B}" srcOrd="0" destOrd="0" presId="urn:microsoft.com/office/officeart/2005/8/layout/hierarchy2"/>
    <dgm:cxn modelId="{D42474E1-E6FB-4A2E-B77D-3AE30A04ECD4}" type="presParOf" srcId="{DB399819-1E21-489C-9254-60AF4425554B}" destId="{B6071B5A-3CD0-434C-BD56-50CFC90006FD}" srcOrd="0" destOrd="0" presId="urn:microsoft.com/office/officeart/2005/8/layout/hierarchy2"/>
    <dgm:cxn modelId="{80E8D3FE-A56A-451B-B5AE-6F8CB8AE2445}" type="presParOf" srcId="{BDDA19E0-3ABC-463F-B8D1-6F4A34A06AC2}" destId="{C32AE910-E116-4932-B776-4A8A68BAE478}" srcOrd="1" destOrd="0" presId="urn:microsoft.com/office/officeart/2005/8/layout/hierarchy2"/>
    <dgm:cxn modelId="{B6B025B4-ED28-4CDD-A177-2EE4B6766326}" type="presParOf" srcId="{C32AE910-E116-4932-B776-4A8A68BAE478}" destId="{0BD09F48-3A37-4253-9C26-23216EE38E65}" srcOrd="0" destOrd="0" presId="urn:microsoft.com/office/officeart/2005/8/layout/hierarchy2"/>
    <dgm:cxn modelId="{5F8C0CAE-CF90-465E-9FA0-CD509628A210}" type="presParOf" srcId="{C32AE910-E116-4932-B776-4A8A68BAE478}" destId="{5EE7F7ED-468F-4831-847A-643C4581A6C1}" srcOrd="1" destOrd="0" presId="urn:microsoft.com/office/officeart/2005/8/layout/hierarchy2"/>
    <dgm:cxn modelId="{3CEEE562-6479-42F3-B7C9-3EB75B5FD92B}" type="presParOf" srcId="{BDDA19E0-3ABC-463F-B8D1-6F4A34A06AC2}" destId="{5E042C8D-C284-4A8C-8BBE-9EEFD1775AD5}" srcOrd="2" destOrd="0" presId="urn:microsoft.com/office/officeart/2005/8/layout/hierarchy2"/>
    <dgm:cxn modelId="{9F41D1A8-87F0-4EAC-8E42-5F37ECF09A71}" type="presParOf" srcId="{5E042C8D-C284-4A8C-8BBE-9EEFD1775AD5}" destId="{6059DA54-26D3-4A41-9B4C-6F231B86D023}" srcOrd="0" destOrd="0" presId="urn:microsoft.com/office/officeart/2005/8/layout/hierarchy2"/>
    <dgm:cxn modelId="{2745054D-88EA-4D8A-9D8B-86030352DCC0}" type="presParOf" srcId="{BDDA19E0-3ABC-463F-B8D1-6F4A34A06AC2}" destId="{0A13B156-CF41-4D43-9D3C-A7AFD32BC220}" srcOrd="3" destOrd="0" presId="urn:microsoft.com/office/officeart/2005/8/layout/hierarchy2"/>
    <dgm:cxn modelId="{6AF942A9-C065-4252-9D14-FE0953CFFED1}" type="presParOf" srcId="{0A13B156-CF41-4D43-9D3C-A7AFD32BC220}" destId="{EF5DC212-6C50-414D-A366-989BE7874FE9}" srcOrd="0" destOrd="0" presId="urn:microsoft.com/office/officeart/2005/8/layout/hierarchy2"/>
    <dgm:cxn modelId="{D6B4E3F0-5AC9-46C4-90DE-AC4E155F45E6}" type="presParOf" srcId="{0A13B156-CF41-4D43-9D3C-A7AFD32BC220}" destId="{D0AA8D2E-19F7-4FE5-B1A1-0DC1D625679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1DE58B-D40E-4B96-8D70-BA1D32C72C96}" type="doc">
      <dgm:prSet loTypeId="urn:microsoft.com/office/officeart/2005/8/layout/hierarchy2" loCatId="hierarchy" qsTypeId="urn:microsoft.com/office/officeart/2005/8/quickstyle/3d2" qsCatId="3D" csTypeId="urn:microsoft.com/office/officeart/2005/8/colors/accent4_3" csCatId="accent4" phldr="1"/>
      <dgm:spPr/>
      <dgm:t>
        <a:bodyPr/>
        <a:lstStyle/>
        <a:p>
          <a:endParaRPr lang="es-PE"/>
        </a:p>
      </dgm:t>
    </dgm:pt>
    <dgm:pt modelId="{C83E92F2-B531-43D1-8848-8417C480EDD2}">
      <dgm:prSet phldrT="[Texto]" custT="1"/>
      <dgm:spPr>
        <a:solidFill>
          <a:srgbClr val="800000"/>
        </a:solidFill>
      </dgm:spPr>
      <dgm:t>
        <a:bodyPr/>
        <a:lstStyle/>
        <a:p>
          <a:r>
            <a:rPr lang="es-PE" sz="1800" b="1" dirty="0"/>
            <a:t>CONTROL GUBERNAMENTAL</a:t>
          </a:r>
        </a:p>
        <a:p>
          <a:r>
            <a:rPr lang="es-PE" sz="1800" b="1" dirty="0"/>
            <a:t>EXTERNO</a:t>
          </a:r>
        </a:p>
      </dgm:t>
    </dgm:pt>
    <dgm:pt modelId="{82631190-2C20-4A42-9648-ECC7C5567331}" type="parTrans" cxnId="{30E019BC-A07E-40D8-8E4E-47E2550109C2}">
      <dgm:prSet/>
      <dgm:spPr/>
      <dgm:t>
        <a:bodyPr/>
        <a:lstStyle/>
        <a:p>
          <a:endParaRPr lang="es-PE"/>
        </a:p>
      </dgm:t>
    </dgm:pt>
    <dgm:pt modelId="{2594337F-19F2-4A32-B0E5-A5DB8EA7FC30}" type="sibTrans" cxnId="{30E019BC-A07E-40D8-8E4E-47E2550109C2}">
      <dgm:prSet/>
      <dgm:spPr/>
      <dgm:t>
        <a:bodyPr/>
        <a:lstStyle/>
        <a:p>
          <a:endParaRPr lang="es-PE"/>
        </a:p>
      </dgm:t>
    </dgm:pt>
    <dgm:pt modelId="{2B369597-C5DC-4C7B-A959-A08D36B90AFC}">
      <dgm:prSet phldrT="[Texto]"/>
      <dgm:spPr>
        <a:solidFill>
          <a:srgbClr val="800000"/>
        </a:solidFill>
      </dgm:spPr>
      <dgm:t>
        <a:bodyPr/>
        <a:lstStyle/>
        <a:p>
          <a:r>
            <a:rPr lang="es-PE" b="1" dirty="0"/>
            <a:t>PREVIO</a:t>
          </a:r>
        </a:p>
      </dgm:t>
    </dgm:pt>
    <dgm:pt modelId="{2A7DEFBF-0E7B-419E-8D53-28CBB1EFB930}" type="parTrans" cxnId="{D2B14FF5-6E7B-4A9A-823E-8395AAD3E100}">
      <dgm:prSet/>
      <dgm:spPr/>
      <dgm:t>
        <a:bodyPr/>
        <a:lstStyle/>
        <a:p>
          <a:endParaRPr lang="es-PE"/>
        </a:p>
      </dgm:t>
    </dgm:pt>
    <dgm:pt modelId="{50313CD2-70CC-4732-8B57-7E44B23CE187}" type="sibTrans" cxnId="{D2B14FF5-6E7B-4A9A-823E-8395AAD3E100}">
      <dgm:prSet/>
      <dgm:spPr/>
      <dgm:t>
        <a:bodyPr/>
        <a:lstStyle/>
        <a:p>
          <a:endParaRPr lang="es-PE"/>
        </a:p>
      </dgm:t>
    </dgm:pt>
    <dgm:pt modelId="{B058E5BE-DA46-482E-B1F1-0534B8CBED39}">
      <dgm:prSet phldrT="[Texto]"/>
      <dgm:spPr>
        <a:solidFill>
          <a:srgbClr val="C00000"/>
        </a:solidFill>
      </dgm:spPr>
      <dgm:t>
        <a:bodyPr/>
        <a:lstStyle/>
        <a:p>
          <a:r>
            <a:rPr lang="es-PE" b="1" dirty="0" err="1"/>
            <a:t>CGR</a:t>
          </a:r>
          <a:endParaRPr lang="es-PE" b="1" dirty="0"/>
        </a:p>
      </dgm:t>
    </dgm:pt>
    <dgm:pt modelId="{D7312338-589B-441A-B452-941463DFB245}" type="parTrans" cxnId="{5F0A318D-507B-4F68-A404-01F1A7789953}">
      <dgm:prSet/>
      <dgm:spPr/>
      <dgm:t>
        <a:bodyPr/>
        <a:lstStyle/>
        <a:p>
          <a:endParaRPr lang="es-PE"/>
        </a:p>
      </dgm:t>
    </dgm:pt>
    <dgm:pt modelId="{5BB98261-1E18-4928-939D-3BFC0A55FBE8}" type="sibTrans" cxnId="{5F0A318D-507B-4F68-A404-01F1A7789953}">
      <dgm:prSet/>
      <dgm:spPr/>
      <dgm:t>
        <a:bodyPr/>
        <a:lstStyle/>
        <a:p>
          <a:endParaRPr lang="es-PE"/>
        </a:p>
      </dgm:t>
    </dgm:pt>
    <dgm:pt modelId="{CB9B5F40-8655-4206-A331-BF318787EA6D}">
      <dgm:prSet phldrT="[Texto]"/>
      <dgm:spPr>
        <a:solidFill>
          <a:srgbClr val="800000"/>
        </a:solidFill>
      </dgm:spPr>
      <dgm:t>
        <a:bodyPr/>
        <a:lstStyle/>
        <a:p>
          <a:r>
            <a:rPr lang="es-PE" b="1" dirty="0"/>
            <a:t>SIMULTÁNEO</a:t>
          </a:r>
        </a:p>
      </dgm:t>
    </dgm:pt>
    <dgm:pt modelId="{82DF335F-97E7-472A-8AF1-D6AF0496801B}" type="parTrans" cxnId="{38CA872C-C333-4728-8A70-2C04F4956225}">
      <dgm:prSet/>
      <dgm:spPr/>
      <dgm:t>
        <a:bodyPr/>
        <a:lstStyle/>
        <a:p>
          <a:endParaRPr lang="es-PE"/>
        </a:p>
      </dgm:t>
    </dgm:pt>
    <dgm:pt modelId="{8C415BEE-D870-4C8A-BBBD-32717AC2ED41}" type="sibTrans" cxnId="{38CA872C-C333-4728-8A70-2C04F4956225}">
      <dgm:prSet/>
      <dgm:spPr/>
      <dgm:t>
        <a:bodyPr/>
        <a:lstStyle/>
        <a:p>
          <a:endParaRPr lang="es-PE"/>
        </a:p>
      </dgm:t>
    </dgm:pt>
    <dgm:pt modelId="{CDEE5AA4-56A9-4D93-836A-0E859BD681C7}">
      <dgm:prSet phldrT="[Texto]"/>
      <dgm:spPr>
        <a:solidFill>
          <a:srgbClr val="C00000"/>
        </a:solidFill>
      </dgm:spPr>
      <dgm:t>
        <a:bodyPr/>
        <a:lstStyle/>
        <a:p>
          <a:r>
            <a:rPr lang="es-PE" b="1" dirty="0" err="1"/>
            <a:t>CGR</a:t>
          </a:r>
          <a:endParaRPr lang="es-PE" b="1" dirty="0"/>
        </a:p>
      </dgm:t>
    </dgm:pt>
    <dgm:pt modelId="{7639D0F5-A486-4981-AD0B-2BF551775588}" type="parTrans" cxnId="{E2B4B5C2-E146-4906-AE7F-6AA56FB06FF3}">
      <dgm:prSet/>
      <dgm:spPr/>
      <dgm:t>
        <a:bodyPr/>
        <a:lstStyle/>
        <a:p>
          <a:endParaRPr lang="es-PE"/>
        </a:p>
      </dgm:t>
    </dgm:pt>
    <dgm:pt modelId="{451C8ACC-96A0-4B9F-8303-EA83F3220E8E}" type="sibTrans" cxnId="{E2B4B5C2-E146-4906-AE7F-6AA56FB06FF3}">
      <dgm:prSet/>
      <dgm:spPr/>
      <dgm:t>
        <a:bodyPr/>
        <a:lstStyle/>
        <a:p>
          <a:endParaRPr lang="es-PE"/>
        </a:p>
      </dgm:t>
    </dgm:pt>
    <dgm:pt modelId="{1EA87809-521D-498A-A167-436FFEB46443}">
      <dgm:prSet phldrT="[Texto]"/>
      <dgm:spPr>
        <a:solidFill>
          <a:srgbClr val="800000"/>
        </a:solidFill>
      </dgm:spPr>
      <dgm:t>
        <a:bodyPr/>
        <a:lstStyle/>
        <a:p>
          <a:r>
            <a:rPr lang="es-PE" b="1" dirty="0"/>
            <a:t>POSTERIOR</a:t>
          </a:r>
        </a:p>
      </dgm:t>
    </dgm:pt>
    <dgm:pt modelId="{6EC3B341-8BE6-4322-BD70-CA4FE515F9F3}" type="parTrans" cxnId="{DECCDADD-D0F4-4396-8714-1F3E48813DAD}">
      <dgm:prSet/>
      <dgm:spPr/>
      <dgm:t>
        <a:bodyPr/>
        <a:lstStyle/>
        <a:p>
          <a:endParaRPr lang="es-PE"/>
        </a:p>
      </dgm:t>
    </dgm:pt>
    <dgm:pt modelId="{25251476-C1BE-437A-A485-B871D998B1D6}" type="sibTrans" cxnId="{DECCDADD-D0F4-4396-8714-1F3E48813DAD}">
      <dgm:prSet/>
      <dgm:spPr/>
      <dgm:t>
        <a:bodyPr/>
        <a:lstStyle/>
        <a:p>
          <a:endParaRPr lang="es-PE"/>
        </a:p>
      </dgm:t>
    </dgm:pt>
    <dgm:pt modelId="{406BA215-E4D1-4BE5-AE64-8653A4992C9A}">
      <dgm:prSet phldrT="[Texto]"/>
      <dgm:spPr>
        <a:solidFill>
          <a:srgbClr val="C00000"/>
        </a:solidFill>
      </dgm:spPr>
      <dgm:t>
        <a:bodyPr/>
        <a:lstStyle/>
        <a:p>
          <a:r>
            <a:rPr lang="es-PE" b="1" dirty="0" err="1"/>
            <a:t>CGR</a:t>
          </a:r>
          <a:endParaRPr lang="es-PE" b="1" dirty="0"/>
        </a:p>
      </dgm:t>
    </dgm:pt>
    <dgm:pt modelId="{BF58850C-6FE6-43FD-9650-65B2EBE92B22}" type="parTrans" cxnId="{EAEC7B0F-60FC-491D-87ED-AEB25E2CA210}">
      <dgm:prSet/>
      <dgm:spPr/>
      <dgm:t>
        <a:bodyPr/>
        <a:lstStyle/>
        <a:p>
          <a:endParaRPr lang="es-PE"/>
        </a:p>
      </dgm:t>
    </dgm:pt>
    <dgm:pt modelId="{9A9F949B-AA66-4E0A-83E3-97595AB0BC47}" type="sibTrans" cxnId="{EAEC7B0F-60FC-491D-87ED-AEB25E2CA210}">
      <dgm:prSet/>
      <dgm:spPr/>
      <dgm:t>
        <a:bodyPr/>
        <a:lstStyle/>
        <a:p>
          <a:endParaRPr lang="es-PE"/>
        </a:p>
      </dgm:t>
    </dgm:pt>
    <dgm:pt modelId="{8459FDFD-4FA4-4238-BB0B-2BC44F93EA2B}">
      <dgm:prSet phldrT="[Texto]"/>
      <dgm:spPr>
        <a:solidFill>
          <a:srgbClr val="C00000"/>
        </a:solidFill>
      </dgm:spPr>
      <dgm:t>
        <a:bodyPr/>
        <a:lstStyle/>
        <a:p>
          <a:r>
            <a:rPr lang="es-PE" b="1" dirty="0" err="1"/>
            <a:t>SOA</a:t>
          </a:r>
          <a:endParaRPr lang="es-PE" b="1" dirty="0"/>
        </a:p>
      </dgm:t>
    </dgm:pt>
    <dgm:pt modelId="{A148AFCE-2BA8-4EC3-9FD4-E22F37435B8E}" type="parTrans" cxnId="{794B36B5-43BA-4F16-B982-B62AB297EE87}">
      <dgm:prSet/>
      <dgm:spPr/>
      <dgm:t>
        <a:bodyPr/>
        <a:lstStyle/>
        <a:p>
          <a:endParaRPr lang="es-PE"/>
        </a:p>
      </dgm:t>
    </dgm:pt>
    <dgm:pt modelId="{6152FC04-F858-4F15-8414-01ACF747E59A}" type="sibTrans" cxnId="{794B36B5-43BA-4F16-B982-B62AB297EE87}">
      <dgm:prSet/>
      <dgm:spPr/>
      <dgm:t>
        <a:bodyPr/>
        <a:lstStyle/>
        <a:p>
          <a:endParaRPr lang="es-PE"/>
        </a:p>
      </dgm:t>
    </dgm:pt>
    <dgm:pt modelId="{FC15AC1C-1873-4CD7-8729-413A37EDFD9D}" type="pres">
      <dgm:prSet presAssocID="{051DE58B-D40E-4B96-8D70-BA1D32C72C96}" presName="diagram" presStyleCnt="0">
        <dgm:presLayoutVars>
          <dgm:chPref val="1"/>
          <dgm:dir/>
          <dgm:animOne val="branch"/>
          <dgm:animLvl val="lvl"/>
          <dgm:resizeHandles val="exact"/>
        </dgm:presLayoutVars>
      </dgm:prSet>
      <dgm:spPr/>
    </dgm:pt>
    <dgm:pt modelId="{616D0EF1-9AD1-471B-9ADD-F837E9E56E8C}" type="pres">
      <dgm:prSet presAssocID="{C83E92F2-B531-43D1-8848-8417C480EDD2}" presName="root1" presStyleCnt="0"/>
      <dgm:spPr/>
    </dgm:pt>
    <dgm:pt modelId="{0EBA7833-6A89-4C33-81B1-09C696FEA9ED}" type="pres">
      <dgm:prSet presAssocID="{C83E92F2-B531-43D1-8848-8417C480EDD2}" presName="LevelOneTextNode" presStyleLbl="node0" presStyleIdx="0" presStyleCnt="1" custScaleX="229313" custScaleY="244980">
        <dgm:presLayoutVars>
          <dgm:chPref val="3"/>
        </dgm:presLayoutVars>
      </dgm:prSet>
      <dgm:spPr/>
    </dgm:pt>
    <dgm:pt modelId="{DC2A6555-628B-4657-9A6B-E2FFD195231A}" type="pres">
      <dgm:prSet presAssocID="{C83E92F2-B531-43D1-8848-8417C480EDD2}" presName="level2hierChild" presStyleCnt="0"/>
      <dgm:spPr/>
    </dgm:pt>
    <dgm:pt modelId="{3C2AE183-D783-437D-A20C-8A4DE5B956F1}" type="pres">
      <dgm:prSet presAssocID="{2A7DEFBF-0E7B-419E-8D53-28CBB1EFB930}" presName="conn2-1" presStyleLbl="parChTrans1D2" presStyleIdx="0" presStyleCnt="3"/>
      <dgm:spPr/>
    </dgm:pt>
    <dgm:pt modelId="{78E0483F-7C08-42F7-BB26-70E317F53902}" type="pres">
      <dgm:prSet presAssocID="{2A7DEFBF-0E7B-419E-8D53-28CBB1EFB930}" presName="connTx" presStyleLbl="parChTrans1D2" presStyleIdx="0" presStyleCnt="3"/>
      <dgm:spPr/>
    </dgm:pt>
    <dgm:pt modelId="{D3807957-9655-4D69-BCAA-D2CA1BEAC074}" type="pres">
      <dgm:prSet presAssocID="{2B369597-C5DC-4C7B-A959-A08D36B90AFC}" presName="root2" presStyleCnt="0"/>
      <dgm:spPr/>
    </dgm:pt>
    <dgm:pt modelId="{161904F8-C174-489A-8EB0-D8ABA54AE188}" type="pres">
      <dgm:prSet presAssocID="{2B369597-C5DC-4C7B-A959-A08D36B90AFC}" presName="LevelTwoTextNode" presStyleLbl="node2" presStyleIdx="0" presStyleCnt="3">
        <dgm:presLayoutVars>
          <dgm:chPref val="3"/>
        </dgm:presLayoutVars>
      </dgm:prSet>
      <dgm:spPr/>
    </dgm:pt>
    <dgm:pt modelId="{7FE45944-FEAC-4CD0-9379-3657B0845C92}" type="pres">
      <dgm:prSet presAssocID="{2B369597-C5DC-4C7B-A959-A08D36B90AFC}" presName="level3hierChild" presStyleCnt="0"/>
      <dgm:spPr/>
    </dgm:pt>
    <dgm:pt modelId="{BB67A458-4BB9-4FC3-B8AD-8D3A17A1C5CD}" type="pres">
      <dgm:prSet presAssocID="{D7312338-589B-441A-B452-941463DFB245}" presName="conn2-1" presStyleLbl="parChTrans1D3" presStyleIdx="0" presStyleCnt="4"/>
      <dgm:spPr/>
    </dgm:pt>
    <dgm:pt modelId="{0284438A-AEC9-45DD-B3AE-AF9D50431621}" type="pres">
      <dgm:prSet presAssocID="{D7312338-589B-441A-B452-941463DFB245}" presName="connTx" presStyleLbl="parChTrans1D3" presStyleIdx="0" presStyleCnt="4"/>
      <dgm:spPr/>
    </dgm:pt>
    <dgm:pt modelId="{4B6C80F8-BB6B-4E19-B218-2A926C613F96}" type="pres">
      <dgm:prSet presAssocID="{B058E5BE-DA46-482E-B1F1-0534B8CBED39}" presName="root2" presStyleCnt="0"/>
      <dgm:spPr/>
    </dgm:pt>
    <dgm:pt modelId="{2B10145D-A913-41F4-AD0E-753C7EAF65AA}" type="pres">
      <dgm:prSet presAssocID="{B058E5BE-DA46-482E-B1F1-0534B8CBED39}" presName="LevelTwoTextNode" presStyleLbl="node3" presStyleIdx="0" presStyleCnt="4">
        <dgm:presLayoutVars>
          <dgm:chPref val="3"/>
        </dgm:presLayoutVars>
      </dgm:prSet>
      <dgm:spPr/>
    </dgm:pt>
    <dgm:pt modelId="{3A1BC564-EBCE-4A8B-9F8E-140978684F81}" type="pres">
      <dgm:prSet presAssocID="{B058E5BE-DA46-482E-B1F1-0534B8CBED39}" presName="level3hierChild" presStyleCnt="0"/>
      <dgm:spPr/>
    </dgm:pt>
    <dgm:pt modelId="{211D4D0F-83AA-4F2D-BAFD-593398131C64}" type="pres">
      <dgm:prSet presAssocID="{82DF335F-97E7-472A-8AF1-D6AF0496801B}" presName="conn2-1" presStyleLbl="parChTrans1D2" presStyleIdx="1" presStyleCnt="3"/>
      <dgm:spPr/>
    </dgm:pt>
    <dgm:pt modelId="{C2EAC1C2-B21C-4D04-9B32-EF0B6516197E}" type="pres">
      <dgm:prSet presAssocID="{82DF335F-97E7-472A-8AF1-D6AF0496801B}" presName="connTx" presStyleLbl="parChTrans1D2" presStyleIdx="1" presStyleCnt="3"/>
      <dgm:spPr/>
    </dgm:pt>
    <dgm:pt modelId="{848F357E-E3AA-4ED0-9E7D-06AB86FEBB71}" type="pres">
      <dgm:prSet presAssocID="{CB9B5F40-8655-4206-A331-BF318787EA6D}" presName="root2" presStyleCnt="0"/>
      <dgm:spPr/>
    </dgm:pt>
    <dgm:pt modelId="{CD6C2004-39F2-4C06-A9E3-81AC04B56310}" type="pres">
      <dgm:prSet presAssocID="{CB9B5F40-8655-4206-A331-BF318787EA6D}" presName="LevelTwoTextNode" presStyleLbl="node2" presStyleIdx="1" presStyleCnt="3">
        <dgm:presLayoutVars>
          <dgm:chPref val="3"/>
        </dgm:presLayoutVars>
      </dgm:prSet>
      <dgm:spPr/>
    </dgm:pt>
    <dgm:pt modelId="{33708C68-7EC1-4EDC-A012-DC86F707FA10}" type="pres">
      <dgm:prSet presAssocID="{CB9B5F40-8655-4206-A331-BF318787EA6D}" presName="level3hierChild" presStyleCnt="0"/>
      <dgm:spPr/>
    </dgm:pt>
    <dgm:pt modelId="{B585CF8D-4186-4B45-AD00-DE48DCE24A1C}" type="pres">
      <dgm:prSet presAssocID="{BF58850C-6FE6-43FD-9650-65B2EBE92B22}" presName="conn2-1" presStyleLbl="parChTrans1D3" presStyleIdx="1" presStyleCnt="4"/>
      <dgm:spPr/>
    </dgm:pt>
    <dgm:pt modelId="{B3A35EE2-BC18-49C1-BB38-D7A48CA13453}" type="pres">
      <dgm:prSet presAssocID="{BF58850C-6FE6-43FD-9650-65B2EBE92B22}" presName="connTx" presStyleLbl="parChTrans1D3" presStyleIdx="1" presStyleCnt="4"/>
      <dgm:spPr/>
    </dgm:pt>
    <dgm:pt modelId="{57E20DF5-FBDE-4DA1-98B8-329DA7F106DF}" type="pres">
      <dgm:prSet presAssocID="{406BA215-E4D1-4BE5-AE64-8653A4992C9A}" presName="root2" presStyleCnt="0"/>
      <dgm:spPr/>
    </dgm:pt>
    <dgm:pt modelId="{9C106DB4-B317-4312-B5A3-415DD2392BB8}" type="pres">
      <dgm:prSet presAssocID="{406BA215-E4D1-4BE5-AE64-8653A4992C9A}" presName="LevelTwoTextNode" presStyleLbl="node3" presStyleIdx="1" presStyleCnt="4">
        <dgm:presLayoutVars>
          <dgm:chPref val="3"/>
        </dgm:presLayoutVars>
      </dgm:prSet>
      <dgm:spPr/>
    </dgm:pt>
    <dgm:pt modelId="{157DB85B-383F-4BAC-A1FC-DBF9813CDC58}" type="pres">
      <dgm:prSet presAssocID="{406BA215-E4D1-4BE5-AE64-8653A4992C9A}" presName="level3hierChild" presStyleCnt="0"/>
      <dgm:spPr/>
    </dgm:pt>
    <dgm:pt modelId="{C76E2204-D1BF-48C1-B3F5-16C57B7ECE03}" type="pres">
      <dgm:prSet presAssocID="{6EC3B341-8BE6-4322-BD70-CA4FE515F9F3}" presName="conn2-1" presStyleLbl="parChTrans1D2" presStyleIdx="2" presStyleCnt="3"/>
      <dgm:spPr/>
    </dgm:pt>
    <dgm:pt modelId="{025F5427-C972-495B-BD4D-309340785C93}" type="pres">
      <dgm:prSet presAssocID="{6EC3B341-8BE6-4322-BD70-CA4FE515F9F3}" presName="connTx" presStyleLbl="parChTrans1D2" presStyleIdx="2" presStyleCnt="3"/>
      <dgm:spPr/>
    </dgm:pt>
    <dgm:pt modelId="{F39687E5-343F-4354-BDA6-68C12037B1A1}" type="pres">
      <dgm:prSet presAssocID="{1EA87809-521D-498A-A167-436FFEB46443}" presName="root2" presStyleCnt="0"/>
      <dgm:spPr/>
    </dgm:pt>
    <dgm:pt modelId="{8929DD4A-ED97-4B0E-B608-49AA3A8BF88A}" type="pres">
      <dgm:prSet presAssocID="{1EA87809-521D-498A-A167-436FFEB46443}" presName="LevelTwoTextNode" presStyleLbl="node2" presStyleIdx="2" presStyleCnt="3">
        <dgm:presLayoutVars>
          <dgm:chPref val="3"/>
        </dgm:presLayoutVars>
      </dgm:prSet>
      <dgm:spPr/>
    </dgm:pt>
    <dgm:pt modelId="{BDDA19E0-3ABC-463F-B8D1-6F4A34A06AC2}" type="pres">
      <dgm:prSet presAssocID="{1EA87809-521D-498A-A167-436FFEB46443}" presName="level3hierChild" presStyleCnt="0"/>
      <dgm:spPr/>
    </dgm:pt>
    <dgm:pt modelId="{DB399819-1E21-489C-9254-60AF4425554B}" type="pres">
      <dgm:prSet presAssocID="{7639D0F5-A486-4981-AD0B-2BF551775588}" presName="conn2-1" presStyleLbl="parChTrans1D3" presStyleIdx="2" presStyleCnt="4"/>
      <dgm:spPr/>
    </dgm:pt>
    <dgm:pt modelId="{B6071B5A-3CD0-434C-BD56-50CFC90006FD}" type="pres">
      <dgm:prSet presAssocID="{7639D0F5-A486-4981-AD0B-2BF551775588}" presName="connTx" presStyleLbl="parChTrans1D3" presStyleIdx="2" presStyleCnt="4"/>
      <dgm:spPr/>
    </dgm:pt>
    <dgm:pt modelId="{C32AE910-E116-4932-B776-4A8A68BAE478}" type="pres">
      <dgm:prSet presAssocID="{CDEE5AA4-56A9-4D93-836A-0E859BD681C7}" presName="root2" presStyleCnt="0"/>
      <dgm:spPr/>
    </dgm:pt>
    <dgm:pt modelId="{0BD09F48-3A37-4253-9C26-23216EE38E65}" type="pres">
      <dgm:prSet presAssocID="{CDEE5AA4-56A9-4D93-836A-0E859BD681C7}" presName="LevelTwoTextNode" presStyleLbl="node3" presStyleIdx="2" presStyleCnt="4">
        <dgm:presLayoutVars>
          <dgm:chPref val="3"/>
        </dgm:presLayoutVars>
      </dgm:prSet>
      <dgm:spPr/>
    </dgm:pt>
    <dgm:pt modelId="{5EE7F7ED-468F-4831-847A-643C4581A6C1}" type="pres">
      <dgm:prSet presAssocID="{CDEE5AA4-56A9-4D93-836A-0E859BD681C7}" presName="level3hierChild" presStyleCnt="0"/>
      <dgm:spPr/>
    </dgm:pt>
    <dgm:pt modelId="{5E042C8D-C284-4A8C-8BBE-9EEFD1775AD5}" type="pres">
      <dgm:prSet presAssocID="{A148AFCE-2BA8-4EC3-9FD4-E22F37435B8E}" presName="conn2-1" presStyleLbl="parChTrans1D3" presStyleIdx="3" presStyleCnt="4"/>
      <dgm:spPr/>
    </dgm:pt>
    <dgm:pt modelId="{6059DA54-26D3-4A41-9B4C-6F231B86D023}" type="pres">
      <dgm:prSet presAssocID="{A148AFCE-2BA8-4EC3-9FD4-E22F37435B8E}" presName="connTx" presStyleLbl="parChTrans1D3" presStyleIdx="3" presStyleCnt="4"/>
      <dgm:spPr/>
    </dgm:pt>
    <dgm:pt modelId="{0A13B156-CF41-4D43-9D3C-A7AFD32BC220}" type="pres">
      <dgm:prSet presAssocID="{8459FDFD-4FA4-4238-BB0B-2BC44F93EA2B}" presName="root2" presStyleCnt="0"/>
      <dgm:spPr/>
    </dgm:pt>
    <dgm:pt modelId="{EF5DC212-6C50-414D-A366-989BE7874FE9}" type="pres">
      <dgm:prSet presAssocID="{8459FDFD-4FA4-4238-BB0B-2BC44F93EA2B}" presName="LevelTwoTextNode" presStyleLbl="node3" presStyleIdx="3" presStyleCnt="4">
        <dgm:presLayoutVars>
          <dgm:chPref val="3"/>
        </dgm:presLayoutVars>
      </dgm:prSet>
      <dgm:spPr/>
    </dgm:pt>
    <dgm:pt modelId="{D0AA8D2E-19F7-4FE5-B1A1-0DC1D625679A}" type="pres">
      <dgm:prSet presAssocID="{8459FDFD-4FA4-4238-BB0B-2BC44F93EA2B}" presName="level3hierChild" presStyleCnt="0"/>
      <dgm:spPr/>
    </dgm:pt>
  </dgm:ptLst>
  <dgm:cxnLst>
    <dgm:cxn modelId="{9558C005-6589-4375-A215-5D6D8A0B282B}" type="presOf" srcId="{A148AFCE-2BA8-4EC3-9FD4-E22F37435B8E}" destId="{6059DA54-26D3-4A41-9B4C-6F231B86D023}" srcOrd="1" destOrd="0" presId="urn:microsoft.com/office/officeart/2005/8/layout/hierarchy2"/>
    <dgm:cxn modelId="{6BDDDD08-EC7B-41A4-A898-722A6B293A94}" type="presOf" srcId="{2A7DEFBF-0E7B-419E-8D53-28CBB1EFB930}" destId="{3C2AE183-D783-437D-A20C-8A4DE5B956F1}" srcOrd="0" destOrd="0" presId="urn:microsoft.com/office/officeart/2005/8/layout/hierarchy2"/>
    <dgm:cxn modelId="{EAEC7B0F-60FC-491D-87ED-AEB25E2CA210}" srcId="{CB9B5F40-8655-4206-A331-BF318787EA6D}" destId="{406BA215-E4D1-4BE5-AE64-8653A4992C9A}" srcOrd="0" destOrd="0" parTransId="{BF58850C-6FE6-43FD-9650-65B2EBE92B22}" sibTransId="{9A9F949B-AA66-4E0A-83E3-97595AB0BC47}"/>
    <dgm:cxn modelId="{109EE312-BC25-48A4-A0F8-5961BF97BE07}" type="presOf" srcId="{A148AFCE-2BA8-4EC3-9FD4-E22F37435B8E}" destId="{5E042C8D-C284-4A8C-8BBE-9EEFD1775AD5}" srcOrd="0" destOrd="0" presId="urn:microsoft.com/office/officeart/2005/8/layout/hierarchy2"/>
    <dgm:cxn modelId="{7119FE27-61A0-484E-86CB-104737234530}" type="presOf" srcId="{051DE58B-D40E-4B96-8D70-BA1D32C72C96}" destId="{FC15AC1C-1873-4CD7-8729-413A37EDFD9D}" srcOrd="0" destOrd="0" presId="urn:microsoft.com/office/officeart/2005/8/layout/hierarchy2"/>
    <dgm:cxn modelId="{38CA872C-C333-4728-8A70-2C04F4956225}" srcId="{C83E92F2-B531-43D1-8848-8417C480EDD2}" destId="{CB9B5F40-8655-4206-A331-BF318787EA6D}" srcOrd="1" destOrd="0" parTransId="{82DF335F-97E7-472A-8AF1-D6AF0496801B}" sibTransId="{8C415BEE-D870-4C8A-BBBD-32717AC2ED41}"/>
    <dgm:cxn modelId="{02614233-0296-45FC-BFE3-9C944A840BAC}" type="presOf" srcId="{CDEE5AA4-56A9-4D93-836A-0E859BD681C7}" destId="{0BD09F48-3A37-4253-9C26-23216EE38E65}" srcOrd="0" destOrd="0" presId="urn:microsoft.com/office/officeart/2005/8/layout/hierarchy2"/>
    <dgm:cxn modelId="{F2E56733-261C-46ED-8AEA-69AE12FD969D}" type="presOf" srcId="{6EC3B341-8BE6-4322-BD70-CA4FE515F9F3}" destId="{C76E2204-D1BF-48C1-B3F5-16C57B7ECE03}" srcOrd="0" destOrd="0" presId="urn:microsoft.com/office/officeart/2005/8/layout/hierarchy2"/>
    <dgm:cxn modelId="{8B9AB435-F7A4-4A7F-92E1-9ABE64295FD5}" type="presOf" srcId="{D7312338-589B-441A-B452-941463DFB245}" destId="{BB67A458-4BB9-4FC3-B8AD-8D3A17A1C5CD}" srcOrd="0" destOrd="0" presId="urn:microsoft.com/office/officeart/2005/8/layout/hierarchy2"/>
    <dgm:cxn modelId="{3198316E-4600-4E2E-A6A9-6BFD12EF0252}" type="presOf" srcId="{1EA87809-521D-498A-A167-436FFEB46443}" destId="{8929DD4A-ED97-4B0E-B608-49AA3A8BF88A}" srcOrd="0" destOrd="0" presId="urn:microsoft.com/office/officeart/2005/8/layout/hierarchy2"/>
    <dgm:cxn modelId="{8C319075-3234-4B04-A563-304EB87CA9C4}" type="presOf" srcId="{2B369597-C5DC-4C7B-A959-A08D36B90AFC}" destId="{161904F8-C174-489A-8EB0-D8ABA54AE188}" srcOrd="0" destOrd="0" presId="urn:microsoft.com/office/officeart/2005/8/layout/hierarchy2"/>
    <dgm:cxn modelId="{372C4E57-1FA3-40A1-B857-ADCC4B80F29C}" type="presOf" srcId="{7639D0F5-A486-4981-AD0B-2BF551775588}" destId="{DB399819-1E21-489C-9254-60AF4425554B}" srcOrd="0" destOrd="0" presId="urn:microsoft.com/office/officeart/2005/8/layout/hierarchy2"/>
    <dgm:cxn modelId="{A432DA88-E207-4161-9E3A-20E6BAB82E80}" type="presOf" srcId="{D7312338-589B-441A-B452-941463DFB245}" destId="{0284438A-AEC9-45DD-B3AE-AF9D50431621}" srcOrd="1" destOrd="0" presId="urn:microsoft.com/office/officeart/2005/8/layout/hierarchy2"/>
    <dgm:cxn modelId="{5F0A318D-507B-4F68-A404-01F1A7789953}" srcId="{2B369597-C5DC-4C7B-A959-A08D36B90AFC}" destId="{B058E5BE-DA46-482E-B1F1-0534B8CBED39}" srcOrd="0" destOrd="0" parTransId="{D7312338-589B-441A-B452-941463DFB245}" sibTransId="{5BB98261-1E18-4928-939D-3BFC0A55FBE8}"/>
    <dgm:cxn modelId="{F222BA98-C9D3-4F8C-9725-D36E7D6DC2D6}" type="presOf" srcId="{7639D0F5-A486-4981-AD0B-2BF551775588}" destId="{B6071B5A-3CD0-434C-BD56-50CFC90006FD}" srcOrd="1" destOrd="0" presId="urn:microsoft.com/office/officeart/2005/8/layout/hierarchy2"/>
    <dgm:cxn modelId="{145647A3-7A17-4683-82B6-8CCA70860F83}" type="presOf" srcId="{6EC3B341-8BE6-4322-BD70-CA4FE515F9F3}" destId="{025F5427-C972-495B-BD4D-309340785C93}" srcOrd="1" destOrd="0" presId="urn:microsoft.com/office/officeart/2005/8/layout/hierarchy2"/>
    <dgm:cxn modelId="{FE8D47A4-4EB7-4C0D-AD10-F29DC25DF4BC}" type="presOf" srcId="{406BA215-E4D1-4BE5-AE64-8653A4992C9A}" destId="{9C106DB4-B317-4312-B5A3-415DD2392BB8}" srcOrd="0" destOrd="0" presId="urn:microsoft.com/office/officeart/2005/8/layout/hierarchy2"/>
    <dgm:cxn modelId="{441257AE-E458-42C3-8AF5-F07E20FCF330}" type="presOf" srcId="{B058E5BE-DA46-482E-B1F1-0534B8CBED39}" destId="{2B10145D-A913-41F4-AD0E-753C7EAF65AA}" srcOrd="0" destOrd="0" presId="urn:microsoft.com/office/officeart/2005/8/layout/hierarchy2"/>
    <dgm:cxn modelId="{794B36B5-43BA-4F16-B982-B62AB297EE87}" srcId="{1EA87809-521D-498A-A167-436FFEB46443}" destId="{8459FDFD-4FA4-4238-BB0B-2BC44F93EA2B}" srcOrd="1" destOrd="0" parTransId="{A148AFCE-2BA8-4EC3-9FD4-E22F37435B8E}" sibTransId="{6152FC04-F858-4F15-8414-01ACF747E59A}"/>
    <dgm:cxn modelId="{30E019BC-A07E-40D8-8E4E-47E2550109C2}" srcId="{051DE58B-D40E-4B96-8D70-BA1D32C72C96}" destId="{C83E92F2-B531-43D1-8848-8417C480EDD2}" srcOrd="0" destOrd="0" parTransId="{82631190-2C20-4A42-9648-ECC7C5567331}" sibTransId="{2594337F-19F2-4A32-B0E5-A5DB8EA7FC30}"/>
    <dgm:cxn modelId="{D8B18EBE-86B1-4340-B749-EFCF87CBEFDB}" type="presOf" srcId="{8459FDFD-4FA4-4238-BB0B-2BC44F93EA2B}" destId="{EF5DC212-6C50-414D-A366-989BE7874FE9}" srcOrd="0" destOrd="0" presId="urn:microsoft.com/office/officeart/2005/8/layout/hierarchy2"/>
    <dgm:cxn modelId="{A16A5CC2-D3DD-4747-AD9E-77BCBF829A97}" type="presOf" srcId="{CB9B5F40-8655-4206-A331-BF318787EA6D}" destId="{CD6C2004-39F2-4C06-A9E3-81AC04B56310}" srcOrd="0" destOrd="0" presId="urn:microsoft.com/office/officeart/2005/8/layout/hierarchy2"/>
    <dgm:cxn modelId="{E2B4B5C2-E146-4906-AE7F-6AA56FB06FF3}" srcId="{1EA87809-521D-498A-A167-436FFEB46443}" destId="{CDEE5AA4-56A9-4D93-836A-0E859BD681C7}" srcOrd="0" destOrd="0" parTransId="{7639D0F5-A486-4981-AD0B-2BF551775588}" sibTransId="{451C8ACC-96A0-4B9F-8303-EA83F3220E8E}"/>
    <dgm:cxn modelId="{AB41D0C5-E3F8-4DE0-BE42-ACDDF7BFFFC3}" type="presOf" srcId="{C83E92F2-B531-43D1-8848-8417C480EDD2}" destId="{0EBA7833-6A89-4C33-81B1-09C696FEA9ED}" srcOrd="0" destOrd="0" presId="urn:microsoft.com/office/officeart/2005/8/layout/hierarchy2"/>
    <dgm:cxn modelId="{51078FD2-F531-427B-88E8-D5C6A26649C2}" type="presOf" srcId="{BF58850C-6FE6-43FD-9650-65B2EBE92B22}" destId="{B585CF8D-4186-4B45-AD00-DE48DCE24A1C}" srcOrd="0" destOrd="0" presId="urn:microsoft.com/office/officeart/2005/8/layout/hierarchy2"/>
    <dgm:cxn modelId="{DECCDADD-D0F4-4396-8714-1F3E48813DAD}" srcId="{C83E92F2-B531-43D1-8848-8417C480EDD2}" destId="{1EA87809-521D-498A-A167-436FFEB46443}" srcOrd="2" destOrd="0" parTransId="{6EC3B341-8BE6-4322-BD70-CA4FE515F9F3}" sibTransId="{25251476-C1BE-437A-A485-B871D998B1D6}"/>
    <dgm:cxn modelId="{BFC0CBE7-53AF-4C6A-823C-4343935130E0}" type="presOf" srcId="{82DF335F-97E7-472A-8AF1-D6AF0496801B}" destId="{211D4D0F-83AA-4F2D-BAFD-593398131C64}" srcOrd="0" destOrd="0" presId="urn:microsoft.com/office/officeart/2005/8/layout/hierarchy2"/>
    <dgm:cxn modelId="{26718BEB-583A-40A2-9B23-7F46C6641D71}" type="presOf" srcId="{BF58850C-6FE6-43FD-9650-65B2EBE92B22}" destId="{B3A35EE2-BC18-49C1-BB38-D7A48CA13453}" srcOrd="1" destOrd="0" presId="urn:microsoft.com/office/officeart/2005/8/layout/hierarchy2"/>
    <dgm:cxn modelId="{A75FC2EB-62DF-43F9-87EB-9CD41796328C}" type="presOf" srcId="{82DF335F-97E7-472A-8AF1-D6AF0496801B}" destId="{C2EAC1C2-B21C-4D04-9B32-EF0B6516197E}" srcOrd="1" destOrd="0" presId="urn:microsoft.com/office/officeart/2005/8/layout/hierarchy2"/>
    <dgm:cxn modelId="{3E7A98F2-1D72-46DA-9C92-280184286F90}" type="presOf" srcId="{2A7DEFBF-0E7B-419E-8D53-28CBB1EFB930}" destId="{78E0483F-7C08-42F7-BB26-70E317F53902}" srcOrd="1" destOrd="0" presId="urn:microsoft.com/office/officeart/2005/8/layout/hierarchy2"/>
    <dgm:cxn modelId="{D2B14FF5-6E7B-4A9A-823E-8395AAD3E100}" srcId="{C83E92F2-B531-43D1-8848-8417C480EDD2}" destId="{2B369597-C5DC-4C7B-A959-A08D36B90AFC}" srcOrd="0" destOrd="0" parTransId="{2A7DEFBF-0E7B-419E-8D53-28CBB1EFB930}" sibTransId="{50313CD2-70CC-4732-8B57-7E44B23CE187}"/>
    <dgm:cxn modelId="{A250AA38-D431-4549-8043-7CAE3D442E70}" type="presParOf" srcId="{FC15AC1C-1873-4CD7-8729-413A37EDFD9D}" destId="{616D0EF1-9AD1-471B-9ADD-F837E9E56E8C}" srcOrd="0" destOrd="0" presId="urn:microsoft.com/office/officeart/2005/8/layout/hierarchy2"/>
    <dgm:cxn modelId="{7714E8FE-A078-44C0-9994-3627F95A2D31}" type="presParOf" srcId="{616D0EF1-9AD1-471B-9ADD-F837E9E56E8C}" destId="{0EBA7833-6A89-4C33-81B1-09C696FEA9ED}" srcOrd="0" destOrd="0" presId="urn:microsoft.com/office/officeart/2005/8/layout/hierarchy2"/>
    <dgm:cxn modelId="{967487EE-7FFD-4652-9DE6-956A39F17E4F}" type="presParOf" srcId="{616D0EF1-9AD1-471B-9ADD-F837E9E56E8C}" destId="{DC2A6555-628B-4657-9A6B-E2FFD195231A}" srcOrd="1" destOrd="0" presId="urn:microsoft.com/office/officeart/2005/8/layout/hierarchy2"/>
    <dgm:cxn modelId="{780C3BE8-CD9C-4BAB-AD0A-0F7A1E739B83}" type="presParOf" srcId="{DC2A6555-628B-4657-9A6B-E2FFD195231A}" destId="{3C2AE183-D783-437D-A20C-8A4DE5B956F1}" srcOrd="0" destOrd="0" presId="urn:microsoft.com/office/officeart/2005/8/layout/hierarchy2"/>
    <dgm:cxn modelId="{2E55EA57-B0AE-40DE-BCE7-02826D980565}" type="presParOf" srcId="{3C2AE183-D783-437D-A20C-8A4DE5B956F1}" destId="{78E0483F-7C08-42F7-BB26-70E317F53902}" srcOrd="0" destOrd="0" presId="urn:microsoft.com/office/officeart/2005/8/layout/hierarchy2"/>
    <dgm:cxn modelId="{3D8988F0-09B0-4616-B016-DBE4590E6D10}" type="presParOf" srcId="{DC2A6555-628B-4657-9A6B-E2FFD195231A}" destId="{D3807957-9655-4D69-BCAA-D2CA1BEAC074}" srcOrd="1" destOrd="0" presId="urn:microsoft.com/office/officeart/2005/8/layout/hierarchy2"/>
    <dgm:cxn modelId="{E3959141-8746-4047-9465-C5D0697D6509}" type="presParOf" srcId="{D3807957-9655-4D69-BCAA-D2CA1BEAC074}" destId="{161904F8-C174-489A-8EB0-D8ABA54AE188}" srcOrd="0" destOrd="0" presId="urn:microsoft.com/office/officeart/2005/8/layout/hierarchy2"/>
    <dgm:cxn modelId="{55EBCD98-4FC3-4798-B1D1-BE8EE82823EA}" type="presParOf" srcId="{D3807957-9655-4D69-BCAA-D2CA1BEAC074}" destId="{7FE45944-FEAC-4CD0-9379-3657B0845C92}" srcOrd="1" destOrd="0" presId="urn:microsoft.com/office/officeart/2005/8/layout/hierarchy2"/>
    <dgm:cxn modelId="{B1F65BF9-AEDD-4197-BDE0-E98EBC402A04}" type="presParOf" srcId="{7FE45944-FEAC-4CD0-9379-3657B0845C92}" destId="{BB67A458-4BB9-4FC3-B8AD-8D3A17A1C5CD}" srcOrd="0" destOrd="0" presId="urn:microsoft.com/office/officeart/2005/8/layout/hierarchy2"/>
    <dgm:cxn modelId="{71EB3E94-F47D-4EC5-952D-A36BA56FCFDE}" type="presParOf" srcId="{BB67A458-4BB9-4FC3-B8AD-8D3A17A1C5CD}" destId="{0284438A-AEC9-45DD-B3AE-AF9D50431621}" srcOrd="0" destOrd="0" presId="urn:microsoft.com/office/officeart/2005/8/layout/hierarchy2"/>
    <dgm:cxn modelId="{96183E69-9419-4344-942D-C4F3C1778375}" type="presParOf" srcId="{7FE45944-FEAC-4CD0-9379-3657B0845C92}" destId="{4B6C80F8-BB6B-4E19-B218-2A926C613F96}" srcOrd="1" destOrd="0" presId="urn:microsoft.com/office/officeart/2005/8/layout/hierarchy2"/>
    <dgm:cxn modelId="{0282214D-CD90-4ED0-A14C-2B919E640089}" type="presParOf" srcId="{4B6C80F8-BB6B-4E19-B218-2A926C613F96}" destId="{2B10145D-A913-41F4-AD0E-753C7EAF65AA}" srcOrd="0" destOrd="0" presId="urn:microsoft.com/office/officeart/2005/8/layout/hierarchy2"/>
    <dgm:cxn modelId="{503DF2AE-2548-4229-A836-5694DED97F47}" type="presParOf" srcId="{4B6C80F8-BB6B-4E19-B218-2A926C613F96}" destId="{3A1BC564-EBCE-4A8B-9F8E-140978684F81}" srcOrd="1" destOrd="0" presId="urn:microsoft.com/office/officeart/2005/8/layout/hierarchy2"/>
    <dgm:cxn modelId="{205CEE66-AACF-488F-8590-4EEFB2EDD273}" type="presParOf" srcId="{DC2A6555-628B-4657-9A6B-E2FFD195231A}" destId="{211D4D0F-83AA-4F2D-BAFD-593398131C64}" srcOrd="2" destOrd="0" presId="urn:microsoft.com/office/officeart/2005/8/layout/hierarchy2"/>
    <dgm:cxn modelId="{FFAD3D86-B007-46D6-9CE6-859AE62BBC61}" type="presParOf" srcId="{211D4D0F-83AA-4F2D-BAFD-593398131C64}" destId="{C2EAC1C2-B21C-4D04-9B32-EF0B6516197E}" srcOrd="0" destOrd="0" presId="urn:microsoft.com/office/officeart/2005/8/layout/hierarchy2"/>
    <dgm:cxn modelId="{8AD848EC-BC4F-4C81-A24E-32C139AD48A8}" type="presParOf" srcId="{DC2A6555-628B-4657-9A6B-E2FFD195231A}" destId="{848F357E-E3AA-4ED0-9E7D-06AB86FEBB71}" srcOrd="3" destOrd="0" presId="urn:microsoft.com/office/officeart/2005/8/layout/hierarchy2"/>
    <dgm:cxn modelId="{EEE48F6F-A25E-44D9-B198-1AAEC456A06D}" type="presParOf" srcId="{848F357E-E3AA-4ED0-9E7D-06AB86FEBB71}" destId="{CD6C2004-39F2-4C06-A9E3-81AC04B56310}" srcOrd="0" destOrd="0" presId="urn:microsoft.com/office/officeart/2005/8/layout/hierarchy2"/>
    <dgm:cxn modelId="{5DEBF506-DF15-446B-ADE2-4B013ADAA896}" type="presParOf" srcId="{848F357E-E3AA-4ED0-9E7D-06AB86FEBB71}" destId="{33708C68-7EC1-4EDC-A012-DC86F707FA10}" srcOrd="1" destOrd="0" presId="urn:microsoft.com/office/officeart/2005/8/layout/hierarchy2"/>
    <dgm:cxn modelId="{0A095B5D-C164-4819-AB67-0528B206F1A2}" type="presParOf" srcId="{33708C68-7EC1-4EDC-A012-DC86F707FA10}" destId="{B585CF8D-4186-4B45-AD00-DE48DCE24A1C}" srcOrd="0" destOrd="0" presId="urn:microsoft.com/office/officeart/2005/8/layout/hierarchy2"/>
    <dgm:cxn modelId="{8EB7DBA1-16FC-4E24-9C67-73DAD66DD17F}" type="presParOf" srcId="{B585CF8D-4186-4B45-AD00-DE48DCE24A1C}" destId="{B3A35EE2-BC18-49C1-BB38-D7A48CA13453}" srcOrd="0" destOrd="0" presId="urn:microsoft.com/office/officeart/2005/8/layout/hierarchy2"/>
    <dgm:cxn modelId="{0D8EADAF-8134-4FEA-B02E-EDF7C407326A}" type="presParOf" srcId="{33708C68-7EC1-4EDC-A012-DC86F707FA10}" destId="{57E20DF5-FBDE-4DA1-98B8-329DA7F106DF}" srcOrd="1" destOrd="0" presId="urn:microsoft.com/office/officeart/2005/8/layout/hierarchy2"/>
    <dgm:cxn modelId="{E8DE1C50-1334-4D82-894A-BF875838A5EE}" type="presParOf" srcId="{57E20DF5-FBDE-4DA1-98B8-329DA7F106DF}" destId="{9C106DB4-B317-4312-B5A3-415DD2392BB8}" srcOrd="0" destOrd="0" presId="urn:microsoft.com/office/officeart/2005/8/layout/hierarchy2"/>
    <dgm:cxn modelId="{1EDD8BB6-A161-4229-BB1E-389330008457}" type="presParOf" srcId="{57E20DF5-FBDE-4DA1-98B8-329DA7F106DF}" destId="{157DB85B-383F-4BAC-A1FC-DBF9813CDC58}" srcOrd="1" destOrd="0" presId="urn:microsoft.com/office/officeart/2005/8/layout/hierarchy2"/>
    <dgm:cxn modelId="{2F19D348-FC0F-440F-89C8-92448A67C3D3}" type="presParOf" srcId="{DC2A6555-628B-4657-9A6B-E2FFD195231A}" destId="{C76E2204-D1BF-48C1-B3F5-16C57B7ECE03}" srcOrd="4" destOrd="0" presId="urn:microsoft.com/office/officeart/2005/8/layout/hierarchy2"/>
    <dgm:cxn modelId="{D9FE03C1-A630-4E03-ADCF-AC193C3C5876}" type="presParOf" srcId="{C76E2204-D1BF-48C1-B3F5-16C57B7ECE03}" destId="{025F5427-C972-495B-BD4D-309340785C93}" srcOrd="0" destOrd="0" presId="urn:microsoft.com/office/officeart/2005/8/layout/hierarchy2"/>
    <dgm:cxn modelId="{D51F229E-89A1-4006-A6C0-4676F37573A5}" type="presParOf" srcId="{DC2A6555-628B-4657-9A6B-E2FFD195231A}" destId="{F39687E5-343F-4354-BDA6-68C12037B1A1}" srcOrd="5" destOrd="0" presId="urn:microsoft.com/office/officeart/2005/8/layout/hierarchy2"/>
    <dgm:cxn modelId="{2C0E5B77-9C22-4798-80A9-232C18CD6A3C}" type="presParOf" srcId="{F39687E5-343F-4354-BDA6-68C12037B1A1}" destId="{8929DD4A-ED97-4B0E-B608-49AA3A8BF88A}" srcOrd="0" destOrd="0" presId="urn:microsoft.com/office/officeart/2005/8/layout/hierarchy2"/>
    <dgm:cxn modelId="{42611875-3C8E-4C37-BBEC-2DD13F5B1EC5}" type="presParOf" srcId="{F39687E5-343F-4354-BDA6-68C12037B1A1}" destId="{BDDA19E0-3ABC-463F-B8D1-6F4A34A06AC2}" srcOrd="1" destOrd="0" presId="urn:microsoft.com/office/officeart/2005/8/layout/hierarchy2"/>
    <dgm:cxn modelId="{B737F8FA-14BC-42EE-B11B-95106D134D93}" type="presParOf" srcId="{BDDA19E0-3ABC-463F-B8D1-6F4A34A06AC2}" destId="{DB399819-1E21-489C-9254-60AF4425554B}" srcOrd="0" destOrd="0" presId="urn:microsoft.com/office/officeart/2005/8/layout/hierarchy2"/>
    <dgm:cxn modelId="{8BF4DF99-9CD7-41FA-8068-4D2558DE277F}" type="presParOf" srcId="{DB399819-1E21-489C-9254-60AF4425554B}" destId="{B6071B5A-3CD0-434C-BD56-50CFC90006FD}" srcOrd="0" destOrd="0" presId="urn:microsoft.com/office/officeart/2005/8/layout/hierarchy2"/>
    <dgm:cxn modelId="{529587C2-8129-4625-B470-25243299C7D1}" type="presParOf" srcId="{BDDA19E0-3ABC-463F-B8D1-6F4A34A06AC2}" destId="{C32AE910-E116-4932-B776-4A8A68BAE478}" srcOrd="1" destOrd="0" presId="urn:microsoft.com/office/officeart/2005/8/layout/hierarchy2"/>
    <dgm:cxn modelId="{5B3F7FED-EA22-4DBB-830D-8FFCCEC4D604}" type="presParOf" srcId="{C32AE910-E116-4932-B776-4A8A68BAE478}" destId="{0BD09F48-3A37-4253-9C26-23216EE38E65}" srcOrd="0" destOrd="0" presId="urn:microsoft.com/office/officeart/2005/8/layout/hierarchy2"/>
    <dgm:cxn modelId="{4BEBC68E-C696-4339-8DFE-221F514E3559}" type="presParOf" srcId="{C32AE910-E116-4932-B776-4A8A68BAE478}" destId="{5EE7F7ED-468F-4831-847A-643C4581A6C1}" srcOrd="1" destOrd="0" presId="urn:microsoft.com/office/officeart/2005/8/layout/hierarchy2"/>
    <dgm:cxn modelId="{62B48B2E-D5D3-4E92-A8F1-F5DEE06E071A}" type="presParOf" srcId="{BDDA19E0-3ABC-463F-B8D1-6F4A34A06AC2}" destId="{5E042C8D-C284-4A8C-8BBE-9EEFD1775AD5}" srcOrd="2" destOrd="0" presId="urn:microsoft.com/office/officeart/2005/8/layout/hierarchy2"/>
    <dgm:cxn modelId="{A082D62C-A67D-499E-A634-C544D6C58F9F}" type="presParOf" srcId="{5E042C8D-C284-4A8C-8BBE-9EEFD1775AD5}" destId="{6059DA54-26D3-4A41-9B4C-6F231B86D023}" srcOrd="0" destOrd="0" presId="urn:microsoft.com/office/officeart/2005/8/layout/hierarchy2"/>
    <dgm:cxn modelId="{45C9D8F6-CA84-4563-83FF-CC37BB72CAEE}" type="presParOf" srcId="{BDDA19E0-3ABC-463F-B8D1-6F4A34A06AC2}" destId="{0A13B156-CF41-4D43-9D3C-A7AFD32BC220}" srcOrd="3" destOrd="0" presId="urn:microsoft.com/office/officeart/2005/8/layout/hierarchy2"/>
    <dgm:cxn modelId="{2DCE7EE8-F8C9-4076-809C-DFEAE1BEA41E}" type="presParOf" srcId="{0A13B156-CF41-4D43-9D3C-A7AFD32BC220}" destId="{EF5DC212-6C50-414D-A366-989BE7874FE9}" srcOrd="0" destOrd="0" presId="urn:microsoft.com/office/officeart/2005/8/layout/hierarchy2"/>
    <dgm:cxn modelId="{4AEE00E8-902D-4308-B76A-726D1E89122B}" type="presParOf" srcId="{0A13B156-CF41-4D43-9D3C-A7AFD32BC220}" destId="{D0AA8D2E-19F7-4FE5-B1A1-0DC1D625679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A480BD-4240-488D-A90E-995CAA5D530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PE"/>
        </a:p>
      </dgm:t>
    </dgm:pt>
    <dgm:pt modelId="{2F0F18C5-41D6-40DD-A7AD-0AE510BFFC91}">
      <dgm:prSet phldrT="[Texto]" custT="1"/>
      <dgm:spPr>
        <a:solidFill>
          <a:srgbClr val="C00000"/>
        </a:solidFill>
      </dgm:spPr>
      <dgm:t>
        <a:bodyPr/>
        <a:lstStyle/>
        <a:p>
          <a:r>
            <a:rPr lang="es-PE" sz="2300" b="1" dirty="0">
              <a:solidFill>
                <a:schemeClr val="bg1"/>
              </a:solidFill>
              <a:latin typeface="Helvetica" panose="020B0604020202020204" pitchFamily="34" charset="0"/>
            </a:rPr>
            <a:t>DEFINICIÓN Y ALCANCE</a:t>
          </a:r>
          <a:endParaRPr lang="es-PE" sz="2300" b="1" dirty="0">
            <a:solidFill>
              <a:schemeClr val="bg1"/>
            </a:solidFill>
          </a:endParaRPr>
        </a:p>
      </dgm:t>
    </dgm:pt>
    <dgm:pt modelId="{5F48948D-C1F4-453E-996F-76EC8A3FC546}" type="parTrans" cxnId="{EE4705FF-A5DB-4CE8-8F1B-6F7418C222DD}">
      <dgm:prSet/>
      <dgm:spPr/>
      <dgm:t>
        <a:bodyPr/>
        <a:lstStyle/>
        <a:p>
          <a:endParaRPr lang="es-PE"/>
        </a:p>
      </dgm:t>
    </dgm:pt>
    <dgm:pt modelId="{EB4D4B3D-16F2-44DA-8B71-5805CD7636AC}" type="sibTrans" cxnId="{EE4705FF-A5DB-4CE8-8F1B-6F7418C222DD}">
      <dgm:prSet/>
      <dgm:spPr/>
      <dgm:t>
        <a:bodyPr/>
        <a:lstStyle/>
        <a:p>
          <a:endParaRPr lang="es-PE"/>
        </a:p>
      </dgm:t>
    </dgm:pt>
    <dgm:pt modelId="{59881D63-1328-412F-A5FC-79150260A56D}" type="pres">
      <dgm:prSet presAssocID="{BBA480BD-4240-488D-A90E-995CAA5D530E}" presName="linear" presStyleCnt="0">
        <dgm:presLayoutVars>
          <dgm:dir/>
          <dgm:animLvl val="lvl"/>
          <dgm:resizeHandles val="exact"/>
        </dgm:presLayoutVars>
      </dgm:prSet>
      <dgm:spPr/>
    </dgm:pt>
    <dgm:pt modelId="{83CC0821-4C61-41A7-8930-AC67C8BAF05A}" type="pres">
      <dgm:prSet presAssocID="{2F0F18C5-41D6-40DD-A7AD-0AE510BFFC91}" presName="parentLin" presStyleCnt="0"/>
      <dgm:spPr/>
    </dgm:pt>
    <dgm:pt modelId="{50A736CE-B2EA-41F8-8496-726AFB45B4BF}" type="pres">
      <dgm:prSet presAssocID="{2F0F18C5-41D6-40DD-A7AD-0AE510BFFC91}" presName="parentLeftMargin" presStyleLbl="node1" presStyleIdx="0" presStyleCnt="1"/>
      <dgm:spPr/>
    </dgm:pt>
    <dgm:pt modelId="{DF117456-9241-4135-94CA-815CFEEAABA8}" type="pres">
      <dgm:prSet presAssocID="{2F0F18C5-41D6-40DD-A7AD-0AE510BFFC91}" presName="parentText" presStyleLbl="node1" presStyleIdx="0" presStyleCnt="1" custScaleY="31808" custLinFactNeighborX="-7239" custLinFactNeighborY="-34167">
        <dgm:presLayoutVars>
          <dgm:chMax val="0"/>
          <dgm:bulletEnabled val="1"/>
        </dgm:presLayoutVars>
      </dgm:prSet>
      <dgm:spPr/>
    </dgm:pt>
    <dgm:pt modelId="{C3ADBCED-4526-46E5-B6E0-922D253D5FD6}" type="pres">
      <dgm:prSet presAssocID="{2F0F18C5-41D6-40DD-A7AD-0AE510BFFC91}" presName="negativeSpace" presStyleCnt="0"/>
      <dgm:spPr/>
    </dgm:pt>
    <dgm:pt modelId="{D30C1508-035A-4856-B614-9352D62B4A2B}" type="pres">
      <dgm:prSet presAssocID="{2F0F18C5-41D6-40DD-A7AD-0AE510BFFC91}" presName="childText" presStyleLbl="conFgAcc1" presStyleIdx="0" presStyleCnt="1" custScaleY="180240" custLinFactNeighborY="7506">
        <dgm:presLayoutVars>
          <dgm:bulletEnabled val="1"/>
        </dgm:presLayoutVars>
      </dgm:prSet>
      <dgm:spPr>
        <a:noFill/>
        <a:ln>
          <a:solidFill>
            <a:schemeClr val="bg1"/>
          </a:solidFill>
        </a:ln>
      </dgm:spPr>
    </dgm:pt>
  </dgm:ptLst>
  <dgm:cxnLst>
    <dgm:cxn modelId="{A1EE5305-9104-4007-B825-C984B62083CF}" type="presOf" srcId="{2F0F18C5-41D6-40DD-A7AD-0AE510BFFC91}" destId="{DF117456-9241-4135-94CA-815CFEEAABA8}" srcOrd="1" destOrd="0" presId="urn:microsoft.com/office/officeart/2005/8/layout/list1"/>
    <dgm:cxn modelId="{A67C5F39-87E7-4C03-846C-3598A57215AC}" type="presOf" srcId="{BBA480BD-4240-488D-A90E-995CAA5D530E}" destId="{59881D63-1328-412F-A5FC-79150260A56D}" srcOrd="0" destOrd="0" presId="urn:microsoft.com/office/officeart/2005/8/layout/list1"/>
    <dgm:cxn modelId="{30ACA18F-B2F4-46C6-8EDC-390F0D1C6ADD}" type="presOf" srcId="{2F0F18C5-41D6-40DD-A7AD-0AE510BFFC91}" destId="{50A736CE-B2EA-41F8-8496-726AFB45B4BF}" srcOrd="0" destOrd="0" presId="urn:microsoft.com/office/officeart/2005/8/layout/list1"/>
    <dgm:cxn modelId="{EE4705FF-A5DB-4CE8-8F1B-6F7418C222DD}" srcId="{BBA480BD-4240-488D-A90E-995CAA5D530E}" destId="{2F0F18C5-41D6-40DD-A7AD-0AE510BFFC91}" srcOrd="0" destOrd="0" parTransId="{5F48948D-C1F4-453E-996F-76EC8A3FC546}" sibTransId="{EB4D4B3D-16F2-44DA-8B71-5805CD7636AC}"/>
    <dgm:cxn modelId="{56158DA5-D343-47CC-AAA0-0FF56C460AE5}" type="presParOf" srcId="{59881D63-1328-412F-A5FC-79150260A56D}" destId="{83CC0821-4C61-41A7-8930-AC67C8BAF05A}" srcOrd="0" destOrd="0" presId="urn:microsoft.com/office/officeart/2005/8/layout/list1"/>
    <dgm:cxn modelId="{4D0D0F51-9AFE-448F-908A-AA64C9979102}" type="presParOf" srcId="{83CC0821-4C61-41A7-8930-AC67C8BAF05A}" destId="{50A736CE-B2EA-41F8-8496-726AFB45B4BF}" srcOrd="0" destOrd="0" presId="urn:microsoft.com/office/officeart/2005/8/layout/list1"/>
    <dgm:cxn modelId="{09D2D021-BCEE-4D7D-9ECE-F8FC26913E80}" type="presParOf" srcId="{83CC0821-4C61-41A7-8930-AC67C8BAF05A}" destId="{DF117456-9241-4135-94CA-815CFEEAABA8}" srcOrd="1" destOrd="0" presId="urn:microsoft.com/office/officeart/2005/8/layout/list1"/>
    <dgm:cxn modelId="{47042F89-9D48-458D-9A2D-AFA3A107FE57}" type="presParOf" srcId="{59881D63-1328-412F-A5FC-79150260A56D}" destId="{C3ADBCED-4526-46E5-B6E0-922D253D5FD6}" srcOrd="1" destOrd="0" presId="urn:microsoft.com/office/officeart/2005/8/layout/list1"/>
    <dgm:cxn modelId="{63ABB45A-08D4-4275-BAAD-9E569CEB3C28}" type="presParOf" srcId="{59881D63-1328-412F-A5FC-79150260A56D}" destId="{D30C1508-035A-4856-B614-9352D62B4A2B}" srcOrd="2"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9103" y="521161"/>
          <a:ext cx="7848856" cy="1783094"/>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93612" y="197394"/>
          <a:ext cx="4874942" cy="57324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1022350">
            <a:lnSpc>
              <a:spcPct val="90000"/>
            </a:lnSpc>
            <a:spcBef>
              <a:spcPct val="0"/>
            </a:spcBef>
            <a:spcAft>
              <a:spcPct val="35000"/>
            </a:spcAft>
            <a:buNone/>
          </a:pPr>
          <a:r>
            <a:rPr lang="es-PE" sz="2300" b="1" kern="1200" dirty="0">
              <a:solidFill>
                <a:schemeClr val="bg1"/>
              </a:solidFill>
              <a:latin typeface="Helvetica" panose="020B0604020202020204" pitchFamily="34" charset="0"/>
            </a:rPr>
            <a:t>Constitución Política del Perú</a:t>
          </a:r>
          <a:endParaRPr lang="es-PE" sz="2300" b="1" kern="1200" dirty="0">
            <a:solidFill>
              <a:schemeClr val="bg1"/>
            </a:solidFill>
          </a:endParaRPr>
        </a:p>
      </dsp:txBody>
      <dsp:txXfrm>
        <a:off x="121595" y="225377"/>
        <a:ext cx="4818976" cy="5172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1CA0D-7BFB-4AAA-A349-4FB8E87E0B39}">
      <dsp:nvSpPr>
        <dsp:cNvPr id="0" name=""/>
        <dsp:cNvSpPr/>
      </dsp:nvSpPr>
      <dsp:spPr>
        <a:xfrm>
          <a:off x="0" y="1455861"/>
          <a:ext cx="6139543" cy="894262"/>
        </a:xfrm>
        <a:prstGeom prst="rightArrow">
          <a:avLst>
            <a:gd name="adj1" fmla="val 50000"/>
            <a:gd name="adj2" fmla="val 50000"/>
          </a:avLst>
        </a:prstGeom>
        <a:solidFill>
          <a:srgbClr val="A50021"/>
        </a:solidFill>
        <a:ln>
          <a:solidFill>
            <a:srgbClr val="CC330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254000" bIns="141964" numCol="1" spcCol="1270" anchor="ctr" anchorCtr="0">
          <a:noAutofit/>
        </a:bodyPr>
        <a:lstStyle/>
        <a:p>
          <a:pPr marL="0" lvl="0" indent="0" algn="l" defTabSz="666750">
            <a:lnSpc>
              <a:spcPct val="90000"/>
            </a:lnSpc>
            <a:spcBef>
              <a:spcPct val="0"/>
            </a:spcBef>
            <a:spcAft>
              <a:spcPct val="35000"/>
            </a:spcAft>
            <a:buNone/>
          </a:pPr>
          <a:r>
            <a:rPr lang="es-PE" sz="1500" b="1" kern="1200" dirty="0"/>
            <a:t>SERVICIOS DE CONTROL</a:t>
          </a:r>
        </a:p>
      </dsp:txBody>
      <dsp:txXfrm>
        <a:off x="0" y="1679427"/>
        <a:ext cx="5915978" cy="447131"/>
      </dsp:txXfrm>
    </dsp:sp>
    <dsp:sp modelId="{F3C9C593-B1FE-4748-9272-02722A843911}">
      <dsp:nvSpPr>
        <dsp:cNvPr id="0" name=""/>
        <dsp:cNvSpPr/>
      </dsp:nvSpPr>
      <dsp:spPr>
        <a:xfrm>
          <a:off x="2836468" y="1753790"/>
          <a:ext cx="3303074" cy="894262"/>
        </a:xfrm>
        <a:prstGeom prst="rightArrow">
          <a:avLst>
            <a:gd name="adj1" fmla="val 50000"/>
            <a:gd name="adj2" fmla="val 50000"/>
          </a:avLst>
        </a:prstGeom>
        <a:solidFill>
          <a:srgbClr val="A50021"/>
        </a:solidFill>
        <a:ln>
          <a:solidFill>
            <a:srgbClr val="CC3300"/>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254000" bIns="141964" numCol="1" spcCol="1270" anchor="ctr" anchorCtr="0">
          <a:noAutofit/>
        </a:bodyPr>
        <a:lstStyle/>
        <a:p>
          <a:pPr marL="0" lvl="0" indent="0" algn="l" defTabSz="666750">
            <a:lnSpc>
              <a:spcPct val="90000"/>
            </a:lnSpc>
            <a:spcBef>
              <a:spcPct val="0"/>
            </a:spcBef>
            <a:spcAft>
              <a:spcPct val="35000"/>
            </a:spcAft>
            <a:buNone/>
          </a:pPr>
          <a:r>
            <a:rPr lang="es-PE" sz="1500" b="1" kern="1200" dirty="0"/>
            <a:t>SERVICIOS RELACIONADOS</a:t>
          </a:r>
        </a:p>
      </dsp:txBody>
      <dsp:txXfrm>
        <a:off x="2836468" y="1977356"/>
        <a:ext cx="3079509" cy="4471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D9E37-B885-42DD-BA58-D5F5C43FC9B4}">
      <dsp:nvSpPr>
        <dsp:cNvPr id="0" name=""/>
        <dsp:cNvSpPr/>
      </dsp:nvSpPr>
      <dsp:spPr>
        <a:xfrm>
          <a:off x="1956937" y="1484"/>
          <a:ext cx="2047781" cy="1188566"/>
        </a:xfrm>
        <a:prstGeom prst="ellipse">
          <a:avLst/>
        </a:prstGeom>
        <a:noFill/>
        <a:ln>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PE" sz="1500" b="1" kern="1200">
              <a:solidFill>
                <a:schemeClr val="tx1">
                  <a:lumMod val="95000"/>
                  <a:lumOff val="5000"/>
                </a:schemeClr>
              </a:solidFill>
            </a:rPr>
            <a:t>Independencia</a:t>
          </a:r>
          <a:endParaRPr lang="es-PE" sz="1500" b="1" kern="1200" dirty="0">
            <a:solidFill>
              <a:schemeClr val="tx1">
                <a:lumMod val="95000"/>
                <a:lumOff val="5000"/>
              </a:schemeClr>
            </a:solidFill>
          </a:endParaRPr>
        </a:p>
      </dsp:txBody>
      <dsp:txXfrm>
        <a:off x="2256828" y="175545"/>
        <a:ext cx="1447999" cy="840444"/>
      </dsp:txXfrm>
    </dsp:sp>
    <dsp:sp modelId="{5C53DECB-86D1-462E-A287-F35CCE34B074}">
      <dsp:nvSpPr>
        <dsp:cNvPr id="0" name=""/>
        <dsp:cNvSpPr/>
      </dsp:nvSpPr>
      <dsp:spPr>
        <a:xfrm rot="2700000">
          <a:off x="3519019" y="1015696"/>
          <a:ext cx="164616" cy="401141"/>
        </a:xfrm>
        <a:prstGeom prst="rightArrow">
          <a:avLst>
            <a:gd name="adj1" fmla="val 60000"/>
            <a:gd name="adj2" fmla="val 50000"/>
          </a:avLst>
        </a:prstGeom>
        <a:solidFill>
          <a:srgbClr val="A5002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PE" sz="1500" b="1" kern="1200"/>
        </a:p>
      </dsp:txBody>
      <dsp:txXfrm>
        <a:off x="3526251" y="1078464"/>
        <a:ext cx="115231" cy="240685"/>
      </dsp:txXfrm>
    </dsp:sp>
    <dsp:sp modelId="{582B7E87-4CCB-4F51-85F9-4D68C1B0ECF0}">
      <dsp:nvSpPr>
        <dsp:cNvPr id="0" name=""/>
        <dsp:cNvSpPr/>
      </dsp:nvSpPr>
      <dsp:spPr>
        <a:xfrm>
          <a:off x="3091844" y="1263104"/>
          <a:ext cx="2301208" cy="1188566"/>
        </a:xfrm>
        <a:prstGeom prst="ellipse">
          <a:avLst/>
        </a:prstGeom>
        <a:noFill/>
        <a:ln>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PE" sz="1500" b="1" kern="1200">
              <a:solidFill>
                <a:schemeClr val="tx1">
                  <a:lumMod val="95000"/>
                  <a:lumOff val="5000"/>
                </a:schemeClr>
              </a:solidFill>
            </a:rPr>
            <a:t>Entrenamiento y Competencia</a:t>
          </a:r>
          <a:endParaRPr lang="es-PE" sz="1500" b="1" kern="1200" dirty="0">
            <a:solidFill>
              <a:schemeClr val="tx1">
                <a:lumMod val="95000"/>
                <a:lumOff val="5000"/>
              </a:schemeClr>
            </a:solidFill>
          </a:endParaRPr>
        </a:p>
      </dsp:txBody>
      <dsp:txXfrm>
        <a:off x="3428848" y="1437165"/>
        <a:ext cx="1627200" cy="840444"/>
      </dsp:txXfrm>
    </dsp:sp>
    <dsp:sp modelId="{D4DB847B-8AE1-40FA-BD63-94ED8EEAD7E2}">
      <dsp:nvSpPr>
        <dsp:cNvPr id="0" name=""/>
        <dsp:cNvSpPr/>
      </dsp:nvSpPr>
      <dsp:spPr>
        <a:xfrm rot="8100000">
          <a:off x="3533139" y="2287100"/>
          <a:ext cx="158051" cy="401141"/>
        </a:xfrm>
        <a:prstGeom prst="rightArrow">
          <a:avLst>
            <a:gd name="adj1" fmla="val 60000"/>
            <a:gd name="adj2" fmla="val 50000"/>
          </a:avLst>
        </a:prstGeom>
        <a:solidFill>
          <a:srgbClr val="A5002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PE" sz="1500" b="1" kern="1200"/>
        </a:p>
      </dsp:txBody>
      <dsp:txXfrm rot="10800000">
        <a:off x="3573610" y="2350564"/>
        <a:ext cx="110636" cy="240685"/>
      </dsp:txXfrm>
    </dsp:sp>
    <dsp:sp modelId="{1807A5F4-CB83-489D-8B28-2BC5994DB0AC}">
      <dsp:nvSpPr>
        <dsp:cNvPr id="0" name=""/>
        <dsp:cNvSpPr/>
      </dsp:nvSpPr>
      <dsp:spPr>
        <a:xfrm>
          <a:off x="1881915" y="2524724"/>
          <a:ext cx="2197826" cy="1188566"/>
        </a:xfrm>
        <a:prstGeom prst="ellipse">
          <a:avLst/>
        </a:prstGeom>
        <a:noFill/>
        <a:ln>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PE" sz="1500" b="1" kern="1200">
              <a:solidFill>
                <a:schemeClr val="tx1">
                  <a:lumMod val="95000"/>
                  <a:lumOff val="5000"/>
                </a:schemeClr>
              </a:solidFill>
            </a:rPr>
            <a:t>Diligencia profesional</a:t>
          </a:r>
          <a:endParaRPr lang="es-PE" sz="1500" b="1" kern="1200" dirty="0">
            <a:solidFill>
              <a:schemeClr val="tx1">
                <a:lumMod val="95000"/>
                <a:lumOff val="5000"/>
              </a:schemeClr>
            </a:solidFill>
          </a:endParaRPr>
        </a:p>
      </dsp:txBody>
      <dsp:txXfrm>
        <a:off x="2203779" y="2698785"/>
        <a:ext cx="1554098" cy="840444"/>
      </dsp:txXfrm>
    </dsp:sp>
    <dsp:sp modelId="{7AD8C132-6AE8-476C-A87B-2FB9A3C545B9}">
      <dsp:nvSpPr>
        <dsp:cNvPr id="0" name=""/>
        <dsp:cNvSpPr/>
      </dsp:nvSpPr>
      <dsp:spPr>
        <a:xfrm rot="13500000">
          <a:off x="2275800" y="2292866"/>
          <a:ext cx="158916" cy="401141"/>
        </a:xfrm>
        <a:prstGeom prst="rightArrow">
          <a:avLst>
            <a:gd name="adj1" fmla="val 60000"/>
            <a:gd name="adj2" fmla="val 50000"/>
          </a:avLst>
        </a:prstGeom>
        <a:solidFill>
          <a:srgbClr val="A5002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PE" sz="1500" b="1" kern="1200"/>
        </a:p>
      </dsp:txBody>
      <dsp:txXfrm rot="10800000">
        <a:off x="2316493" y="2389950"/>
        <a:ext cx="111241" cy="240685"/>
      </dsp:txXfrm>
    </dsp:sp>
    <dsp:sp modelId="{715525B1-E2F1-4CC9-9856-D70885F15A66}">
      <dsp:nvSpPr>
        <dsp:cNvPr id="0" name=""/>
        <dsp:cNvSpPr/>
      </dsp:nvSpPr>
      <dsp:spPr>
        <a:xfrm>
          <a:off x="580407" y="1263104"/>
          <a:ext cx="2277603" cy="1188566"/>
        </a:xfrm>
        <a:prstGeom prst="ellipse">
          <a:avLst/>
        </a:prstGeom>
        <a:noFill/>
        <a:ln>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PE" sz="1500" b="1" kern="1200">
              <a:solidFill>
                <a:schemeClr val="tx1">
                  <a:lumMod val="95000"/>
                  <a:lumOff val="5000"/>
                </a:schemeClr>
              </a:solidFill>
            </a:rPr>
            <a:t>Confidencialidad</a:t>
          </a:r>
          <a:endParaRPr lang="es-PE" sz="1500" b="1" kern="1200" dirty="0">
            <a:solidFill>
              <a:schemeClr val="tx1">
                <a:lumMod val="95000"/>
                <a:lumOff val="5000"/>
              </a:schemeClr>
            </a:solidFill>
          </a:endParaRPr>
        </a:p>
      </dsp:txBody>
      <dsp:txXfrm>
        <a:off x="913954" y="1437165"/>
        <a:ext cx="1610509" cy="840444"/>
      </dsp:txXfrm>
    </dsp:sp>
    <dsp:sp modelId="{305ECEBE-716D-42CA-BD1F-498D342E05E8}">
      <dsp:nvSpPr>
        <dsp:cNvPr id="0" name=""/>
        <dsp:cNvSpPr/>
      </dsp:nvSpPr>
      <dsp:spPr>
        <a:xfrm rot="18900000">
          <a:off x="2270405" y="1022880"/>
          <a:ext cx="165482" cy="401141"/>
        </a:xfrm>
        <a:prstGeom prst="rightArrow">
          <a:avLst>
            <a:gd name="adj1" fmla="val 60000"/>
            <a:gd name="adj2" fmla="val 50000"/>
          </a:avLst>
        </a:prstGeom>
        <a:solidFill>
          <a:srgbClr val="A5002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PE" sz="1500" b="1" kern="1200"/>
        </a:p>
      </dsp:txBody>
      <dsp:txXfrm>
        <a:off x="2277675" y="1120660"/>
        <a:ext cx="115837" cy="2406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86070-E190-4EEE-B2FE-5943B0F02911}">
      <dsp:nvSpPr>
        <dsp:cNvPr id="0" name=""/>
        <dsp:cNvSpPr/>
      </dsp:nvSpPr>
      <dsp:spPr>
        <a:xfrm>
          <a:off x="872" y="929704"/>
          <a:ext cx="1465756" cy="732878"/>
        </a:xfrm>
        <a:prstGeom prst="roundRect">
          <a:avLst>
            <a:gd name="adj" fmla="val 10000"/>
          </a:avLst>
        </a:prstGeom>
        <a:solidFill>
          <a:schemeClr val="accent1">
            <a:lumMod val="2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bg1"/>
              </a:solidFill>
            </a:rPr>
            <a:t>IMPEDIMENTOS</a:t>
          </a:r>
        </a:p>
      </dsp:txBody>
      <dsp:txXfrm>
        <a:off x="22337" y="951169"/>
        <a:ext cx="1422826" cy="689948"/>
      </dsp:txXfrm>
    </dsp:sp>
    <dsp:sp modelId="{248DEEFE-B527-4CB4-8A42-30C312FD99DF}">
      <dsp:nvSpPr>
        <dsp:cNvPr id="0" name=""/>
        <dsp:cNvSpPr/>
      </dsp:nvSpPr>
      <dsp:spPr>
        <a:xfrm rot="19457599">
          <a:off x="1398763" y="1059997"/>
          <a:ext cx="722033" cy="50888"/>
        </a:xfrm>
        <a:custGeom>
          <a:avLst/>
          <a:gdLst/>
          <a:ahLst/>
          <a:cxnLst/>
          <a:rect l="0" t="0" r="0" b="0"/>
          <a:pathLst>
            <a:path>
              <a:moveTo>
                <a:pt x="0" y="25444"/>
              </a:moveTo>
              <a:lnTo>
                <a:pt x="722033" y="25444"/>
              </a:lnTo>
            </a:path>
          </a:pathLst>
        </a:custGeom>
        <a:noFill/>
        <a:ln w="25400" cap="flat" cmpd="sng" algn="ctr">
          <a:solidFill>
            <a:schemeClr val="accent5">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b="1" kern="1200"/>
        </a:p>
      </dsp:txBody>
      <dsp:txXfrm>
        <a:off x="1741729" y="1067390"/>
        <a:ext cx="36101" cy="36101"/>
      </dsp:txXfrm>
    </dsp:sp>
    <dsp:sp modelId="{FD5E11AE-C2E6-4C2D-871A-316635CB60DB}">
      <dsp:nvSpPr>
        <dsp:cNvPr id="0" name=""/>
        <dsp:cNvSpPr/>
      </dsp:nvSpPr>
      <dsp:spPr>
        <a:xfrm>
          <a:off x="2052931" y="508299"/>
          <a:ext cx="1465756" cy="732878"/>
        </a:xfrm>
        <a:prstGeom prst="roundRect">
          <a:avLst>
            <a:gd name="adj" fmla="val 10000"/>
          </a:avLst>
        </a:prstGeom>
        <a:solidFill>
          <a:schemeClr val="accent1">
            <a:lumMod val="2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bg1"/>
              </a:solidFill>
            </a:rPr>
            <a:t>PERSONALES</a:t>
          </a:r>
        </a:p>
      </dsp:txBody>
      <dsp:txXfrm>
        <a:off x="2074396" y="529764"/>
        <a:ext cx="1422826" cy="689948"/>
      </dsp:txXfrm>
    </dsp:sp>
    <dsp:sp modelId="{42DCAB5E-668E-490B-8A66-9A4F113A424F}">
      <dsp:nvSpPr>
        <dsp:cNvPr id="0" name=""/>
        <dsp:cNvSpPr/>
      </dsp:nvSpPr>
      <dsp:spPr>
        <a:xfrm rot="2139979">
          <a:off x="1398845" y="1481402"/>
          <a:ext cx="722742" cy="50888"/>
        </a:xfrm>
        <a:custGeom>
          <a:avLst/>
          <a:gdLst/>
          <a:ahLst/>
          <a:cxnLst/>
          <a:rect l="0" t="0" r="0" b="0"/>
          <a:pathLst>
            <a:path>
              <a:moveTo>
                <a:pt x="0" y="25444"/>
              </a:moveTo>
              <a:lnTo>
                <a:pt x="722742" y="25444"/>
              </a:lnTo>
            </a:path>
          </a:pathLst>
        </a:custGeom>
        <a:noFill/>
        <a:ln w="25400" cap="flat" cmpd="sng" algn="ctr">
          <a:solidFill>
            <a:schemeClr val="accent5">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b="1" kern="1200"/>
        </a:p>
      </dsp:txBody>
      <dsp:txXfrm>
        <a:off x="1742148" y="1488777"/>
        <a:ext cx="36137" cy="36137"/>
      </dsp:txXfrm>
    </dsp:sp>
    <dsp:sp modelId="{69EF19EE-F1B6-478D-BC17-A310E4E4FD58}">
      <dsp:nvSpPr>
        <dsp:cNvPr id="0" name=""/>
        <dsp:cNvSpPr/>
      </dsp:nvSpPr>
      <dsp:spPr>
        <a:xfrm>
          <a:off x="2053804" y="1351109"/>
          <a:ext cx="1465756" cy="732878"/>
        </a:xfrm>
        <a:prstGeom prst="roundRect">
          <a:avLst>
            <a:gd name="adj" fmla="val 10000"/>
          </a:avLst>
        </a:prstGeom>
        <a:solidFill>
          <a:schemeClr val="accent1">
            <a:lumMod val="2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bg1"/>
              </a:solidFill>
            </a:rPr>
            <a:t>EXTERNO</a:t>
          </a:r>
        </a:p>
      </dsp:txBody>
      <dsp:txXfrm>
        <a:off x="2075269" y="1372574"/>
        <a:ext cx="1422826" cy="6899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DFA4B-1D70-4760-A638-58B2A01BD78E}">
      <dsp:nvSpPr>
        <dsp:cNvPr id="0" name=""/>
        <dsp:cNvSpPr/>
      </dsp:nvSpPr>
      <dsp:spPr>
        <a:xfrm>
          <a:off x="871" y="150807"/>
          <a:ext cx="1859480" cy="1586368"/>
        </a:xfrm>
        <a:prstGeom prst="roundRect">
          <a:avLst>
            <a:gd name="adj" fmla="val 10000"/>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PE" sz="2000" kern="1200" dirty="0">
              <a:latin typeface="Helvetica" panose="020B0604020202020204" pitchFamily="34" charset="0"/>
            </a:rPr>
            <a:t>Escepticismo profesional</a:t>
          </a:r>
        </a:p>
      </dsp:txBody>
      <dsp:txXfrm>
        <a:off x="47334" y="197270"/>
        <a:ext cx="1766554" cy="1493442"/>
      </dsp:txXfrm>
    </dsp:sp>
    <dsp:sp modelId="{5A62F48A-E1C5-4FDA-AEB0-3D5CDC857372}">
      <dsp:nvSpPr>
        <dsp:cNvPr id="0" name=""/>
        <dsp:cNvSpPr/>
      </dsp:nvSpPr>
      <dsp:spPr>
        <a:xfrm>
          <a:off x="2046299" y="713416"/>
          <a:ext cx="394209" cy="461151"/>
        </a:xfrm>
        <a:prstGeom prst="rightArrow">
          <a:avLst>
            <a:gd name="adj1" fmla="val 60000"/>
            <a:gd name="adj2" fmla="val 50000"/>
          </a:avLst>
        </a:prstGeom>
        <a:solidFill>
          <a:srgbClr val="FF66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PE" sz="2000" kern="1200">
            <a:latin typeface="Helvetica" panose="020B0604020202020204" pitchFamily="34" charset="0"/>
          </a:endParaRPr>
        </a:p>
      </dsp:txBody>
      <dsp:txXfrm>
        <a:off x="2046299" y="805646"/>
        <a:ext cx="275946" cy="276691"/>
      </dsp:txXfrm>
    </dsp:sp>
    <dsp:sp modelId="{00BDB377-708A-48C3-976A-4803DCFB6F18}">
      <dsp:nvSpPr>
        <dsp:cNvPr id="0" name=""/>
        <dsp:cNvSpPr/>
      </dsp:nvSpPr>
      <dsp:spPr>
        <a:xfrm>
          <a:off x="2604144" y="150807"/>
          <a:ext cx="1859480" cy="1586368"/>
        </a:xfrm>
        <a:prstGeom prst="roundRect">
          <a:avLst>
            <a:gd name="adj" fmla="val 10000"/>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PE" sz="2000" kern="1200" dirty="0">
              <a:latin typeface="Helvetica" panose="020B0604020202020204" pitchFamily="34" charset="0"/>
            </a:rPr>
            <a:t>Actitud inquisitiva y efectuar una evaluación crítica</a:t>
          </a:r>
        </a:p>
      </dsp:txBody>
      <dsp:txXfrm>
        <a:off x="2650607" y="197270"/>
        <a:ext cx="1766554" cy="14934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77A08-DC3B-4DD6-89A6-C2089248CE37}">
      <dsp:nvSpPr>
        <dsp:cNvPr id="0" name=""/>
        <dsp:cNvSpPr/>
      </dsp:nvSpPr>
      <dsp:spPr>
        <a:xfrm>
          <a:off x="970632" y="-92697"/>
          <a:ext cx="4683470" cy="4683470"/>
        </a:xfrm>
        <a:prstGeom prst="circularArrow">
          <a:avLst>
            <a:gd name="adj1" fmla="val 5274"/>
            <a:gd name="adj2" fmla="val 312630"/>
            <a:gd name="adj3" fmla="val 13911141"/>
            <a:gd name="adj4" fmla="val 17315063"/>
            <a:gd name="adj5" fmla="val 5477"/>
          </a:avLst>
        </a:prstGeom>
        <a:solidFill>
          <a:schemeClr val="dk2">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EBB3691E-705C-462A-9EAA-AA3A37B4698D}">
      <dsp:nvSpPr>
        <dsp:cNvPr id="0" name=""/>
        <dsp:cNvSpPr/>
      </dsp:nvSpPr>
      <dsp:spPr>
        <a:xfrm>
          <a:off x="2265271" y="1965"/>
          <a:ext cx="2094193" cy="876613"/>
        </a:xfrm>
        <a:prstGeom prst="roundRect">
          <a:avLst/>
        </a:prstGeom>
        <a:solidFill>
          <a:srgbClr val="A20725"/>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E" sz="1400" b="1" kern="1200" dirty="0"/>
            <a:t>Planeamiento</a:t>
          </a:r>
        </a:p>
      </dsp:txBody>
      <dsp:txXfrm>
        <a:off x="2308064" y="44758"/>
        <a:ext cx="2008607" cy="791027"/>
      </dsp:txXfrm>
    </dsp:sp>
    <dsp:sp modelId="{D13640AD-C956-4191-81BA-FD715975F00D}">
      <dsp:nvSpPr>
        <dsp:cNvPr id="0" name=""/>
        <dsp:cNvSpPr/>
      </dsp:nvSpPr>
      <dsp:spPr>
        <a:xfrm>
          <a:off x="3910709" y="951959"/>
          <a:ext cx="2094193" cy="876613"/>
        </a:xfrm>
        <a:prstGeom prst="roundRect">
          <a:avLst/>
        </a:prstGeom>
        <a:solidFill>
          <a:srgbClr val="A20725"/>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E" sz="1400" b="1" kern="1200" dirty="0"/>
            <a:t>Gestión de la información</a:t>
          </a:r>
        </a:p>
      </dsp:txBody>
      <dsp:txXfrm>
        <a:off x="3953502" y="994752"/>
        <a:ext cx="2008607" cy="791027"/>
      </dsp:txXfrm>
    </dsp:sp>
    <dsp:sp modelId="{7E0C161F-5DF7-41D1-BF7B-925A15BBF2AA}">
      <dsp:nvSpPr>
        <dsp:cNvPr id="0" name=""/>
        <dsp:cNvSpPr/>
      </dsp:nvSpPr>
      <dsp:spPr>
        <a:xfrm>
          <a:off x="3910709" y="2851947"/>
          <a:ext cx="2094193" cy="876613"/>
        </a:xfrm>
        <a:prstGeom prst="roundRect">
          <a:avLst/>
        </a:prstGeom>
        <a:solidFill>
          <a:srgbClr val="A20725"/>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E" sz="1400" b="1" kern="1200" dirty="0"/>
            <a:t>Participación de expertos</a:t>
          </a:r>
        </a:p>
      </dsp:txBody>
      <dsp:txXfrm>
        <a:off x="3953502" y="2894740"/>
        <a:ext cx="2008607" cy="791027"/>
      </dsp:txXfrm>
    </dsp:sp>
    <dsp:sp modelId="{C74347AF-F25C-4F53-AFAC-A5834B0A97CD}">
      <dsp:nvSpPr>
        <dsp:cNvPr id="0" name=""/>
        <dsp:cNvSpPr/>
      </dsp:nvSpPr>
      <dsp:spPr>
        <a:xfrm>
          <a:off x="2265271" y="3801941"/>
          <a:ext cx="2094193" cy="876613"/>
        </a:xfrm>
        <a:prstGeom prst="roundRect">
          <a:avLst/>
        </a:prstGeom>
        <a:solidFill>
          <a:srgbClr val="A20725"/>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E" sz="1400" b="1" kern="1200" dirty="0"/>
            <a:t>Supervisión</a:t>
          </a:r>
        </a:p>
      </dsp:txBody>
      <dsp:txXfrm>
        <a:off x="2308064" y="3844734"/>
        <a:ext cx="2008607" cy="791027"/>
      </dsp:txXfrm>
    </dsp:sp>
    <dsp:sp modelId="{508A2189-D175-4645-941A-C926C358E9E6}">
      <dsp:nvSpPr>
        <dsp:cNvPr id="0" name=""/>
        <dsp:cNvSpPr/>
      </dsp:nvSpPr>
      <dsp:spPr>
        <a:xfrm>
          <a:off x="619833" y="2851947"/>
          <a:ext cx="2094193" cy="876613"/>
        </a:xfrm>
        <a:prstGeom prst="roundRect">
          <a:avLst/>
        </a:prstGeom>
        <a:solidFill>
          <a:srgbClr val="A20725"/>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E" sz="1400" b="1" kern="1200" dirty="0"/>
            <a:t>Resultado de los servicios de control</a:t>
          </a:r>
        </a:p>
      </dsp:txBody>
      <dsp:txXfrm>
        <a:off x="662626" y="2894740"/>
        <a:ext cx="2008607" cy="791027"/>
      </dsp:txXfrm>
    </dsp:sp>
    <dsp:sp modelId="{98A3DA0E-F495-44A0-89B1-B78CFD649689}">
      <dsp:nvSpPr>
        <dsp:cNvPr id="0" name=""/>
        <dsp:cNvSpPr/>
      </dsp:nvSpPr>
      <dsp:spPr>
        <a:xfrm>
          <a:off x="619833" y="951959"/>
          <a:ext cx="2094193" cy="876613"/>
        </a:xfrm>
        <a:prstGeom prst="roundRect">
          <a:avLst/>
        </a:prstGeom>
        <a:solidFill>
          <a:srgbClr val="A20725"/>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E" sz="1400" b="1" kern="1200" dirty="0"/>
            <a:t>Seguimiento e implementación de recomendaciones</a:t>
          </a:r>
        </a:p>
      </dsp:txBody>
      <dsp:txXfrm>
        <a:off x="662626" y="994752"/>
        <a:ext cx="2008607" cy="79102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1ABBC-8EDF-42EB-978E-F83B0688FF1E}">
      <dsp:nvSpPr>
        <dsp:cNvPr id="0" name=""/>
        <dsp:cNvSpPr/>
      </dsp:nvSpPr>
      <dsp:spPr>
        <a:xfrm>
          <a:off x="2292705" y="66108"/>
          <a:ext cx="1042147" cy="1042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PE" sz="1500" kern="1200" dirty="0">
              <a:solidFill>
                <a:schemeClr val="bg1"/>
              </a:solidFill>
              <a:latin typeface="Helvetica" panose="020B0604020202020204" pitchFamily="34" charset="0"/>
            </a:rPr>
            <a:t>Análisis de información</a:t>
          </a:r>
        </a:p>
      </dsp:txBody>
      <dsp:txXfrm>
        <a:off x="2292705" y="66108"/>
        <a:ext cx="1042147" cy="1042147"/>
      </dsp:txXfrm>
    </dsp:sp>
    <dsp:sp modelId="{1B5FD47D-1470-40AA-9080-7A0302E500DC}">
      <dsp:nvSpPr>
        <dsp:cNvPr id="0" name=""/>
        <dsp:cNvSpPr/>
      </dsp:nvSpPr>
      <dsp:spPr>
        <a:xfrm>
          <a:off x="456546" y="363"/>
          <a:ext cx="2944050" cy="2944050"/>
        </a:xfrm>
        <a:prstGeom prst="circularArrow">
          <a:avLst>
            <a:gd name="adj1" fmla="val 6903"/>
            <a:gd name="adj2" fmla="val 465402"/>
            <a:gd name="adj3" fmla="val 549205"/>
            <a:gd name="adj4" fmla="val 20585393"/>
            <a:gd name="adj5" fmla="val 8053"/>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02429E2-2B01-42FE-9900-C4881757A94E}">
      <dsp:nvSpPr>
        <dsp:cNvPr id="0" name=""/>
        <dsp:cNvSpPr/>
      </dsp:nvSpPr>
      <dsp:spPr>
        <a:xfrm>
          <a:off x="2292705" y="1836521"/>
          <a:ext cx="1042147" cy="1042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PE" sz="1500" kern="1200" dirty="0">
              <a:solidFill>
                <a:schemeClr val="bg1"/>
              </a:solidFill>
              <a:latin typeface="Helvetica" panose="020B0604020202020204" pitchFamily="34" charset="0"/>
            </a:rPr>
            <a:t>Estrategia institucional</a:t>
          </a:r>
        </a:p>
      </dsp:txBody>
      <dsp:txXfrm>
        <a:off x="2292705" y="1836521"/>
        <a:ext cx="1042147" cy="1042147"/>
      </dsp:txXfrm>
    </dsp:sp>
    <dsp:sp modelId="{2251C342-EAFA-443B-9C84-087CCB9C4C7D}">
      <dsp:nvSpPr>
        <dsp:cNvPr id="0" name=""/>
        <dsp:cNvSpPr/>
      </dsp:nvSpPr>
      <dsp:spPr>
        <a:xfrm>
          <a:off x="456546" y="363"/>
          <a:ext cx="2944050" cy="2944050"/>
        </a:xfrm>
        <a:prstGeom prst="circularArrow">
          <a:avLst>
            <a:gd name="adj1" fmla="val 6903"/>
            <a:gd name="adj2" fmla="val 465402"/>
            <a:gd name="adj3" fmla="val 5449943"/>
            <a:gd name="adj4" fmla="val 4385393"/>
            <a:gd name="adj5" fmla="val 8053"/>
          </a:avLst>
        </a:prstGeom>
        <a:gradFill rotWithShape="0">
          <a:gsLst>
            <a:gs pos="0">
              <a:schemeClr val="accent6">
                <a:shade val="50000"/>
                <a:hueOff val="0"/>
                <a:satOff val="-18712"/>
                <a:lumOff val="24826"/>
                <a:alphaOff val="0"/>
                <a:shade val="51000"/>
                <a:satMod val="130000"/>
              </a:schemeClr>
            </a:gs>
            <a:gs pos="80000">
              <a:schemeClr val="accent6">
                <a:shade val="50000"/>
                <a:hueOff val="0"/>
                <a:satOff val="-18712"/>
                <a:lumOff val="24826"/>
                <a:alphaOff val="0"/>
                <a:shade val="93000"/>
                <a:satMod val="130000"/>
              </a:schemeClr>
            </a:gs>
            <a:gs pos="100000">
              <a:schemeClr val="accent6">
                <a:shade val="50000"/>
                <a:hueOff val="0"/>
                <a:satOff val="-18712"/>
                <a:lumOff val="248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9994AC9-1642-4A60-A3FE-2F390406AEA1}">
      <dsp:nvSpPr>
        <dsp:cNvPr id="0" name=""/>
        <dsp:cNvSpPr/>
      </dsp:nvSpPr>
      <dsp:spPr>
        <a:xfrm>
          <a:off x="345121" y="1836521"/>
          <a:ext cx="1396487" cy="1042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PE" sz="1500" kern="1200">
              <a:solidFill>
                <a:schemeClr val="bg1"/>
              </a:solidFill>
              <a:latin typeface="Helvetica" panose="020B0604020202020204" pitchFamily="34" charset="0"/>
            </a:rPr>
            <a:t>Optimización de recursos</a:t>
          </a:r>
          <a:endParaRPr lang="es-PE" sz="1500" kern="1200" dirty="0">
            <a:solidFill>
              <a:schemeClr val="bg1"/>
            </a:solidFill>
            <a:latin typeface="Helvetica" panose="020B0604020202020204" pitchFamily="34" charset="0"/>
          </a:endParaRPr>
        </a:p>
      </dsp:txBody>
      <dsp:txXfrm>
        <a:off x="345121" y="1836521"/>
        <a:ext cx="1396487" cy="1042147"/>
      </dsp:txXfrm>
    </dsp:sp>
    <dsp:sp modelId="{CA18CD08-F7D7-4E95-8BB0-C67CE4718EB3}">
      <dsp:nvSpPr>
        <dsp:cNvPr id="0" name=""/>
        <dsp:cNvSpPr/>
      </dsp:nvSpPr>
      <dsp:spPr>
        <a:xfrm>
          <a:off x="456546" y="363"/>
          <a:ext cx="2944050" cy="2944050"/>
        </a:xfrm>
        <a:prstGeom prst="circularArrow">
          <a:avLst>
            <a:gd name="adj1" fmla="val 6903"/>
            <a:gd name="adj2" fmla="val 465402"/>
            <a:gd name="adj3" fmla="val 11349205"/>
            <a:gd name="adj4" fmla="val 9785393"/>
            <a:gd name="adj5" fmla="val 8053"/>
          </a:avLst>
        </a:prstGeom>
        <a:gradFill rotWithShape="0">
          <a:gsLst>
            <a:gs pos="0">
              <a:schemeClr val="accent6">
                <a:shade val="50000"/>
                <a:hueOff val="0"/>
                <a:satOff val="-37425"/>
                <a:lumOff val="49652"/>
                <a:alphaOff val="0"/>
                <a:shade val="51000"/>
                <a:satMod val="130000"/>
              </a:schemeClr>
            </a:gs>
            <a:gs pos="80000">
              <a:schemeClr val="accent6">
                <a:shade val="50000"/>
                <a:hueOff val="0"/>
                <a:satOff val="-37425"/>
                <a:lumOff val="49652"/>
                <a:alphaOff val="0"/>
                <a:shade val="93000"/>
                <a:satMod val="130000"/>
              </a:schemeClr>
            </a:gs>
            <a:gs pos="100000">
              <a:schemeClr val="accent6">
                <a:shade val="50000"/>
                <a:hueOff val="0"/>
                <a:satOff val="-37425"/>
                <a:lumOff val="496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6DC0ADD-91E0-49BA-A115-0CF3A3BEA35D}">
      <dsp:nvSpPr>
        <dsp:cNvPr id="0" name=""/>
        <dsp:cNvSpPr/>
      </dsp:nvSpPr>
      <dsp:spPr>
        <a:xfrm>
          <a:off x="522291" y="66108"/>
          <a:ext cx="1042147" cy="1042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PE" sz="1500" kern="1200">
              <a:solidFill>
                <a:schemeClr val="bg1"/>
              </a:solidFill>
              <a:latin typeface="Helvetica" panose="020B0604020202020204" pitchFamily="34" charset="0"/>
            </a:rPr>
            <a:t>Plan nacional de control</a:t>
          </a:r>
          <a:endParaRPr lang="es-PE" sz="1500" kern="1200" dirty="0">
            <a:solidFill>
              <a:schemeClr val="bg1"/>
            </a:solidFill>
            <a:latin typeface="Helvetica" panose="020B0604020202020204" pitchFamily="34" charset="0"/>
          </a:endParaRPr>
        </a:p>
      </dsp:txBody>
      <dsp:txXfrm>
        <a:off x="522291" y="66108"/>
        <a:ext cx="1042147" cy="1042147"/>
      </dsp:txXfrm>
    </dsp:sp>
    <dsp:sp modelId="{37E18E73-8852-4308-B4DA-1D0C25FF612C}">
      <dsp:nvSpPr>
        <dsp:cNvPr id="0" name=""/>
        <dsp:cNvSpPr/>
      </dsp:nvSpPr>
      <dsp:spPr>
        <a:xfrm>
          <a:off x="456546" y="363"/>
          <a:ext cx="2944050" cy="2944050"/>
        </a:xfrm>
        <a:prstGeom prst="circularArrow">
          <a:avLst>
            <a:gd name="adj1" fmla="val 6903"/>
            <a:gd name="adj2" fmla="val 465402"/>
            <a:gd name="adj3" fmla="val 16749205"/>
            <a:gd name="adj4" fmla="val 15185393"/>
            <a:gd name="adj5" fmla="val 8053"/>
          </a:avLst>
        </a:prstGeom>
        <a:gradFill rotWithShape="0">
          <a:gsLst>
            <a:gs pos="0">
              <a:schemeClr val="accent6">
                <a:shade val="50000"/>
                <a:hueOff val="0"/>
                <a:satOff val="-18712"/>
                <a:lumOff val="24826"/>
                <a:alphaOff val="0"/>
                <a:shade val="51000"/>
                <a:satMod val="130000"/>
              </a:schemeClr>
            </a:gs>
            <a:gs pos="80000">
              <a:schemeClr val="accent6">
                <a:shade val="50000"/>
                <a:hueOff val="0"/>
                <a:satOff val="-18712"/>
                <a:lumOff val="24826"/>
                <a:alphaOff val="0"/>
                <a:shade val="93000"/>
                <a:satMod val="130000"/>
              </a:schemeClr>
            </a:gs>
            <a:gs pos="100000">
              <a:schemeClr val="accent6">
                <a:shade val="50000"/>
                <a:hueOff val="0"/>
                <a:satOff val="-18712"/>
                <a:lumOff val="248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498F4-504C-477E-9981-62A00E1FB9A0}">
      <dsp:nvSpPr>
        <dsp:cNvPr id="0" name=""/>
        <dsp:cNvSpPr/>
      </dsp:nvSpPr>
      <dsp:spPr>
        <a:xfrm>
          <a:off x="0" y="79411"/>
          <a:ext cx="3657600" cy="3657600"/>
        </a:xfrm>
        <a:prstGeom prst="pie">
          <a:avLst>
            <a:gd name="adj1" fmla="val 5400000"/>
            <a:gd name="adj2" fmla="val 1620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AA8084E-90C7-4D4A-9666-62381E17A6D6}">
      <dsp:nvSpPr>
        <dsp:cNvPr id="0" name=""/>
        <dsp:cNvSpPr/>
      </dsp:nvSpPr>
      <dsp:spPr>
        <a:xfrm>
          <a:off x="1828800" y="79411"/>
          <a:ext cx="4267200" cy="3657600"/>
        </a:xfrm>
        <a:prstGeom prst="rect">
          <a:avLst/>
        </a:prstGeom>
        <a:solidFill>
          <a:srgbClr val="0033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bg1"/>
              </a:solidFill>
              <a:latin typeface="Helvetica" panose="020B0604020202020204" pitchFamily="34" charset="0"/>
            </a:rPr>
            <a:t>Otorgar autorización previa a la ejecución y pago de presupuestos adicionales de obra pública ,y de las mayores prestaciones de supervisión.</a:t>
          </a:r>
        </a:p>
      </dsp:txBody>
      <dsp:txXfrm>
        <a:off x="1828800" y="79411"/>
        <a:ext cx="4267200" cy="1097282"/>
      </dsp:txXfrm>
    </dsp:sp>
    <dsp:sp modelId="{46A5C288-B757-4791-ACD4-641AE87B81EC}">
      <dsp:nvSpPr>
        <dsp:cNvPr id="0" name=""/>
        <dsp:cNvSpPr/>
      </dsp:nvSpPr>
      <dsp:spPr>
        <a:xfrm>
          <a:off x="640081" y="1176694"/>
          <a:ext cx="2377437" cy="2377437"/>
        </a:xfrm>
        <a:prstGeom prst="pie">
          <a:avLst>
            <a:gd name="adj1" fmla="val 5400000"/>
            <a:gd name="adj2" fmla="val 1620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6121D7B-2E02-4C5B-8C43-A8ECCF0DFD78}">
      <dsp:nvSpPr>
        <dsp:cNvPr id="0" name=""/>
        <dsp:cNvSpPr/>
      </dsp:nvSpPr>
      <dsp:spPr>
        <a:xfrm>
          <a:off x="1828800" y="1176694"/>
          <a:ext cx="4267200" cy="2377437"/>
        </a:xfrm>
        <a:prstGeom prst="rect">
          <a:avLst/>
        </a:prstGeom>
        <a:solidFill>
          <a:srgbClr val="0033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bg1"/>
              </a:solidFill>
              <a:latin typeface="Helvetica" panose="020B0604020202020204" pitchFamily="34" charset="0"/>
            </a:rPr>
            <a:t>Emitir opinión previa vinculante sobre contrataciones de bienes, servicios u obras que tengan el carácter de secreto militar o de orden interno exonerados de licitación pública.</a:t>
          </a:r>
        </a:p>
      </dsp:txBody>
      <dsp:txXfrm>
        <a:off x="1828800" y="1176694"/>
        <a:ext cx="4267200" cy="1097278"/>
      </dsp:txXfrm>
    </dsp:sp>
    <dsp:sp modelId="{5FD9D777-6010-4E8C-A72D-797FF2FC1D45}">
      <dsp:nvSpPr>
        <dsp:cNvPr id="0" name=""/>
        <dsp:cNvSpPr/>
      </dsp:nvSpPr>
      <dsp:spPr>
        <a:xfrm>
          <a:off x="1280160" y="2273973"/>
          <a:ext cx="1097278" cy="1097278"/>
        </a:xfrm>
        <a:prstGeom prst="pie">
          <a:avLst>
            <a:gd name="adj1" fmla="val 5400000"/>
            <a:gd name="adj2" fmla="val 1620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0DEA626-6205-4829-9851-A8BC1BC4340B}">
      <dsp:nvSpPr>
        <dsp:cNvPr id="0" name=""/>
        <dsp:cNvSpPr/>
      </dsp:nvSpPr>
      <dsp:spPr>
        <a:xfrm>
          <a:off x="1828800" y="2273973"/>
          <a:ext cx="4267200" cy="1097278"/>
        </a:xfrm>
        <a:prstGeom prst="rect">
          <a:avLst/>
        </a:prstGeom>
        <a:solidFill>
          <a:srgbClr val="0033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bg1"/>
              </a:solidFill>
              <a:latin typeface="Helvetica" panose="020B0604020202020204" pitchFamily="34" charset="0"/>
            </a:rPr>
            <a:t>Informar previamente sobre las operaciones, fianzas, avales y otras garantías que otorgue el Estado, que en cualquier forma comprometan su crédito o capacidad financiera.</a:t>
          </a:r>
        </a:p>
      </dsp:txBody>
      <dsp:txXfrm>
        <a:off x="1828800" y="2273973"/>
        <a:ext cx="4267200" cy="10972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2E482-0384-4F76-8CA8-2D35CEF5D8FF}">
      <dsp:nvSpPr>
        <dsp:cNvPr id="0" name=""/>
        <dsp:cNvSpPr/>
      </dsp:nvSpPr>
      <dsp:spPr>
        <a:xfrm>
          <a:off x="701578" y="244304"/>
          <a:ext cx="3244436" cy="3157171"/>
        </a:xfrm>
        <a:prstGeom prst="pie">
          <a:avLst>
            <a:gd name="adj1" fmla="val 16200000"/>
            <a:gd name="adj2" fmla="val 1800000"/>
          </a:avLst>
        </a:prstGeom>
        <a:solidFill>
          <a:srgbClr val="A5002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PE" sz="1300" b="1" kern="1200" dirty="0">
              <a:latin typeface="Helvetica" panose="020B0604020202020204" pitchFamily="34" charset="0"/>
            </a:rPr>
            <a:t>Auditoría Financiera</a:t>
          </a:r>
        </a:p>
      </dsp:txBody>
      <dsp:txXfrm>
        <a:off x="2411473" y="913324"/>
        <a:ext cx="1158727" cy="939634"/>
      </dsp:txXfrm>
    </dsp:sp>
    <dsp:sp modelId="{F1F31888-4745-41EA-9F56-B254A84D447E}">
      <dsp:nvSpPr>
        <dsp:cNvPr id="0" name=""/>
        <dsp:cNvSpPr/>
      </dsp:nvSpPr>
      <dsp:spPr>
        <a:xfrm>
          <a:off x="680187" y="357061"/>
          <a:ext cx="3157171" cy="3157171"/>
        </a:xfrm>
        <a:prstGeom prst="pie">
          <a:avLst>
            <a:gd name="adj1" fmla="val 1800000"/>
            <a:gd name="adj2" fmla="val 9000000"/>
          </a:avLst>
        </a:prstGeom>
        <a:solidFill>
          <a:srgbClr val="A5002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PE" sz="1300" b="1" kern="1200" dirty="0">
              <a:latin typeface="Helvetica" panose="020B0604020202020204" pitchFamily="34" charset="0"/>
            </a:rPr>
            <a:t>Auditoría de Desempeño</a:t>
          </a:r>
        </a:p>
      </dsp:txBody>
      <dsp:txXfrm>
        <a:off x="1431895" y="2405464"/>
        <a:ext cx="1691342" cy="826878"/>
      </dsp:txXfrm>
    </dsp:sp>
    <dsp:sp modelId="{C01092FC-B310-4D21-A256-716F0304524F}">
      <dsp:nvSpPr>
        <dsp:cNvPr id="0" name=""/>
        <dsp:cNvSpPr/>
      </dsp:nvSpPr>
      <dsp:spPr>
        <a:xfrm>
          <a:off x="532083" y="244304"/>
          <a:ext cx="3323333" cy="3157171"/>
        </a:xfrm>
        <a:prstGeom prst="pie">
          <a:avLst>
            <a:gd name="adj1" fmla="val 9000000"/>
            <a:gd name="adj2" fmla="val 16200000"/>
          </a:avLst>
        </a:prstGeom>
        <a:solidFill>
          <a:srgbClr val="A5002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PE" sz="1300" b="1" kern="1200" dirty="0">
              <a:latin typeface="Helvetica" panose="020B0604020202020204" pitchFamily="34" charset="0"/>
            </a:rPr>
            <a:t>Auditoría de Cumplimiento</a:t>
          </a:r>
        </a:p>
      </dsp:txBody>
      <dsp:txXfrm>
        <a:off x="917036" y="913324"/>
        <a:ext cx="1186904" cy="939634"/>
      </dsp:txXfrm>
    </dsp:sp>
    <dsp:sp modelId="{7B2D55ED-0C8D-4811-83BC-D4DA54C60E0D}">
      <dsp:nvSpPr>
        <dsp:cNvPr id="0" name=""/>
        <dsp:cNvSpPr/>
      </dsp:nvSpPr>
      <dsp:spPr>
        <a:xfrm>
          <a:off x="549515" y="48860"/>
          <a:ext cx="3548059" cy="3548059"/>
        </a:xfrm>
        <a:prstGeom prst="circularArrow">
          <a:avLst>
            <a:gd name="adj1" fmla="val 5085"/>
            <a:gd name="adj2" fmla="val 327528"/>
            <a:gd name="adj3" fmla="val 1472472"/>
            <a:gd name="adj4" fmla="val 16199432"/>
            <a:gd name="adj5" fmla="val 5932"/>
          </a:avLst>
        </a:prstGeom>
        <a:solidFill>
          <a:srgbClr val="FF505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5281848-FB66-4C6D-95EE-9FDD98CC0B15}">
      <dsp:nvSpPr>
        <dsp:cNvPr id="0" name=""/>
        <dsp:cNvSpPr/>
      </dsp:nvSpPr>
      <dsp:spPr>
        <a:xfrm>
          <a:off x="484743" y="161417"/>
          <a:ext cx="3548059" cy="3548059"/>
        </a:xfrm>
        <a:prstGeom prst="circularArrow">
          <a:avLst>
            <a:gd name="adj1" fmla="val 5085"/>
            <a:gd name="adj2" fmla="val 327528"/>
            <a:gd name="adj3" fmla="val 8671970"/>
            <a:gd name="adj4" fmla="val 1800502"/>
            <a:gd name="adj5" fmla="val 5932"/>
          </a:avLst>
        </a:prstGeom>
        <a:solidFill>
          <a:srgbClr val="FF505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EF2C140-AA2B-462E-85DF-851B66196369}">
      <dsp:nvSpPr>
        <dsp:cNvPr id="0" name=""/>
        <dsp:cNvSpPr/>
      </dsp:nvSpPr>
      <dsp:spPr>
        <a:xfrm>
          <a:off x="418462" y="48860"/>
          <a:ext cx="3548059" cy="3548059"/>
        </a:xfrm>
        <a:prstGeom prst="circularArrow">
          <a:avLst>
            <a:gd name="adj1" fmla="val 5085"/>
            <a:gd name="adj2" fmla="val 327528"/>
            <a:gd name="adj3" fmla="val 15873039"/>
            <a:gd name="adj4" fmla="val 9000000"/>
            <a:gd name="adj5" fmla="val 5932"/>
          </a:avLst>
        </a:prstGeom>
        <a:solidFill>
          <a:srgbClr val="FF505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1ABBC-8EDF-42EB-978E-F83B0688FF1E}">
      <dsp:nvSpPr>
        <dsp:cNvPr id="0" name=""/>
        <dsp:cNvSpPr/>
      </dsp:nvSpPr>
      <dsp:spPr>
        <a:xfrm>
          <a:off x="2832086" y="240450"/>
          <a:ext cx="1698590" cy="122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PE" sz="1700" b="0" kern="1200" dirty="0">
              <a:solidFill>
                <a:schemeClr val="bg1"/>
              </a:solidFill>
              <a:latin typeface="Helvetica" panose="020B0604020202020204" pitchFamily="34" charset="0"/>
            </a:rPr>
            <a:t>Evidencia de Auditoría</a:t>
          </a:r>
        </a:p>
      </dsp:txBody>
      <dsp:txXfrm>
        <a:off x="2832086" y="240450"/>
        <a:ext cx="1698590" cy="1225472"/>
      </dsp:txXfrm>
    </dsp:sp>
    <dsp:sp modelId="{1B5FD47D-1470-40AA-9080-7A0302E500DC}">
      <dsp:nvSpPr>
        <dsp:cNvPr id="0" name=""/>
        <dsp:cNvSpPr/>
      </dsp:nvSpPr>
      <dsp:spPr>
        <a:xfrm>
          <a:off x="1200580" y="-1056"/>
          <a:ext cx="2899209" cy="2899209"/>
        </a:xfrm>
        <a:prstGeom prst="circularArrow">
          <a:avLst>
            <a:gd name="adj1" fmla="val 8242"/>
            <a:gd name="adj2" fmla="val 575608"/>
            <a:gd name="adj3" fmla="val 1560818"/>
            <a:gd name="adj4" fmla="val 50163"/>
            <a:gd name="adj5" fmla="val 9616"/>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02429E2-2B01-42FE-9900-C4881757A94E}">
      <dsp:nvSpPr>
        <dsp:cNvPr id="0" name=""/>
        <dsp:cNvSpPr/>
      </dsp:nvSpPr>
      <dsp:spPr>
        <a:xfrm>
          <a:off x="1682092" y="2026535"/>
          <a:ext cx="1936184" cy="122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PE" sz="1700" b="0" kern="1200" dirty="0">
              <a:solidFill>
                <a:schemeClr val="bg1"/>
              </a:solidFill>
              <a:latin typeface="Helvetica" panose="020B0604020202020204" pitchFamily="34" charset="0"/>
            </a:rPr>
            <a:t>Documentación de Auditoría</a:t>
          </a:r>
        </a:p>
      </dsp:txBody>
      <dsp:txXfrm>
        <a:off x="1682092" y="2026535"/>
        <a:ext cx="1936184" cy="1225472"/>
      </dsp:txXfrm>
    </dsp:sp>
    <dsp:sp modelId="{2251C342-EAFA-443B-9C84-087CCB9C4C7D}">
      <dsp:nvSpPr>
        <dsp:cNvPr id="0" name=""/>
        <dsp:cNvSpPr/>
      </dsp:nvSpPr>
      <dsp:spPr>
        <a:xfrm>
          <a:off x="1238746" y="55605"/>
          <a:ext cx="2899209" cy="2899209"/>
        </a:xfrm>
        <a:prstGeom prst="circularArrow">
          <a:avLst>
            <a:gd name="adj1" fmla="val 8242"/>
            <a:gd name="adj2" fmla="val 575608"/>
            <a:gd name="adj3" fmla="val 9883293"/>
            <a:gd name="adj4" fmla="val 8860839"/>
            <a:gd name="adj5" fmla="val 9616"/>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9994AC9-1642-4A60-A3FE-2F390406AEA1}">
      <dsp:nvSpPr>
        <dsp:cNvPr id="0" name=""/>
        <dsp:cNvSpPr/>
      </dsp:nvSpPr>
      <dsp:spPr>
        <a:xfrm>
          <a:off x="755118" y="397689"/>
          <a:ext cx="1642144" cy="122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PE" sz="1700" b="0" kern="1200" dirty="0">
              <a:solidFill>
                <a:schemeClr val="bg1"/>
              </a:solidFill>
              <a:latin typeface="Helvetica" panose="020B0604020202020204" pitchFamily="34" charset="0"/>
            </a:rPr>
            <a:t>Hallazgo de Auditoría</a:t>
          </a:r>
        </a:p>
      </dsp:txBody>
      <dsp:txXfrm>
        <a:off x="755118" y="397689"/>
        <a:ext cx="1642144" cy="1225472"/>
      </dsp:txXfrm>
    </dsp:sp>
    <dsp:sp modelId="{CA18CD08-F7D7-4E95-8BB0-C67CE4718EB3}">
      <dsp:nvSpPr>
        <dsp:cNvPr id="0" name=""/>
        <dsp:cNvSpPr/>
      </dsp:nvSpPr>
      <dsp:spPr>
        <a:xfrm>
          <a:off x="-65569" y="165697"/>
          <a:ext cx="5541751" cy="2899209"/>
        </a:xfrm>
        <a:prstGeom prst="circularArrow">
          <a:avLst>
            <a:gd name="adj1" fmla="val 8242"/>
            <a:gd name="adj2" fmla="val 575608"/>
            <a:gd name="adj3" fmla="val 15991032"/>
            <a:gd name="adj4" fmla="val 14561822"/>
            <a:gd name="adj5" fmla="val 9616"/>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9447" y="485149"/>
          <a:ext cx="7812567" cy="2179146"/>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95299" y="47298"/>
          <a:ext cx="7298583" cy="70533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933450">
            <a:lnSpc>
              <a:spcPct val="90000"/>
            </a:lnSpc>
            <a:spcBef>
              <a:spcPct val="0"/>
            </a:spcBef>
            <a:spcAft>
              <a:spcPct val="35000"/>
            </a:spcAft>
            <a:buNone/>
          </a:pPr>
          <a:r>
            <a:rPr lang="es-ES_tradnl" sz="2100" b="1" kern="1200" dirty="0">
              <a:solidFill>
                <a:schemeClr val="bg1"/>
              </a:solidFill>
              <a:latin typeface="Helvetica" panose="020B0604020202020204" pitchFamily="34" charset="0"/>
              <a:ea typeface="+mj-ea"/>
              <a:cs typeface="Helvetica" panose="020B0604020202020204" pitchFamily="34" charset="0"/>
            </a:rPr>
            <a:t>Ley n.° 27185 - </a:t>
          </a:r>
          <a:r>
            <a:rPr lang="es-ES_tradnl" sz="2100" b="1" kern="1200" dirty="0">
              <a:latin typeface="Helvetica" panose="020B0604020202020204" pitchFamily="34" charset="0"/>
              <a:ea typeface="+mj-ea"/>
              <a:cs typeface="Helvetica" panose="020B0604020202020204" pitchFamily="34" charset="0"/>
            </a:rPr>
            <a:t>Ley de Código de Ética de la Función Pública </a:t>
          </a:r>
          <a:r>
            <a:rPr lang="es-ES_tradnl" sz="2100" b="0" kern="1200" dirty="0">
              <a:solidFill>
                <a:schemeClr val="bg1"/>
              </a:solidFill>
              <a:latin typeface="Helvetica" panose="020B0604020202020204" pitchFamily="34" charset="0"/>
              <a:ea typeface="+mj-ea"/>
              <a:cs typeface="Helvetica" panose="020B0604020202020204" pitchFamily="34" charset="0"/>
            </a:rPr>
            <a:t>(art. 2°)</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29730" y="81729"/>
        <a:ext cx="7229721" cy="636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9447" y="629167"/>
          <a:ext cx="7812567" cy="2179146"/>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95299" y="287400"/>
          <a:ext cx="7298583" cy="57324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1022350">
            <a:lnSpc>
              <a:spcPct val="90000"/>
            </a:lnSpc>
            <a:spcBef>
              <a:spcPct val="0"/>
            </a:spcBef>
            <a:spcAft>
              <a:spcPct val="35000"/>
            </a:spcAft>
            <a:buNone/>
          </a:pPr>
          <a:r>
            <a:rPr lang="es-PE" sz="2300" b="1" kern="1200" dirty="0">
              <a:solidFill>
                <a:schemeClr val="bg1"/>
              </a:solidFill>
              <a:latin typeface="Helvetica" panose="020B0604020202020204" pitchFamily="34" charset="0"/>
            </a:rPr>
            <a:t>Ley de Bases de la Descentralización n.° 27783</a:t>
          </a:r>
          <a:endParaRPr lang="es-PE" sz="2300" b="1" kern="1200" dirty="0">
            <a:solidFill>
              <a:schemeClr val="bg1"/>
            </a:solidFill>
          </a:endParaRPr>
        </a:p>
      </dsp:txBody>
      <dsp:txXfrm>
        <a:off x="123282" y="315383"/>
        <a:ext cx="7242617" cy="51727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9103" y="180026"/>
          <a:ext cx="7848856" cy="4824532"/>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83757" y="0"/>
          <a:ext cx="7035180" cy="57324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933450">
            <a:lnSpc>
              <a:spcPct val="90000"/>
            </a:lnSpc>
            <a:spcBef>
              <a:spcPct val="0"/>
            </a:spcBef>
            <a:spcAft>
              <a:spcPct val="35000"/>
            </a:spcAft>
            <a:buNone/>
          </a:pPr>
          <a:r>
            <a:rPr lang="es-ES_tradnl" sz="2100" b="1" kern="1200" dirty="0">
              <a:latin typeface="Helvetica" panose="020B0604020202020204" pitchFamily="34" charset="0"/>
              <a:ea typeface="+mj-ea"/>
              <a:cs typeface="Helvetica" panose="020B0604020202020204" pitchFamily="34" charset="0"/>
            </a:rPr>
            <a:t>Ley n.° 28175 - Ley Marco del Empleo Público</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11740" y="27983"/>
        <a:ext cx="6979214" cy="51727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9447" y="305129"/>
          <a:ext cx="7812567" cy="2179146"/>
        </a:xfrm>
        <a:prstGeom prst="rect">
          <a:avLst/>
        </a:prstGeom>
        <a:noFill/>
        <a:ln w="15875" cap="flat" cmpd="sng" algn="ctr">
          <a:solidFill>
            <a:srgbClr val="C0000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95299" y="0"/>
          <a:ext cx="7298583" cy="70533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933450">
            <a:lnSpc>
              <a:spcPct val="90000"/>
            </a:lnSpc>
            <a:spcBef>
              <a:spcPct val="0"/>
            </a:spcBef>
            <a:spcAft>
              <a:spcPct val="35000"/>
            </a:spcAft>
            <a:buNone/>
          </a:pPr>
          <a:r>
            <a:rPr lang="es-ES_tradnl" sz="2100" b="1" kern="1200" dirty="0">
              <a:solidFill>
                <a:schemeClr val="bg1"/>
              </a:solidFill>
              <a:latin typeface="Helvetica" panose="020B0604020202020204" pitchFamily="34" charset="0"/>
              <a:ea typeface="+mj-ea"/>
              <a:cs typeface="Helvetica" panose="020B0604020202020204" pitchFamily="34" charset="0"/>
            </a:rPr>
            <a:t>Ley n.° 27185 - </a:t>
          </a:r>
          <a:r>
            <a:rPr lang="es-ES_tradnl" sz="2100" b="1" kern="1200" dirty="0">
              <a:latin typeface="Helvetica" panose="020B0604020202020204" pitchFamily="34" charset="0"/>
              <a:ea typeface="+mj-ea"/>
              <a:cs typeface="Helvetica" panose="020B0604020202020204" pitchFamily="34" charset="0"/>
            </a:rPr>
            <a:t>Ley de Código de Ética de la Función Pública</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29730" y="34431"/>
        <a:ext cx="7229721" cy="63646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9103" y="602613"/>
          <a:ext cx="7848856" cy="2808318"/>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93612" y="139617"/>
          <a:ext cx="7035180" cy="69447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933450">
            <a:lnSpc>
              <a:spcPct val="90000"/>
            </a:lnSpc>
            <a:spcBef>
              <a:spcPct val="0"/>
            </a:spcBef>
            <a:spcAft>
              <a:spcPct val="35000"/>
            </a:spcAft>
            <a:buNone/>
          </a:pPr>
          <a:r>
            <a:rPr lang="es-ES_tradnl" sz="2100" b="1" kern="1200" dirty="0">
              <a:solidFill>
                <a:schemeClr val="bg1"/>
              </a:solidFill>
              <a:latin typeface="Helvetica" panose="020B0604020202020204" pitchFamily="34" charset="0"/>
              <a:ea typeface="+mj-ea"/>
              <a:cs typeface="Helvetica" panose="020B0604020202020204" pitchFamily="34" charset="0"/>
            </a:rPr>
            <a:t>Ley n.° 27785 – </a:t>
          </a:r>
          <a:r>
            <a:rPr lang="es-ES_tradnl" sz="2100" b="1" kern="1200" dirty="0">
              <a:latin typeface="Helvetica" panose="020B0604020202020204" pitchFamily="34" charset="0"/>
              <a:ea typeface="+mj-ea"/>
              <a:cs typeface="Helvetica" panose="020B0604020202020204" pitchFamily="34" charset="0"/>
            </a:rPr>
            <a:t>Ley Orgánica del Sistema Nacional de Control y de la CGR</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27513" y="173518"/>
        <a:ext cx="6967378" cy="62666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9880" y="8865"/>
          <a:ext cx="8168217" cy="4527638"/>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87165" y="0"/>
          <a:ext cx="7321434" cy="537965"/>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0083" tIns="0" rIns="220083" bIns="0" numCol="1" spcCol="1270" anchor="ctr" anchorCtr="0">
          <a:noAutofit/>
        </a:bodyPr>
        <a:lstStyle/>
        <a:p>
          <a:pPr marL="0" lvl="0" indent="0" algn="l" defTabSz="933450">
            <a:lnSpc>
              <a:spcPct val="90000"/>
            </a:lnSpc>
            <a:spcBef>
              <a:spcPct val="0"/>
            </a:spcBef>
            <a:spcAft>
              <a:spcPct val="35000"/>
            </a:spcAft>
            <a:buNone/>
          </a:pPr>
          <a:r>
            <a:rPr lang="es-ES_tradnl" sz="2100" b="1" kern="1200" dirty="0">
              <a:latin typeface="Helvetica" panose="020B0604020202020204" pitchFamily="34" charset="0"/>
              <a:ea typeface="+mj-ea"/>
              <a:cs typeface="Helvetica" panose="020B0604020202020204" pitchFamily="34" charset="0"/>
            </a:rPr>
            <a:t>D.L. n.° 635 – Código Penal Peruano</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13426" y="26261"/>
        <a:ext cx="7268912" cy="48544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5793E-25DE-4D2D-993B-B75F2C1857D2}">
      <dsp:nvSpPr>
        <dsp:cNvPr id="0" name=""/>
        <dsp:cNvSpPr/>
      </dsp:nvSpPr>
      <dsp:spPr>
        <a:xfrm>
          <a:off x="0" y="0"/>
          <a:ext cx="2842371" cy="5256583"/>
        </a:xfrm>
        <a:prstGeom prst="roundRect">
          <a:avLst>
            <a:gd name="adj" fmla="val 10000"/>
          </a:avLst>
        </a:prstGeom>
        <a:solidFill>
          <a:srgbClr val="C00000"/>
        </a:solidFill>
        <a:ln>
          <a:solidFill>
            <a:srgbClr val="FF000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_tradnl" sz="1700" b="1" kern="1200" dirty="0">
              <a:solidFill>
                <a:schemeClr val="bg1"/>
              </a:solidFill>
              <a:latin typeface="Helvetica" panose="020B0604020202020204" pitchFamily="34" charset="0"/>
              <a:cs typeface="Helvetica" panose="020B0604020202020204" pitchFamily="34" charset="0"/>
            </a:rPr>
            <a:t>Constitución Política del Perú</a:t>
          </a:r>
        </a:p>
        <a:p>
          <a:pPr marL="0" lvl="0" indent="0" algn="ctr" defTabSz="755650">
            <a:lnSpc>
              <a:spcPct val="90000"/>
            </a:lnSpc>
            <a:spcBef>
              <a:spcPct val="0"/>
            </a:spcBef>
            <a:spcAft>
              <a:spcPct val="35000"/>
            </a:spcAft>
            <a:buNone/>
          </a:pPr>
          <a:r>
            <a:rPr lang="es-ES_tradnl" sz="1700" kern="1200" dirty="0">
              <a:solidFill>
                <a:schemeClr val="bg1"/>
              </a:solidFill>
              <a:latin typeface="Helvetica" panose="020B0604020202020204" pitchFamily="34" charset="0"/>
              <a:cs typeface="Helvetica" panose="020B0604020202020204" pitchFamily="34" charset="0"/>
            </a:rPr>
            <a:t>Art. 82°</a:t>
          </a:r>
          <a:endParaRPr lang="es-PE" sz="1700" b="1" kern="1200" dirty="0">
            <a:solidFill>
              <a:schemeClr val="bg1"/>
            </a:solidFill>
            <a:latin typeface="Helvetica" panose="020B0604020202020204" pitchFamily="34" charset="0"/>
            <a:cs typeface="Helvetica" panose="020B0604020202020204" pitchFamily="34" charset="0"/>
          </a:endParaRPr>
        </a:p>
      </dsp:txBody>
      <dsp:txXfrm>
        <a:off x="0" y="0"/>
        <a:ext cx="2842371" cy="1576975"/>
      </dsp:txXfrm>
    </dsp:sp>
    <dsp:sp modelId="{0E017E6A-DA29-4B7C-B345-0FA4DCD269C3}">
      <dsp:nvSpPr>
        <dsp:cNvPr id="0" name=""/>
        <dsp:cNvSpPr/>
      </dsp:nvSpPr>
      <dsp:spPr>
        <a:xfrm>
          <a:off x="168600" y="1584162"/>
          <a:ext cx="2481021" cy="3415456"/>
        </a:xfrm>
        <a:prstGeom prst="roundRect">
          <a:avLst>
            <a:gd name="adj" fmla="val 10000"/>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latin typeface="Helvetica" panose="020B0604020202020204" pitchFamily="34" charset="0"/>
              <a:ea typeface="+mn-ea"/>
              <a:cs typeface="Helvetica" panose="020B0604020202020204" pitchFamily="34" charset="0"/>
            </a:rPr>
            <a:t>La ley establece la </a:t>
          </a:r>
          <a:r>
            <a:rPr lang="es-ES" sz="1600" b="1" kern="1200" dirty="0">
              <a:solidFill>
                <a:schemeClr val="tx1"/>
              </a:solidFill>
              <a:latin typeface="Helvetica" panose="020B0604020202020204" pitchFamily="34" charset="0"/>
              <a:ea typeface="+mn-ea"/>
              <a:cs typeface="Helvetica" panose="020B0604020202020204" pitchFamily="34" charset="0"/>
            </a:rPr>
            <a:t>responsabilidad</a:t>
          </a:r>
          <a:r>
            <a:rPr lang="es-ES" sz="1600" kern="1200" dirty="0">
              <a:solidFill>
                <a:schemeClr val="tx1"/>
              </a:solidFill>
              <a:latin typeface="Helvetica" panose="020B0604020202020204" pitchFamily="34" charset="0"/>
              <a:ea typeface="+mn-ea"/>
              <a:cs typeface="Helvetica" panose="020B0604020202020204" pitchFamily="34" charset="0"/>
            </a:rPr>
            <a:t> de los funcionarios y servidores públicos.</a:t>
          </a:r>
        </a:p>
        <a:p>
          <a:pPr marL="0" lvl="0" indent="0" algn="ctr" defTabSz="711200">
            <a:lnSpc>
              <a:spcPct val="90000"/>
            </a:lnSpc>
            <a:spcBef>
              <a:spcPct val="0"/>
            </a:spcBef>
            <a:spcAft>
              <a:spcPct val="35000"/>
            </a:spcAft>
            <a:buNone/>
          </a:pPr>
          <a:endParaRPr lang="es-ES" sz="1600" kern="1200" dirty="0">
            <a:solidFill>
              <a:schemeClr val="tx1"/>
            </a:solidFill>
            <a:latin typeface="Helvetica" panose="020B0604020202020204" pitchFamily="34" charset="0"/>
            <a:ea typeface="+mn-ea"/>
            <a:cs typeface="Helvetica" panose="020B0604020202020204" pitchFamily="34" charset="0"/>
          </a:endParaRPr>
        </a:p>
        <a:p>
          <a:pPr marL="0" lvl="0" indent="0" algn="ctr" defTabSz="711200">
            <a:lnSpc>
              <a:spcPct val="90000"/>
            </a:lnSpc>
            <a:spcBef>
              <a:spcPct val="0"/>
            </a:spcBef>
            <a:spcAft>
              <a:spcPct val="35000"/>
            </a:spcAft>
            <a:buNone/>
          </a:pPr>
          <a:r>
            <a:rPr lang="es-PE" sz="1600" kern="1200" dirty="0">
              <a:solidFill>
                <a:schemeClr val="tx1"/>
              </a:solidFill>
              <a:latin typeface="Helvetica" panose="020B0604020202020204" pitchFamily="34" charset="0"/>
              <a:cs typeface="Helvetica" panose="020B0604020202020204" pitchFamily="34" charset="0"/>
            </a:rPr>
            <a:t>La Contraloría </a:t>
          </a:r>
          <a:r>
            <a:rPr lang="es-PE" sz="1600" b="1" kern="1200" dirty="0">
              <a:solidFill>
                <a:schemeClr val="tx1"/>
              </a:solidFill>
              <a:latin typeface="Helvetica" panose="020B0604020202020204" pitchFamily="34" charset="0"/>
              <a:cs typeface="Helvetica" panose="020B0604020202020204" pitchFamily="34" charset="0"/>
            </a:rPr>
            <a:t>supervisa la legalidad</a:t>
          </a:r>
          <a:r>
            <a:rPr lang="es-PE" sz="1600" kern="1200" dirty="0">
              <a:solidFill>
                <a:schemeClr val="tx1"/>
              </a:solidFill>
              <a:latin typeface="Helvetica" panose="020B0604020202020204" pitchFamily="34" charset="0"/>
              <a:cs typeface="Helvetica" panose="020B0604020202020204" pitchFamily="34" charset="0"/>
            </a:rPr>
            <a:t> de la ejecución del Presupuesto del Estado, de las operaciones de la deuda pública y de los actos de las instituciones sujetas a control</a:t>
          </a:r>
          <a:endParaRPr lang="es-PE" sz="1600" b="1" kern="1200" dirty="0">
            <a:solidFill>
              <a:schemeClr val="tx1"/>
            </a:solidFill>
            <a:latin typeface="Helvetica" panose="020B0604020202020204" pitchFamily="34" charset="0"/>
            <a:cs typeface="Helvetica" panose="020B0604020202020204" pitchFamily="34" charset="0"/>
          </a:endParaRPr>
        </a:p>
      </dsp:txBody>
      <dsp:txXfrm>
        <a:off x="241267" y="1656829"/>
        <a:ext cx="2335687" cy="3270122"/>
      </dsp:txXfrm>
    </dsp:sp>
    <dsp:sp modelId="{BEF8079B-4A81-4E4D-9726-179D80AD762E}">
      <dsp:nvSpPr>
        <dsp:cNvPr id="0" name=""/>
        <dsp:cNvSpPr/>
      </dsp:nvSpPr>
      <dsp:spPr>
        <a:xfrm>
          <a:off x="3034509" y="0"/>
          <a:ext cx="2527136" cy="5256583"/>
        </a:xfrm>
        <a:prstGeom prst="roundRect">
          <a:avLst>
            <a:gd name="adj" fmla="val 10000"/>
          </a:avLst>
        </a:prstGeom>
        <a:solidFill>
          <a:srgbClr val="C00000"/>
        </a:solidFill>
        <a:ln>
          <a:solidFill>
            <a:srgbClr val="FF000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_tradnl" sz="1700" b="1" kern="1200" dirty="0">
              <a:solidFill>
                <a:schemeClr val="bg1"/>
              </a:solidFill>
              <a:latin typeface="Helvetica" panose="020B0604020202020204" pitchFamily="34" charset="0"/>
              <a:ea typeface="+mj-ea"/>
              <a:cs typeface="Helvetica" panose="020B0604020202020204" pitchFamily="34" charset="0"/>
            </a:rPr>
            <a:t>Ley Marco del Empleo Público – Ley n.º 28175</a:t>
          </a:r>
        </a:p>
        <a:p>
          <a:pPr marL="0" lvl="0" indent="0" algn="ctr" defTabSz="755650">
            <a:lnSpc>
              <a:spcPct val="90000"/>
            </a:lnSpc>
            <a:spcBef>
              <a:spcPct val="0"/>
            </a:spcBef>
            <a:spcAft>
              <a:spcPct val="35000"/>
            </a:spcAft>
            <a:buNone/>
          </a:pPr>
          <a:r>
            <a:rPr lang="es-PE" sz="1700" b="0" kern="1200" dirty="0">
              <a:solidFill>
                <a:schemeClr val="bg1"/>
              </a:solidFill>
              <a:latin typeface="Helvetica" panose="020B0604020202020204" pitchFamily="34" charset="0"/>
              <a:cs typeface="Helvetica" panose="020B0604020202020204" pitchFamily="34" charset="0"/>
            </a:rPr>
            <a:t>Art. 19° </a:t>
          </a:r>
        </a:p>
      </dsp:txBody>
      <dsp:txXfrm>
        <a:off x="3034509" y="0"/>
        <a:ext cx="2527136" cy="1576975"/>
      </dsp:txXfrm>
    </dsp:sp>
    <dsp:sp modelId="{B0EE5628-2601-4241-AF36-A802E9971C80}">
      <dsp:nvSpPr>
        <dsp:cNvPr id="0" name=""/>
        <dsp:cNvSpPr/>
      </dsp:nvSpPr>
      <dsp:spPr>
        <a:xfrm>
          <a:off x="3096343" y="1656183"/>
          <a:ext cx="2252446" cy="3414958"/>
        </a:xfrm>
        <a:prstGeom prst="roundRect">
          <a:avLst>
            <a:gd name="adj" fmla="val 10000"/>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ES_tradnl" sz="1600" kern="1200" dirty="0">
              <a:solidFill>
                <a:schemeClr val="tx1"/>
              </a:solidFill>
              <a:latin typeface="Helvetica" panose="020B0604020202020204" pitchFamily="34" charset="0"/>
              <a:cs typeface="Helvetica" panose="020B0604020202020204" pitchFamily="34" charset="0"/>
            </a:rPr>
            <a:t>Los empleados públicos son responsables </a:t>
          </a:r>
          <a:r>
            <a:rPr lang="es-ES_tradnl" sz="1600" b="1" kern="1200" dirty="0">
              <a:solidFill>
                <a:schemeClr val="tx1"/>
              </a:solidFill>
              <a:latin typeface="Helvetica" panose="020B0604020202020204" pitchFamily="34" charset="0"/>
              <a:cs typeface="Helvetica" panose="020B0604020202020204" pitchFamily="34" charset="0"/>
            </a:rPr>
            <a:t>civil, penal o administrativamente </a:t>
          </a:r>
          <a:r>
            <a:rPr lang="es-ES_tradnl" sz="1600" kern="1200" dirty="0">
              <a:solidFill>
                <a:schemeClr val="tx1"/>
              </a:solidFill>
              <a:latin typeface="Helvetica" panose="020B0604020202020204" pitchFamily="34" charset="0"/>
              <a:cs typeface="Helvetica" panose="020B0604020202020204" pitchFamily="34" charset="0"/>
            </a:rPr>
            <a:t>por el incumplimiento de las normas legales y administrativas en el ejercicio del servicio público</a:t>
          </a:r>
          <a:endParaRPr lang="es-PE" sz="1600" b="1" kern="1200" dirty="0">
            <a:solidFill>
              <a:schemeClr val="tx1"/>
            </a:solidFill>
            <a:latin typeface="Helvetica" panose="020B0604020202020204" pitchFamily="34" charset="0"/>
            <a:cs typeface="Helvetica" panose="020B0604020202020204" pitchFamily="34" charset="0"/>
          </a:endParaRPr>
        </a:p>
      </dsp:txBody>
      <dsp:txXfrm>
        <a:off x="3162315" y="1722155"/>
        <a:ext cx="2120502" cy="3283014"/>
      </dsp:txXfrm>
    </dsp:sp>
    <dsp:sp modelId="{1D9DB5A4-8111-4860-94FA-A5AFA63FB6A5}">
      <dsp:nvSpPr>
        <dsp:cNvPr id="0" name=""/>
        <dsp:cNvSpPr/>
      </dsp:nvSpPr>
      <dsp:spPr>
        <a:xfrm>
          <a:off x="5751180" y="0"/>
          <a:ext cx="2527136" cy="5256583"/>
        </a:xfrm>
        <a:prstGeom prst="roundRect">
          <a:avLst>
            <a:gd name="adj" fmla="val 10000"/>
          </a:avLst>
        </a:prstGeom>
        <a:solidFill>
          <a:srgbClr val="C00000"/>
        </a:solidFill>
        <a:ln>
          <a:solidFill>
            <a:srgbClr val="FF000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1" kern="1200" dirty="0">
              <a:solidFill>
                <a:schemeClr val="bg1"/>
              </a:solidFill>
              <a:latin typeface="Helvetica" panose="020B0604020202020204" pitchFamily="34" charset="0"/>
              <a:cs typeface="Helvetica" panose="020B0604020202020204" pitchFamily="34" charset="0"/>
            </a:rPr>
            <a:t>Decreto Legislativo    n.° 276</a:t>
          </a:r>
        </a:p>
        <a:p>
          <a:pPr marL="0" lvl="0" indent="0" algn="ctr" defTabSz="755650">
            <a:lnSpc>
              <a:spcPct val="90000"/>
            </a:lnSpc>
            <a:spcBef>
              <a:spcPct val="0"/>
            </a:spcBef>
            <a:spcAft>
              <a:spcPct val="35000"/>
            </a:spcAft>
            <a:buNone/>
          </a:pPr>
          <a:r>
            <a:rPr lang="es-ES" sz="1700" b="0" kern="1200" dirty="0">
              <a:solidFill>
                <a:schemeClr val="bg1"/>
              </a:solidFill>
              <a:latin typeface="Helvetica" panose="020B0604020202020204" pitchFamily="34" charset="0"/>
              <a:ea typeface="+mj-ea"/>
              <a:cs typeface="Helvetica" panose="020B0604020202020204" pitchFamily="34" charset="0"/>
            </a:rPr>
            <a:t>Art. 25°</a:t>
          </a:r>
        </a:p>
      </dsp:txBody>
      <dsp:txXfrm>
        <a:off x="5751180" y="0"/>
        <a:ext cx="2527136" cy="1576975"/>
      </dsp:txXfrm>
    </dsp:sp>
    <dsp:sp modelId="{83C9C256-FFAB-4A57-8EA2-C71E0D72450F}">
      <dsp:nvSpPr>
        <dsp:cNvPr id="0" name=""/>
        <dsp:cNvSpPr/>
      </dsp:nvSpPr>
      <dsp:spPr>
        <a:xfrm>
          <a:off x="5904658" y="1584176"/>
          <a:ext cx="2230046" cy="3415945"/>
        </a:xfrm>
        <a:prstGeom prst="roundRect">
          <a:avLst>
            <a:gd name="adj" fmla="val 10000"/>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ES_tradnl" sz="1600" kern="1200" dirty="0">
              <a:solidFill>
                <a:schemeClr val="tx1"/>
              </a:solidFill>
              <a:latin typeface="Helvetica" panose="020B0604020202020204" pitchFamily="34" charset="0"/>
              <a:cs typeface="Helvetica" panose="020B0604020202020204" pitchFamily="34" charset="0"/>
            </a:rPr>
            <a:t>Los servidores públicos, son responsables </a:t>
          </a:r>
          <a:r>
            <a:rPr lang="es-ES_tradnl" sz="1600" b="1" kern="1200" dirty="0">
              <a:solidFill>
                <a:schemeClr val="tx1"/>
              </a:solidFill>
              <a:latin typeface="Helvetica" panose="020B0604020202020204" pitchFamily="34" charset="0"/>
              <a:cs typeface="Helvetica" panose="020B0604020202020204" pitchFamily="34" charset="0"/>
            </a:rPr>
            <a:t>civil, penal y administrativamente </a:t>
          </a:r>
          <a:r>
            <a:rPr lang="es-ES_tradnl" sz="1600" kern="1200" dirty="0">
              <a:solidFill>
                <a:schemeClr val="tx1"/>
              </a:solidFill>
              <a:latin typeface="Helvetica" panose="020B0604020202020204" pitchFamily="34" charset="0"/>
              <a:cs typeface="Helvetica" panose="020B0604020202020204" pitchFamily="34" charset="0"/>
            </a:rPr>
            <a:t>por el cumplimiento de las normas legales y administrativas en el ejercicio del servicio público sin perjuicio de las sanciones de carácter disciplinario por las faltas que cometan</a:t>
          </a:r>
          <a:endParaRPr lang="es-PE" sz="1600" b="1" kern="1200" dirty="0">
            <a:solidFill>
              <a:schemeClr val="tx1"/>
            </a:solidFill>
            <a:latin typeface="Helvetica" panose="020B0604020202020204" pitchFamily="34" charset="0"/>
            <a:cs typeface="Helvetica" panose="020B0604020202020204" pitchFamily="34" charset="0"/>
          </a:endParaRPr>
        </a:p>
      </dsp:txBody>
      <dsp:txXfrm>
        <a:off x="5969974" y="1649492"/>
        <a:ext cx="2099414" cy="328531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1ABBC-8EDF-42EB-978E-F83B0688FF1E}">
      <dsp:nvSpPr>
        <dsp:cNvPr id="0" name=""/>
        <dsp:cNvSpPr/>
      </dsp:nvSpPr>
      <dsp:spPr>
        <a:xfrm>
          <a:off x="2757761" y="87667"/>
          <a:ext cx="2249270" cy="140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PE" sz="2000" b="1" kern="1200" dirty="0">
              <a:solidFill>
                <a:schemeClr val="bg1"/>
              </a:solidFill>
              <a:latin typeface="Helvetica" panose="020B0604020202020204" pitchFamily="34" charset="0"/>
            </a:rPr>
            <a:t>Comisión por agente público</a:t>
          </a:r>
        </a:p>
      </dsp:txBody>
      <dsp:txXfrm>
        <a:off x="2757761" y="87667"/>
        <a:ext cx="2249270" cy="1402673"/>
      </dsp:txXfrm>
    </dsp:sp>
    <dsp:sp modelId="{1B5FD47D-1470-40AA-9080-7A0302E500DC}">
      <dsp:nvSpPr>
        <dsp:cNvPr id="0" name=""/>
        <dsp:cNvSpPr/>
      </dsp:nvSpPr>
      <dsp:spPr>
        <a:xfrm>
          <a:off x="710231" y="-729"/>
          <a:ext cx="3961898" cy="3961898"/>
        </a:xfrm>
        <a:prstGeom prst="circularArrow">
          <a:avLst>
            <a:gd name="adj1" fmla="val 6904"/>
            <a:gd name="adj2" fmla="val 465490"/>
            <a:gd name="adj3" fmla="val 548837"/>
            <a:gd name="adj4" fmla="val 20585674"/>
            <a:gd name="adj5" fmla="val 8054"/>
          </a:avLst>
        </a:prstGeom>
        <a:solidFill>
          <a:srgbClr val="FF5050"/>
        </a:soli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02429E2-2B01-42FE-9900-C4881757A94E}">
      <dsp:nvSpPr>
        <dsp:cNvPr id="0" name=""/>
        <dsp:cNvSpPr/>
      </dsp:nvSpPr>
      <dsp:spPr>
        <a:xfrm>
          <a:off x="3117800" y="2470099"/>
          <a:ext cx="1529194" cy="140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PE" sz="2000" b="1" kern="1200" dirty="0">
              <a:solidFill>
                <a:schemeClr val="bg1"/>
              </a:solidFill>
              <a:latin typeface="Helvetica" panose="020B0604020202020204" pitchFamily="34" charset="0"/>
            </a:rPr>
            <a:t>Por ocasión del ejercicio de la función pública</a:t>
          </a:r>
        </a:p>
      </dsp:txBody>
      <dsp:txXfrm>
        <a:off x="3117800" y="2470099"/>
        <a:ext cx="1529194" cy="1402673"/>
      </dsp:txXfrm>
    </dsp:sp>
    <dsp:sp modelId="{2251C342-EAFA-443B-9C84-087CCB9C4C7D}">
      <dsp:nvSpPr>
        <dsp:cNvPr id="0" name=""/>
        <dsp:cNvSpPr/>
      </dsp:nvSpPr>
      <dsp:spPr>
        <a:xfrm>
          <a:off x="710231" y="-729"/>
          <a:ext cx="3961898" cy="3961898"/>
        </a:xfrm>
        <a:prstGeom prst="circularArrow">
          <a:avLst>
            <a:gd name="adj1" fmla="val 6904"/>
            <a:gd name="adj2" fmla="val 465490"/>
            <a:gd name="adj3" fmla="val 5449491"/>
            <a:gd name="adj4" fmla="val 4519836"/>
            <a:gd name="adj5" fmla="val 8054"/>
          </a:avLst>
        </a:prstGeom>
        <a:solidFill>
          <a:srgbClr val="FF5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9994AC9-1642-4A60-A3FE-2F390406AEA1}">
      <dsp:nvSpPr>
        <dsp:cNvPr id="0" name=""/>
        <dsp:cNvSpPr/>
      </dsp:nvSpPr>
      <dsp:spPr>
        <a:xfrm>
          <a:off x="560166" y="2470099"/>
          <a:ext cx="1879596" cy="140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PE" sz="2000" b="1" kern="1200" dirty="0">
              <a:solidFill>
                <a:schemeClr val="bg1"/>
              </a:solidFill>
              <a:latin typeface="Helvetica" panose="020B0604020202020204" pitchFamily="34" charset="0"/>
            </a:rPr>
            <a:t>Por acción u omisión</a:t>
          </a:r>
        </a:p>
      </dsp:txBody>
      <dsp:txXfrm>
        <a:off x="560166" y="2470099"/>
        <a:ext cx="1879596" cy="1402673"/>
      </dsp:txXfrm>
    </dsp:sp>
    <dsp:sp modelId="{CA18CD08-F7D7-4E95-8BB0-C67CE4718EB3}">
      <dsp:nvSpPr>
        <dsp:cNvPr id="0" name=""/>
        <dsp:cNvSpPr/>
      </dsp:nvSpPr>
      <dsp:spPr>
        <a:xfrm>
          <a:off x="710231" y="-729"/>
          <a:ext cx="3961898" cy="3961898"/>
        </a:xfrm>
        <a:prstGeom prst="circularArrow">
          <a:avLst>
            <a:gd name="adj1" fmla="val 6904"/>
            <a:gd name="adj2" fmla="val 465490"/>
            <a:gd name="adj3" fmla="val 11348837"/>
            <a:gd name="adj4" fmla="val 9785674"/>
            <a:gd name="adj5" fmla="val 8054"/>
          </a:avLst>
        </a:prstGeom>
        <a:solidFill>
          <a:srgbClr val="FF5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6DC0ADD-91E0-49BA-A115-0CF3A3BEA35D}">
      <dsp:nvSpPr>
        <dsp:cNvPr id="0" name=""/>
        <dsp:cNvSpPr/>
      </dsp:nvSpPr>
      <dsp:spPr>
        <a:xfrm>
          <a:off x="798627" y="87667"/>
          <a:ext cx="1402673" cy="140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PE" sz="2000" b="1" kern="1200" dirty="0">
              <a:solidFill>
                <a:schemeClr val="bg1"/>
              </a:solidFill>
              <a:latin typeface="Helvetica" panose="020B0604020202020204" pitchFamily="34" charset="0"/>
            </a:rPr>
            <a:t>Infracción a un precepto</a:t>
          </a:r>
        </a:p>
      </dsp:txBody>
      <dsp:txXfrm>
        <a:off x="798627" y="87667"/>
        <a:ext cx="1402673" cy="1402673"/>
      </dsp:txXfrm>
    </dsp:sp>
    <dsp:sp modelId="{37E18E73-8852-4308-B4DA-1D0C25FF612C}">
      <dsp:nvSpPr>
        <dsp:cNvPr id="0" name=""/>
        <dsp:cNvSpPr/>
      </dsp:nvSpPr>
      <dsp:spPr>
        <a:xfrm>
          <a:off x="710231" y="-729"/>
          <a:ext cx="3961898" cy="3961898"/>
        </a:xfrm>
        <a:prstGeom prst="circularArrow">
          <a:avLst>
            <a:gd name="adj1" fmla="val 6904"/>
            <a:gd name="adj2" fmla="val 465490"/>
            <a:gd name="adj3" fmla="val 15870414"/>
            <a:gd name="adj4" fmla="val 15185674"/>
            <a:gd name="adj5" fmla="val 8054"/>
          </a:avLst>
        </a:prstGeom>
        <a:solidFill>
          <a:srgbClr val="FF5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9103" y="388853"/>
          <a:ext cx="7848856" cy="2419458"/>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93612" y="132212"/>
          <a:ext cx="7035180" cy="564422"/>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933450">
            <a:lnSpc>
              <a:spcPct val="90000"/>
            </a:lnSpc>
            <a:spcBef>
              <a:spcPct val="0"/>
            </a:spcBef>
            <a:spcAft>
              <a:spcPct val="35000"/>
            </a:spcAft>
            <a:buNone/>
          </a:pPr>
          <a:r>
            <a:rPr lang="es-ES_tradnl" sz="2100" b="1" kern="1200" dirty="0">
              <a:solidFill>
                <a:schemeClr val="bg1"/>
              </a:solidFill>
              <a:latin typeface="Helvetica" panose="020B0604020202020204" pitchFamily="34" charset="0"/>
              <a:ea typeface="+mj-ea"/>
              <a:cs typeface="Helvetica" panose="020B0604020202020204" pitchFamily="34" charset="0"/>
            </a:rPr>
            <a:t>Ley n.° 27785 – </a:t>
          </a:r>
          <a:r>
            <a:rPr lang="es-ES_tradnl" sz="2100" b="1" kern="1200" dirty="0">
              <a:latin typeface="Helvetica" panose="020B0604020202020204" pitchFamily="34" charset="0"/>
              <a:ea typeface="+mj-ea"/>
              <a:cs typeface="Helvetica" panose="020B0604020202020204" pitchFamily="34" charset="0"/>
            </a:rPr>
            <a:t>Ley Orgánica del SNC y de la CGR (artículo 15°)</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21165" y="159765"/>
        <a:ext cx="6980074" cy="50931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9447" y="485149"/>
          <a:ext cx="7812567" cy="2179146"/>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95299" y="47298"/>
          <a:ext cx="7298583" cy="70533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933450">
            <a:lnSpc>
              <a:spcPct val="90000"/>
            </a:lnSpc>
            <a:spcBef>
              <a:spcPct val="0"/>
            </a:spcBef>
            <a:spcAft>
              <a:spcPct val="35000"/>
            </a:spcAft>
            <a:buNone/>
          </a:pPr>
          <a:r>
            <a:rPr lang="es-ES_tradnl" sz="2100" b="1" kern="1200" dirty="0">
              <a:solidFill>
                <a:schemeClr val="bg1"/>
              </a:solidFill>
              <a:latin typeface="Helvetica" panose="020B0604020202020204" pitchFamily="34" charset="0"/>
              <a:ea typeface="+mj-ea"/>
              <a:cs typeface="Helvetica" panose="020B0604020202020204" pitchFamily="34" charset="0"/>
            </a:rPr>
            <a:t>Ley n.° 27785 – </a:t>
          </a:r>
          <a:r>
            <a:rPr lang="es-ES_tradnl" sz="2100" b="1" kern="1200" dirty="0">
              <a:latin typeface="Helvetica" panose="020B0604020202020204" pitchFamily="34" charset="0"/>
              <a:ea typeface="+mj-ea"/>
              <a:cs typeface="Helvetica" panose="020B0604020202020204" pitchFamily="34" charset="0"/>
            </a:rPr>
            <a:t>Ley Orgánica del SNC y de la CGR (artículo 45°)</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29730" y="81729"/>
        <a:ext cx="7229721" cy="63646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2E482-0384-4F76-8CA8-2D35CEF5D8FF}">
      <dsp:nvSpPr>
        <dsp:cNvPr id="0" name=""/>
        <dsp:cNvSpPr/>
      </dsp:nvSpPr>
      <dsp:spPr>
        <a:xfrm>
          <a:off x="961481" y="216024"/>
          <a:ext cx="4598054" cy="3764577"/>
        </a:xfrm>
        <a:prstGeom prst="pie">
          <a:avLst>
            <a:gd name="adj1" fmla="val 16200000"/>
            <a:gd name="adj2" fmla="val 1800000"/>
          </a:avLst>
        </a:prstGeom>
        <a:solidFill>
          <a:srgbClr val="8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PE" sz="1400" b="1" kern="1200" dirty="0">
              <a:latin typeface="Helvetica" panose="020B0604020202020204" pitchFamily="34" charset="0"/>
            </a:rPr>
            <a:t>ADMINISTRATIVA FUNCIONAL</a:t>
          </a:r>
        </a:p>
      </dsp:txBody>
      <dsp:txXfrm>
        <a:off x="3384765" y="1013756"/>
        <a:ext cx="1642162" cy="1120409"/>
      </dsp:txXfrm>
    </dsp:sp>
    <dsp:sp modelId="{F1F31888-4745-41EA-9F56-B254A84D447E}">
      <dsp:nvSpPr>
        <dsp:cNvPr id="0" name=""/>
        <dsp:cNvSpPr/>
      </dsp:nvSpPr>
      <dsp:spPr>
        <a:xfrm>
          <a:off x="951036" y="48107"/>
          <a:ext cx="4524175" cy="4204323"/>
        </a:xfrm>
        <a:prstGeom prst="pie">
          <a:avLst>
            <a:gd name="adj1" fmla="val 1800000"/>
            <a:gd name="adj2" fmla="val 9000000"/>
          </a:avLst>
        </a:prstGeom>
        <a:solidFill>
          <a:srgbClr val="8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PE" sz="1500" b="1" kern="1200" dirty="0">
              <a:latin typeface="Helvetica" panose="020B0604020202020204" pitchFamily="34" charset="0"/>
            </a:rPr>
            <a:t>CIVIL</a:t>
          </a:r>
        </a:p>
      </dsp:txBody>
      <dsp:txXfrm>
        <a:off x="2028220" y="2775912"/>
        <a:ext cx="2423665" cy="1101132"/>
      </dsp:txXfrm>
    </dsp:sp>
    <dsp:sp modelId="{C01092FC-B310-4D21-A256-716F0304524F}">
      <dsp:nvSpPr>
        <dsp:cNvPr id="0" name=""/>
        <dsp:cNvSpPr/>
      </dsp:nvSpPr>
      <dsp:spPr>
        <a:xfrm>
          <a:off x="956247" y="216024"/>
          <a:ext cx="4299577" cy="3798628"/>
        </a:xfrm>
        <a:prstGeom prst="pie">
          <a:avLst>
            <a:gd name="adj1" fmla="val 9000000"/>
            <a:gd name="adj2" fmla="val 16200000"/>
          </a:avLst>
        </a:prstGeom>
        <a:solidFill>
          <a:srgbClr val="8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PE" sz="1500" b="1" kern="1200" dirty="0">
              <a:latin typeface="Helvetica" panose="020B0604020202020204" pitchFamily="34" charset="0"/>
            </a:rPr>
            <a:t>PENAL</a:t>
          </a:r>
        </a:p>
      </dsp:txBody>
      <dsp:txXfrm>
        <a:off x="1454282" y="1020972"/>
        <a:ext cx="1535563" cy="1130544"/>
      </dsp:txXfrm>
    </dsp:sp>
    <dsp:sp modelId="{7B2D55ED-0C8D-4811-83BC-D4DA54C60E0D}">
      <dsp:nvSpPr>
        <dsp:cNvPr id="0" name=""/>
        <dsp:cNvSpPr/>
      </dsp:nvSpPr>
      <dsp:spPr>
        <a:xfrm>
          <a:off x="1277696" y="26234"/>
          <a:ext cx="4410921" cy="4222238"/>
        </a:xfrm>
        <a:prstGeom prst="circularArrow">
          <a:avLst>
            <a:gd name="adj1" fmla="val 5085"/>
            <a:gd name="adj2" fmla="val 327528"/>
            <a:gd name="adj3" fmla="val 1472472"/>
            <a:gd name="adj4" fmla="val 16199432"/>
            <a:gd name="adj5" fmla="val 5932"/>
          </a:avLst>
        </a:prstGeom>
        <a:solidFill>
          <a:srgbClr val="FF505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5281848-FB66-4C6D-95EE-9FDD98CC0B15}">
      <dsp:nvSpPr>
        <dsp:cNvPr id="0" name=""/>
        <dsp:cNvSpPr/>
      </dsp:nvSpPr>
      <dsp:spPr>
        <a:xfrm>
          <a:off x="866674" y="177991"/>
          <a:ext cx="4646511" cy="4214484"/>
        </a:xfrm>
        <a:prstGeom prst="circularArrow">
          <a:avLst>
            <a:gd name="adj1" fmla="val 5085"/>
            <a:gd name="adj2" fmla="val 327528"/>
            <a:gd name="adj3" fmla="val 8671970"/>
            <a:gd name="adj4" fmla="val 1800502"/>
            <a:gd name="adj5" fmla="val 5932"/>
          </a:avLst>
        </a:prstGeom>
        <a:solidFill>
          <a:srgbClr val="FF505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EF2C140-AA2B-462E-85DF-851B66196369}">
      <dsp:nvSpPr>
        <dsp:cNvPr id="0" name=""/>
        <dsp:cNvSpPr/>
      </dsp:nvSpPr>
      <dsp:spPr>
        <a:xfrm>
          <a:off x="812215" y="7861"/>
          <a:ext cx="4214484" cy="4214484"/>
        </a:xfrm>
        <a:prstGeom prst="circularArrow">
          <a:avLst>
            <a:gd name="adj1" fmla="val 5085"/>
            <a:gd name="adj2" fmla="val 327528"/>
            <a:gd name="adj3" fmla="val 15873039"/>
            <a:gd name="adj4" fmla="val 9000000"/>
            <a:gd name="adj5" fmla="val 5932"/>
          </a:avLst>
        </a:prstGeom>
        <a:solidFill>
          <a:srgbClr val="FF505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9103" y="156626"/>
          <a:ext cx="7848856" cy="2003613"/>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118070" y="0"/>
          <a:ext cx="7035180" cy="937249"/>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933450">
            <a:lnSpc>
              <a:spcPct val="90000"/>
            </a:lnSpc>
            <a:spcBef>
              <a:spcPct val="0"/>
            </a:spcBef>
            <a:spcAft>
              <a:spcPct val="35000"/>
            </a:spcAft>
            <a:buNone/>
          </a:pPr>
          <a:r>
            <a:rPr lang="es-ES_tradnl" sz="2100" b="1" kern="1200" dirty="0">
              <a:solidFill>
                <a:schemeClr val="bg1"/>
              </a:solidFill>
              <a:latin typeface="Helvetica" panose="020B0604020202020204" pitchFamily="34" charset="0"/>
              <a:ea typeface="+mj-ea"/>
              <a:cs typeface="Helvetica" panose="020B0604020202020204" pitchFamily="34" charset="0"/>
            </a:rPr>
            <a:t>Ley n.° 27785 – </a:t>
          </a:r>
          <a:r>
            <a:rPr lang="es-ES_tradnl" sz="2100" b="1" kern="1200" dirty="0">
              <a:latin typeface="Helvetica" panose="020B0604020202020204" pitchFamily="34" charset="0"/>
              <a:ea typeface="+mj-ea"/>
              <a:cs typeface="Helvetica" panose="020B0604020202020204" pitchFamily="34" charset="0"/>
            </a:rPr>
            <a:t>Ley Orgánica del SNC y de la CGR (Disposiciones finales, novena, definiciones)</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63823" y="45753"/>
        <a:ext cx="6943674" cy="845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0" y="720077"/>
          <a:ext cx="7992888" cy="3544173"/>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370714" y="413549"/>
          <a:ext cx="5595021" cy="61033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1022350">
            <a:lnSpc>
              <a:spcPct val="90000"/>
            </a:lnSpc>
            <a:spcBef>
              <a:spcPct val="0"/>
            </a:spcBef>
            <a:spcAft>
              <a:spcPct val="35000"/>
            </a:spcAft>
            <a:buNone/>
          </a:pPr>
          <a:r>
            <a:rPr lang="es-PE" sz="2300" b="1" kern="1200" dirty="0">
              <a:solidFill>
                <a:schemeClr val="bg1"/>
              </a:solidFill>
              <a:latin typeface="Helvetica" panose="020B0604020202020204" pitchFamily="34" charset="0"/>
            </a:rPr>
            <a:t>DEFINICIÓN</a:t>
          </a:r>
          <a:endParaRPr lang="es-PE" sz="2300" b="1" kern="1200" dirty="0">
            <a:solidFill>
              <a:schemeClr val="bg1"/>
            </a:solidFill>
          </a:endParaRPr>
        </a:p>
      </dsp:txBody>
      <dsp:txXfrm>
        <a:off x="400508" y="443343"/>
        <a:ext cx="5535433" cy="55074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8145" y="216025"/>
          <a:ext cx="7812567" cy="1728188"/>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95299" y="20749"/>
          <a:ext cx="7298583" cy="70533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933450">
            <a:lnSpc>
              <a:spcPct val="90000"/>
            </a:lnSpc>
            <a:spcBef>
              <a:spcPct val="0"/>
            </a:spcBef>
            <a:spcAft>
              <a:spcPct val="35000"/>
            </a:spcAft>
            <a:buNone/>
          </a:pPr>
          <a:r>
            <a:rPr lang="es-ES_tradnl" sz="2100" b="1" kern="1200" dirty="0">
              <a:latin typeface="Helvetica" panose="020B0604020202020204" pitchFamily="34" charset="0"/>
              <a:ea typeface="+mj-ea"/>
              <a:cs typeface="Helvetica" panose="020B0604020202020204" pitchFamily="34" charset="0"/>
            </a:rPr>
            <a:t>D.L. n.° 635 – Código Penal Peruano (artículo 11°)</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29730" y="55180"/>
        <a:ext cx="7229721" cy="63646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498F4-504C-477E-9981-62A00E1FB9A0}">
      <dsp:nvSpPr>
        <dsp:cNvPr id="0" name=""/>
        <dsp:cNvSpPr/>
      </dsp:nvSpPr>
      <dsp:spPr>
        <a:xfrm>
          <a:off x="0" y="0"/>
          <a:ext cx="3816424" cy="3816424"/>
        </a:xfrm>
        <a:prstGeom prst="pie">
          <a:avLst>
            <a:gd name="adj1" fmla="val 5400000"/>
            <a:gd name="adj2" fmla="val 16200000"/>
          </a:avLst>
        </a:prstGeom>
        <a:solidFill>
          <a:srgbClr val="8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AA8084E-90C7-4D4A-9666-62381E17A6D6}">
      <dsp:nvSpPr>
        <dsp:cNvPr id="0" name=""/>
        <dsp:cNvSpPr/>
      </dsp:nvSpPr>
      <dsp:spPr>
        <a:xfrm>
          <a:off x="1908212" y="0"/>
          <a:ext cx="6012668" cy="3816424"/>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PE" sz="1800" b="1" kern="1200" dirty="0">
              <a:latin typeface="Helvetica" panose="020B0604020202020204" pitchFamily="34" charset="0"/>
            </a:rPr>
            <a:t>Concepto formal: </a:t>
          </a:r>
          <a:r>
            <a:rPr lang="es-PE" sz="1800" b="0" kern="1200" dirty="0">
              <a:latin typeface="Helvetica" panose="020B0604020202020204" pitchFamily="34" charset="0"/>
            </a:rPr>
            <a:t>El delito es toda acción u omisión prohibida por ley o bajo amenaza de una pena o medida de seguridad </a:t>
          </a:r>
        </a:p>
      </dsp:txBody>
      <dsp:txXfrm>
        <a:off x="1908212" y="0"/>
        <a:ext cx="6012668" cy="1144929"/>
      </dsp:txXfrm>
    </dsp:sp>
    <dsp:sp modelId="{46A5C288-B757-4791-ACD4-641AE87B81EC}">
      <dsp:nvSpPr>
        <dsp:cNvPr id="0" name=""/>
        <dsp:cNvSpPr/>
      </dsp:nvSpPr>
      <dsp:spPr>
        <a:xfrm>
          <a:off x="225397" y="1344698"/>
          <a:ext cx="2480673" cy="2480673"/>
        </a:xfrm>
        <a:prstGeom prst="pie">
          <a:avLst>
            <a:gd name="adj1" fmla="val 5400000"/>
            <a:gd name="adj2" fmla="val 1620000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6121D7B-2E02-4C5B-8C43-A8ECCF0DFD78}">
      <dsp:nvSpPr>
        <dsp:cNvPr id="0" name=""/>
        <dsp:cNvSpPr/>
      </dsp:nvSpPr>
      <dsp:spPr>
        <a:xfrm>
          <a:off x="1908212" y="1144929"/>
          <a:ext cx="6012668" cy="2480673"/>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PE" sz="1800" b="1" kern="1200" dirty="0">
              <a:latin typeface="Helvetica" panose="020B0604020202020204" pitchFamily="34" charset="0"/>
            </a:rPr>
            <a:t>Concepto material: </a:t>
          </a:r>
          <a:r>
            <a:rPr lang="es-PE" sz="1800" b="0" kern="1200" dirty="0">
              <a:latin typeface="Helvetica" panose="020B0604020202020204" pitchFamily="34" charset="0"/>
            </a:rPr>
            <a:t>Es la conducta humana que lesiona o expone a peligro un bien jurídico protegido por ley penal.</a:t>
          </a:r>
        </a:p>
      </dsp:txBody>
      <dsp:txXfrm>
        <a:off x="1908212" y="1144929"/>
        <a:ext cx="6012668" cy="1144925"/>
      </dsp:txXfrm>
    </dsp:sp>
    <dsp:sp modelId="{5FD9D777-6010-4E8C-A72D-797FF2FC1D45}">
      <dsp:nvSpPr>
        <dsp:cNvPr id="0" name=""/>
        <dsp:cNvSpPr/>
      </dsp:nvSpPr>
      <dsp:spPr>
        <a:xfrm>
          <a:off x="1335748" y="2289855"/>
          <a:ext cx="1144926" cy="1144926"/>
        </a:xfrm>
        <a:prstGeom prst="pie">
          <a:avLst>
            <a:gd name="adj1" fmla="val 5400000"/>
            <a:gd name="adj2" fmla="val 16200000"/>
          </a:avLst>
        </a:prstGeom>
        <a:solidFill>
          <a:srgbClr val="A20725"/>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0DEA626-6205-4829-9851-A8BC1BC4340B}">
      <dsp:nvSpPr>
        <dsp:cNvPr id="0" name=""/>
        <dsp:cNvSpPr/>
      </dsp:nvSpPr>
      <dsp:spPr>
        <a:xfrm>
          <a:off x="1908212" y="2289855"/>
          <a:ext cx="6012668" cy="1144926"/>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PE" sz="1800" b="1" kern="1200" dirty="0">
              <a:latin typeface="Helvetica" panose="020B0604020202020204" pitchFamily="34" charset="0"/>
            </a:rPr>
            <a:t>Concepto Analítico</a:t>
          </a:r>
          <a:r>
            <a:rPr lang="es-PE" sz="1800" b="0" kern="1200" dirty="0">
              <a:latin typeface="Helvetica" panose="020B0604020202020204" pitchFamily="34" charset="0"/>
            </a:rPr>
            <a:t>: El delito se encuentra constituido por cuatro elementos: acción, tipicidad, antijuridicidad y culpabilidad</a:t>
          </a:r>
        </a:p>
      </dsp:txBody>
      <dsp:txXfrm>
        <a:off x="1908212" y="2289855"/>
        <a:ext cx="6012668" cy="114492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9103" y="652192"/>
          <a:ext cx="7522666" cy="4143517"/>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118070" y="0"/>
          <a:ext cx="7035180" cy="880307"/>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933450">
            <a:lnSpc>
              <a:spcPct val="90000"/>
            </a:lnSpc>
            <a:spcBef>
              <a:spcPct val="0"/>
            </a:spcBef>
            <a:spcAft>
              <a:spcPct val="35000"/>
            </a:spcAft>
            <a:buNone/>
          </a:pPr>
          <a:r>
            <a:rPr lang="es-ES_tradnl" sz="2100" b="1" kern="1200" dirty="0">
              <a:solidFill>
                <a:schemeClr val="bg1"/>
              </a:solidFill>
              <a:latin typeface="Helvetica" panose="020B0604020202020204" pitchFamily="34" charset="0"/>
              <a:ea typeface="+mj-ea"/>
              <a:cs typeface="Helvetica" panose="020B0604020202020204" pitchFamily="34" charset="0"/>
            </a:rPr>
            <a:t>Ley n.° 27785 – </a:t>
          </a:r>
          <a:r>
            <a:rPr lang="es-ES_tradnl" sz="2100" b="1" kern="1200" dirty="0">
              <a:latin typeface="Helvetica" panose="020B0604020202020204" pitchFamily="34" charset="0"/>
              <a:ea typeface="+mj-ea"/>
              <a:cs typeface="Helvetica" panose="020B0604020202020204" pitchFamily="34" charset="0"/>
            </a:rPr>
            <a:t>Ley Orgánica del SNC y de la CGR (Disposiciones finales, novena, definiciones)</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61043" y="42973"/>
        <a:ext cx="6949234" cy="79436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8145" y="21940"/>
          <a:ext cx="7812567" cy="1845624"/>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95299" y="0"/>
          <a:ext cx="7298583" cy="483703"/>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933450">
            <a:lnSpc>
              <a:spcPct val="90000"/>
            </a:lnSpc>
            <a:spcBef>
              <a:spcPct val="0"/>
            </a:spcBef>
            <a:spcAft>
              <a:spcPct val="35000"/>
            </a:spcAft>
            <a:buNone/>
          </a:pPr>
          <a:r>
            <a:rPr lang="es-ES_tradnl" sz="2100" b="1" kern="1200" dirty="0">
              <a:latin typeface="Helvetica" panose="020B0604020202020204" pitchFamily="34" charset="0"/>
              <a:ea typeface="+mj-ea"/>
              <a:cs typeface="Helvetica" panose="020B0604020202020204" pitchFamily="34" charset="0"/>
            </a:rPr>
            <a:t>D.L. n.° 295 – Código Civil (artículo 1321°)</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18911" y="23612"/>
        <a:ext cx="7251359" cy="43647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EFE57-BFB0-46E9-B30F-460C13439374}">
      <dsp:nvSpPr>
        <dsp:cNvPr id="0" name=""/>
        <dsp:cNvSpPr/>
      </dsp:nvSpPr>
      <dsp:spPr>
        <a:xfrm>
          <a:off x="2441071" y="1562573"/>
          <a:ext cx="2455472" cy="2455472"/>
        </a:xfrm>
        <a:prstGeom prst="gear9">
          <a:avLst/>
        </a:prstGeom>
        <a:solidFill>
          <a:srgbClr val="8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PE" sz="1800" b="1" kern="1200" dirty="0">
              <a:latin typeface="Helvetica" panose="020B0604020202020204" pitchFamily="34" charset="0"/>
            </a:rPr>
            <a:t>Inexcusable</a:t>
          </a:r>
        </a:p>
      </dsp:txBody>
      <dsp:txXfrm>
        <a:off x="2934730" y="2137756"/>
        <a:ext cx="1468154" cy="1262163"/>
      </dsp:txXfrm>
    </dsp:sp>
    <dsp:sp modelId="{F0938FBA-C327-4F45-A400-50A7958C823D}">
      <dsp:nvSpPr>
        <dsp:cNvPr id="0" name=""/>
        <dsp:cNvSpPr/>
      </dsp:nvSpPr>
      <dsp:spPr>
        <a:xfrm>
          <a:off x="1012432" y="982189"/>
          <a:ext cx="1785798" cy="1785798"/>
        </a:xfrm>
        <a:prstGeom prst="gear6">
          <a:avLst/>
        </a:prstGeom>
        <a:solidFill>
          <a:srgbClr val="8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PE" sz="1800" b="1" kern="1200" dirty="0">
              <a:latin typeface="Helvetica" panose="020B0604020202020204" pitchFamily="34" charset="0"/>
            </a:rPr>
            <a:t>Leve</a:t>
          </a:r>
        </a:p>
      </dsp:txBody>
      <dsp:txXfrm>
        <a:off x="1462012" y="1434486"/>
        <a:ext cx="886638" cy="881204"/>
      </dsp:txXfrm>
    </dsp:sp>
    <dsp:sp modelId="{CF155EC9-CB55-4248-9F04-AD4C1BB45460}">
      <dsp:nvSpPr>
        <dsp:cNvPr id="0" name=""/>
        <dsp:cNvSpPr/>
      </dsp:nvSpPr>
      <dsp:spPr>
        <a:xfrm>
          <a:off x="2562049" y="1140301"/>
          <a:ext cx="3020231" cy="3020231"/>
        </a:xfrm>
        <a:prstGeom prst="circularArrow">
          <a:avLst>
            <a:gd name="adj1" fmla="val 4878"/>
            <a:gd name="adj2" fmla="val 312630"/>
            <a:gd name="adj3" fmla="val 3163082"/>
            <a:gd name="adj4" fmla="val 15193757"/>
            <a:gd name="adj5" fmla="val 5691"/>
          </a:avLst>
        </a:prstGeom>
        <a:solidFill>
          <a:srgbClr val="FF66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7759100-E05A-401B-A014-4889A10CF9EE}">
      <dsp:nvSpPr>
        <dsp:cNvPr id="0" name=""/>
        <dsp:cNvSpPr/>
      </dsp:nvSpPr>
      <dsp:spPr>
        <a:xfrm>
          <a:off x="696170" y="585899"/>
          <a:ext cx="2283589" cy="2283589"/>
        </a:xfrm>
        <a:prstGeom prst="leftCircularArrow">
          <a:avLst>
            <a:gd name="adj1" fmla="val 6452"/>
            <a:gd name="adj2" fmla="val 429999"/>
            <a:gd name="adj3" fmla="val 10489124"/>
            <a:gd name="adj4" fmla="val 14837806"/>
            <a:gd name="adj5" fmla="val 7527"/>
          </a:avLst>
        </a:prstGeom>
        <a:solidFill>
          <a:srgbClr val="FF66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8145" y="216025"/>
          <a:ext cx="7812567" cy="1728188"/>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95299" y="20749"/>
          <a:ext cx="7298583" cy="70533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933450">
            <a:lnSpc>
              <a:spcPct val="90000"/>
            </a:lnSpc>
            <a:spcBef>
              <a:spcPct val="0"/>
            </a:spcBef>
            <a:spcAft>
              <a:spcPct val="35000"/>
            </a:spcAft>
            <a:buNone/>
          </a:pPr>
          <a:r>
            <a:rPr lang="es-ES_tradnl" sz="2100" b="1" kern="1200" dirty="0">
              <a:latin typeface="Helvetica" panose="020B0604020202020204" pitchFamily="34" charset="0"/>
              <a:ea typeface="+mj-ea"/>
              <a:cs typeface="Helvetica" panose="020B0604020202020204" pitchFamily="34" charset="0"/>
            </a:rPr>
            <a:t>Culpa inconsciente o sin representación</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29730" y="55180"/>
        <a:ext cx="7229721" cy="63646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18145" y="216025"/>
          <a:ext cx="7812567" cy="1728188"/>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95299" y="20749"/>
          <a:ext cx="7298583" cy="70533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933450">
            <a:lnSpc>
              <a:spcPct val="90000"/>
            </a:lnSpc>
            <a:spcBef>
              <a:spcPct val="0"/>
            </a:spcBef>
            <a:spcAft>
              <a:spcPct val="35000"/>
            </a:spcAft>
            <a:buNone/>
          </a:pPr>
          <a:r>
            <a:rPr lang="es-ES_tradnl" sz="2100" b="1" kern="1200" dirty="0">
              <a:latin typeface="Helvetica" panose="020B0604020202020204" pitchFamily="34" charset="0"/>
              <a:ea typeface="+mj-ea"/>
              <a:cs typeface="Helvetica" panose="020B0604020202020204" pitchFamily="34" charset="0"/>
            </a:rPr>
            <a:t>Culpa consciente o con representación</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29730" y="55180"/>
        <a:ext cx="7229721" cy="63646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0" y="212239"/>
          <a:ext cx="7992888" cy="4842009"/>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118070" y="78777"/>
          <a:ext cx="7035180" cy="740388"/>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1478" tIns="0" rIns="211478" bIns="0" numCol="1" spcCol="1270" anchor="ctr" anchorCtr="0">
          <a:noAutofit/>
        </a:bodyPr>
        <a:lstStyle/>
        <a:p>
          <a:pPr marL="0" lvl="0" indent="0" algn="l" defTabSz="933450">
            <a:lnSpc>
              <a:spcPct val="90000"/>
            </a:lnSpc>
            <a:spcBef>
              <a:spcPct val="0"/>
            </a:spcBef>
            <a:spcAft>
              <a:spcPct val="35000"/>
            </a:spcAft>
            <a:buNone/>
          </a:pPr>
          <a:r>
            <a:rPr lang="es-ES_tradnl" sz="2100" b="1" kern="1200" dirty="0">
              <a:solidFill>
                <a:schemeClr val="bg1"/>
              </a:solidFill>
              <a:latin typeface="Helvetica" panose="020B0604020202020204" pitchFamily="34" charset="0"/>
              <a:ea typeface="+mj-ea"/>
              <a:cs typeface="Helvetica" panose="020B0604020202020204" pitchFamily="34" charset="0"/>
            </a:rPr>
            <a:t>Ley n.° 27785 – </a:t>
          </a:r>
          <a:r>
            <a:rPr lang="es-ES_tradnl" sz="2100" b="1" kern="1200" dirty="0">
              <a:latin typeface="Helvetica" panose="020B0604020202020204" pitchFamily="34" charset="0"/>
              <a:ea typeface="+mj-ea"/>
              <a:cs typeface="Helvetica" panose="020B0604020202020204" pitchFamily="34" charset="0"/>
            </a:rPr>
            <a:t>Ley Orgánica del SNC y de la CGR (Disposiciones finales, novena, definiciones)</a:t>
          </a:r>
          <a:endParaRPr lang="es-PE" sz="2100" b="1" kern="1200" dirty="0">
            <a:solidFill>
              <a:schemeClr val="bg1"/>
            </a:solidFill>
            <a:latin typeface="Helvetica" panose="020B0604020202020204" pitchFamily="34" charset="0"/>
            <a:cs typeface="Helvetica" panose="020B0604020202020204" pitchFamily="34" charset="0"/>
          </a:endParaRPr>
        </a:p>
      </dsp:txBody>
      <dsp:txXfrm>
        <a:off x="154213" y="114920"/>
        <a:ext cx="6962894" cy="66810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334382" y="212908"/>
          <a:ext cx="8054549" cy="5035015"/>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413666" y="0"/>
          <a:ext cx="7524645" cy="588438"/>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1957" tIns="0" rIns="221957" bIns="0" numCol="1" spcCol="1270" anchor="ctr" anchorCtr="0">
          <a:noAutofit/>
        </a:bodyPr>
        <a:lstStyle/>
        <a:p>
          <a:pPr marL="0" lvl="0" indent="0" algn="l" defTabSz="933450">
            <a:lnSpc>
              <a:spcPct val="90000"/>
            </a:lnSpc>
            <a:spcBef>
              <a:spcPct val="0"/>
            </a:spcBef>
            <a:spcAft>
              <a:spcPct val="35000"/>
            </a:spcAft>
            <a:buNone/>
          </a:pPr>
          <a:r>
            <a:rPr lang="es-PE" sz="2100" b="1" kern="1200" dirty="0">
              <a:solidFill>
                <a:schemeClr val="bg1"/>
              </a:solidFill>
              <a:latin typeface="Helvetica" panose="020B0604020202020204" pitchFamily="34" charset="0"/>
              <a:cs typeface="Helvetica" panose="020B0604020202020204" pitchFamily="34" charset="0"/>
            </a:rPr>
            <a:t>Consecuencias</a:t>
          </a:r>
        </a:p>
      </dsp:txBody>
      <dsp:txXfrm>
        <a:off x="442391" y="28725"/>
        <a:ext cx="7467195" cy="53098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0" y="27763"/>
          <a:ext cx="8136904" cy="2458251"/>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67772" y="0"/>
          <a:ext cx="5826552" cy="375889"/>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44550">
            <a:lnSpc>
              <a:spcPct val="90000"/>
            </a:lnSpc>
            <a:spcBef>
              <a:spcPct val="0"/>
            </a:spcBef>
            <a:spcAft>
              <a:spcPct val="35000"/>
            </a:spcAft>
            <a:buNone/>
          </a:pPr>
          <a:r>
            <a:rPr lang="es-ES_tradnl" sz="1900" b="1" kern="1200" dirty="0">
              <a:solidFill>
                <a:schemeClr val="bg1"/>
              </a:solidFill>
              <a:latin typeface="Helvetica" panose="020B0604020202020204" pitchFamily="34" charset="0"/>
              <a:ea typeface="+mj-ea"/>
              <a:cs typeface="Helvetica" panose="020B0604020202020204" pitchFamily="34" charset="0"/>
            </a:rPr>
            <a:t>Ley n.° 27444 – </a:t>
          </a:r>
          <a:r>
            <a:rPr lang="es-ES_tradnl" sz="1900" b="1" kern="1200" dirty="0" err="1">
              <a:latin typeface="Helvetica" panose="020B0604020202020204" pitchFamily="34" charset="0"/>
              <a:ea typeface="+mj-ea"/>
              <a:cs typeface="Helvetica" panose="020B0604020202020204" pitchFamily="34" charset="0"/>
            </a:rPr>
            <a:t>LPAG</a:t>
          </a:r>
          <a:r>
            <a:rPr lang="es-ES_tradnl" sz="1900" b="1" kern="1200" dirty="0">
              <a:latin typeface="Helvetica" panose="020B0604020202020204" pitchFamily="34" charset="0"/>
              <a:ea typeface="+mj-ea"/>
              <a:cs typeface="Helvetica" panose="020B0604020202020204" pitchFamily="34" charset="0"/>
            </a:rPr>
            <a:t> (artículo 243°)</a:t>
          </a:r>
          <a:endParaRPr lang="es-PE" sz="1900" b="1" kern="1200" dirty="0">
            <a:solidFill>
              <a:schemeClr val="bg1"/>
            </a:solidFill>
            <a:latin typeface="Helvetica" panose="020B0604020202020204" pitchFamily="34" charset="0"/>
            <a:cs typeface="Helvetica" panose="020B0604020202020204" pitchFamily="34" charset="0"/>
          </a:endParaRPr>
        </a:p>
      </dsp:txBody>
      <dsp:txXfrm>
        <a:off x="86121" y="18349"/>
        <a:ext cx="5789854" cy="3391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E4215-4EFD-4DBA-B59E-87E0E41C9008}">
      <dsp:nvSpPr>
        <dsp:cNvPr id="0" name=""/>
        <dsp:cNvSpPr/>
      </dsp:nvSpPr>
      <dsp:spPr>
        <a:xfrm>
          <a:off x="1960562" y="0"/>
          <a:ext cx="1960562" cy="1452572"/>
        </a:xfrm>
        <a:prstGeom prst="trapezoid">
          <a:avLst>
            <a:gd name="adj" fmla="val 67486"/>
          </a:avLst>
        </a:prstGeom>
        <a:solidFill>
          <a:srgbClr val="FFCCFF"/>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PE" sz="2000" b="1" kern="1200" dirty="0">
              <a:solidFill>
                <a:schemeClr val="tx1"/>
              </a:solidFill>
            </a:rPr>
            <a:t>CONTRALORÍA GENERAL DE LA REPÚBLICA</a:t>
          </a:r>
        </a:p>
      </dsp:txBody>
      <dsp:txXfrm>
        <a:off x="1960562" y="0"/>
        <a:ext cx="1960562" cy="1452572"/>
      </dsp:txXfrm>
    </dsp:sp>
    <dsp:sp modelId="{A56E9FAA-A12E-4AC6-8157-F32E0B6DA18E}">
      <dsp:nvSpPr>
        <dsp:cNvPr id="0" name=""/>
        <dsp:cNvSpPr/>
      </dsp:nvSpPr>
      <dsp:spPr>
        <a:xfrm>
          <a:off x="980281" y="1452572"/>
          <a:ext cx="3921124" cy="1452572"/>
        </a:xfrm>
        <a:prstGeom prst="trapezoid">
          <a:avLst>
            <a:gd name="adj" fmla="val 67486"/>
          </a:avLst>
        </a:prstGeom>
        <a:solidFill>
          <a:srgbClr val="FF9999"/>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PE" sz="2000" b="1" kern="1200" dirty="0"/>
            <a:t>ÓRGANOS DE CONTROL INSTITUCIONAL</a:t>
          </a:r>
        </a:p>
      </dsp:txBody>
      <dsp:txXfrm>
        <a:off x="1666477" y="1452572"/>
        <a:ext cx="2548730" cy="1452572"/>
      </dsp:txXfrm>
    </dsp:sp>
    <dsp:sp modelId="{58C6C941-1313-4AF1-BDF0-4073C8322214}">
      <dsp:nvSpPr>
        <dsp:cNvPr id="0" name=""/>
        <dsp:cNvSpPr/>
      </dsp:nvSpPr>
      <dsp:spPr>
        <a:xfrm>
          <a:off x="0" y="2905145"/>
          <a:ext cx="5881686" cy="1452572"/>
        </a:xfrm>
        <a:prstGeom prst="trapezoid">
          <a:avLst>
            <a:gd name="adj" fmla="val 67486"/>
          </a:avLst>
        </a:prstGeom>
        <a:solidFill>
          <a:srgbClr val="FF5050"/>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PE" sz="2000" b="1" kern="1200" dirty="0"/>
            <a:t>SOCIEDADES DE AUDITORÍA</a:t>
          </a:r>
        </a:p>
      </dsp:txBody>
      <dsp:txXfrm>
        <a:off x="1029295" y="2905145"/>
        <a:ext cx="3823095" cy="145257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0" y="0"/>
          <a:ext cx="8136904" cy="2756221"/>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74635" y="0"/>
          <a:ext cx="6375117" cy="575927"/>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marL="0" lvl="0" indent="0" algn="l" defTabSz="844550">
            <a:lnSpc>
              <a:spcPct val="90000"/>
            </a:lnSpc>
            <a:spcBef>
              <a:spcPct val="0"/>
            </a:spcBef>
            <a:spcAft>
              <a:spcPct val="35000"/>
            </a:spcAft>
            <a:buNone/>
          </a:pPr>
          <a:r>
            <a:rPr lang="es-ES_tradnl" sz="1900" b="1" kern="1200" dirty="0">
              <a:solidFill>
                <a:schemeClr val="bg1"/>
              </a:solidFill>
              <a:latin typeface="Helvetica" panose="020B0604020202020204" pitchFamily="34" charset="0"/>
              <a:ea typeface="+mj-ea"/>
              <a:cs typeface="Helvetica" panose="020B0604020202020204" pitchFamily="34" charset="0"/>
            </a:rPr>
            <a:t>Ley n.° 27785 – </a:t>
          </a:r>
          <a:r>
            <a:rPr lang="es-ES_tradnl" sz="1900" b="1" kern="1200" dirty="0">
              <a:latin typeface="Helvetica" panose="020B0604020202020204" pitchFamily="34" charset="0"/>
              <a:ea typeface="+mj-ea"/>
              <a:cs typeface="Helvetica" panose="020B0604020202020204" pitchFamily="34" charset="0"/>
            </a:rPr>
            <a:t>Ley Orgánica del </a:t>
          </a:r>
          <a:r>
            <a:rPr lang="es-ES_tradnl" sz="1900" b="1" kern="1200" dirty="0" err="1">
              <a:latin typeface="Helvetica" panose="020B0604020202020204" pitchFamily="34" charset="0"/>
              <a:ea typeface="+mj-ea"/>
              <a:cs typeface="Helvetica" panose="020B0604020202020204" pitchFamily="34" charset="0"/>
            </a:rPr>
            <a:t>SNC</a:t>
          </a:r>
          <a:r>
            <a:rPr lang="es-ES_tradnl" sz="1900" b="1" kern="1200" dirty="0">
              <a:latin typeface="Helvetica" panose="020B0604020202020204" pitchFamily="34" charset="0"/>
              <a:ea typeface="+mj-ea"/>
              <a:cs typeface="Helvetica" panose="020B0604020202020204" pitchFamily="34" charset="0"/>
            </a:rPr>
            <a:t> y de la </a:t>
          </a:r>
          <a:r>
            <a:rPr lang="es-ES_tradnl" sz="1900" b="1" kern="1200" dirty="0" err="1">
              <a:latin typeface="Helvetica" panose="020B0604020202020204" pitchFamily="34" charset="0"/>
              <a:ea typeface="+mj-ea"/>
              <a:cs typeface="Helvetica" panose="020B0604020202020204" pitchFamily="34" charset="0"/>
            </a:rPr>
            <a:t>CGR</a:t>
          </a:r>
          <a:r>
            <a:rPr lang="es-ES_tradnl" sz="1900" b="1" kern="1200" dirty="0">
              <a:latin typeface="Helvetica" panose="020B0604020202020204" pitchFamily="34" charset="0"/>
              <a:ea typeface="+mj-ea"/>
              <a:cs typeface="Helvetica" panose="020B0604020202020204" pitchFamily="34" charset="0"/>
            </a:rPr>
            <a:t> (Artículo 41°)</a:t>
          </a:r>
          <a:endParaRPr lang="es-PE" sz="1900" b="1" kern="1200" dirty="0">
            <a:solidFill>
              <a:schemeClr val="bg1"/>
            </a:solidFill>
            <a:latin typeface="Helvetica" panose="020B0604020202020204" pitchFamily="34" charset="0"/>
            <a:cs typeface="Helvetica" panose="020B0604020202020204" pitchFamily="34" charset="0"/>
          </a:endParaRPr>
        </a:p>
      </dsp:txBody>
      <dsp:txXfrm>
        <a:off x="102749" y="28114"/>
        <a:ext cx="6318889" cy="519699"/>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0" y="9815"/>
          <a:ext cx="7848872" cy="3051266"/>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144015" y="0"/>
          <a:ext cx="1902700" cy="414844"/>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844550">
            <a:lnSpc>
              <a:spcPct val="90000"/>
            </a:lnSpc>
            <a:spcBef>
              <a:spcPct val="0"/>
            </a:spcBef>
            <a:spcAft>
              <a:spcPct val="35000"/>
            </a:spcAft>
            <a:buNone/>
          </a:pPr>
          <a:r>
            <a:rPr lang="es-ES_tradnl" sz="1900" b="1" kern="1200" dirty="0">
              <a:solidFill>
                <a:schemeClr val="bg1"/>
              </a:solidFill>
              <a:latin typeface="Helvetica" panose="020B0604020202020204" pitchFamily="34" charset="0"/>
              <a:ea typeface="+mj-ea"/>
              <a:cs typeface="Helvetica" panose="020B0604020202020204" pitchFamily="34" charset="0"/>
            </a:rPr>
            <a:t>Funciones</a:t>
          </a:r>
          <a:endParaRPr lang="es-PE" sz="1900" b="1" kern="1200" dirty="0">
            <a:solidFill>
              <a:schemeClr val="bg1"/>
            </a:solidFill>
            <a:latin typeface="Helvetica" panose="020B0604020202020204" pitchFamily="34" charset="0"/>
            <a:cs typeface="Helvetica" panose="020B0604020202020204" pitchFamily="34" charset="0"/>
          </a:endParaRPr>
        </a:p>
      </dsp:txBody>
      <dsp:txXfrm>
        <a:off x="164266" y="20251"/>
        <a:ext cx="1862198" cy="3743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A7833-6A89-4C33-81B1-09C696FEA9ED}">
      <dsp:nvSpPr>
        <dsp:cNvPr id="0" name=""/>
        <dsp:cNvSpPr/>
      </dsp:nvSpPr>
      <dsp:spPr>
        <a:xfrm>
          <a:off x="3516" y="1163706"/>
          <a:ext cx="1861497" cy="558029"/>
        </a:xfrm>
        <a:prstGeom prst="roundRect">
          <a:avLst>
            <a:gd name="adj" fmla="val 10000"/>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a:latin typeface="Helvetica" panose="020B0604020202020204" pitchFamily="34" charset="0"/>
            </a:rPr>
            <a:t>ENCARGO DE LA JEFATURA</a:t>
          </a:r>
        </a:p>
      </dsp:txBody>
      <dsp:txXfrm>
        <a:off x="19860" y="1180050"/>
        <a:ext cx="1828809" cy="525341"/>
      </dsp:txXfrm>
    </dsp:sp>
    <dsp:sp modelId="{211D4D0F-83AA-4F2D-BAFD-593398131C64}">
      <dsp:nvSpPr>
        <dsp:cNvPr id="0" name=""/>
        <dsp:cNvSpPr/>
      </dsp:nvSpPr>
      <dsp:spPr>
        <a:xfrm rot="18770822">
          <a:off x="1748849" y="1159388"/>
          <a:ext cx="726128" cy="34287"/>
        </a:xfrm>
        <a:custGeom>
          <a:avLst/>
          <a:gdLst/>
          <a:ahLst/>
          <a:cxnLst/>
          <a:rect l="0" t="0" r="0" b="0"/>
          <a:pathLst>
            <a:path>
              <a:moveTo>
                <a:pt x="0" y="17143"/>
              </a:moveTo>
              <a:lnTo>
                <a:pt x="726128" y="17143"/>
              </a:lnTo>
            </a:path>
          </a:pathLst>
        </a:custGeom>
        <a:noFill/>
        <a:ln w="25400" cap="flat" cmpd="sng" algn="ctr">
          <a:solidFill>
            <a:schemeClr val="accent4">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s-PE" sz="1500" kern="1200">
            <a:latin typeface="Helvetica" panose="020B0604020202020204" pitchFamily="34" charset="0"/>
          </a:endParaRPr>
        </a:p>
      </dsp:txBody>
      <dsp:txXfrm>
        <a:off x="2093760" y="1158379"/>
        <a:ext cx="36306" cy="36306"/>
      </dsp:txXfrm>
    </dsp:sp>
    <dsp:sp modelId="{CD6C2004-39F2-4C06-A9E3-81AC04B56310}">
      <dsp:nvSpPr>
        <dsp:cNvPr id="0" name=""/>
        <dsp:cNvSpPr/>
      </dsp:nvSpPr>
      <dsp:spPr>
        <a:xfrm>
          <a:off x="2358812" y="601720"/>
          <a:ext cx="1671829" cy="617248"/>
        </a:xfrm>
        <a:prstGeom prst="roundRect">
          <a:avLst>
            <a:gd name="adj" fmla="val 10000"/>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a:latin typeface="Helvetica" panose="020B0604020202020204" pitchFamily="34" charset="0"/>
            </a:rPr>
            <a:t>De funciones</a:t>
          </a:r>
        </a:p>
      </dsp:txBody>
      <dsp:txXfrm>
        <a:off x="2376891" y="619799"/>
        <a:ext cx="1635671" cy="581090"/>
      </dsp:txXfrm>
    </dsp:sp>
    <dsp:sp modelId="{B585CF8D-4186-4B45-AD00-DE48DCE24A1C}">
      <dsp:nvSpPr>
        <dsp:cNvPr id="0" name=""/>
        <dsp:cNvSpPr/>
      </dsp:nvSpPr>
      <dsp:spPr>
        <a:xfrm>
          <a:off x="4030642" y="893200"/>
          <a:ext cx="493798" cy="34287"/>
        </a:xfrm>
        <a:custGeom>
          <a:avLst/>
          <a:gdLst/>
          <a:ahLst/>
          <a:cxnLst/>
          <a:rect l="0" t="0" r="0" b="0"/>
          <a:pathLst>
            <a:path>
              <a:moveTo>
                <a:pt x="0" y="17143"/>
              </a:moveTo>
              <a:lnTo>
                <a:pt x="493798" y="17143"/>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s-PE" sz="1500" kern="1200">
            <a:latin typeface="Helvetica" panose="020B0604020202020204" pitchFamily="34" charset="0"/>
          </a:endParaRPr>
        </a:p>
      </dsp:txBody>
      <dsp:txXfrm>
        <a:off x="4265197" y="897999"/>
        <a:ext cx="24689" cy="24689"/>
      </dsp:txXfrm>
    </dsp:sp>
    <dsp:sp modelId="{9C106DB4-B317-4312-B5A3-415DD2392BB8}">
      <dsp:nvSpPr>
        <dsp:cNvPr id="0" name=""/>
        <dsp:cNvSpPr/>
      </dsp:nvSpPr>
      <dsp:spPr>
        <a:xfrm>
          <a:off x="4524441" y="601720"/>
          <a:ext cx="1234496" cy="61724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err="1">
              <a:latin typeface="Helvetica" panose="020B0604020202020204" pitchFamily="34" charset="0"/>
            </a:rPr>
            <a:t>CGR</a:t>
          </a:r>
          <a:endParaRPr lang="es-PE" sz="1500" b="1" kern="1200" dirty="0">
            <a:latin typeface="Helvetica" panose="020B0604020202020204" pitchFamily="34" charset="0"/>
          </a:endParaRPr>
        </a:p>
      </dsp:txBody>
      <dsp:txXfrm>
        <a:off x="4542520" y="619799"/>
        <a:ext cx="1198338" cy="581090"/>
      </dsp:txXfrm>
    </dsp:sp>
    <dsp:sp modelId="{C76E2204-D1BF-48C1-B3F5-16C57B7ECE03}">
      <dsp:nvSpPr>
        <dsp:cNvPr id="0" name=""/>
        <dsp:cNvSpPr/>
      </dsp:nvSpPr>
      <dsp:spPr>
        <a:xfrm rot="2829178">
          <a:off x="1748849" y="1691765"/>
          <a:ext cx="726128" cy="34287"/>
        </a:xfrm>
        <a:custGeom>
          <a:avLst/>
          <a:gdLst/>
          <a:ahLst/>
          <a:cxnLst/>
          <a:rect l="0" t="0" r="0" b="0"/>
          <a:pathLst>
            <a:path>
              <a:moveTo>
                <a:pt x="0" y="17143"/>
              </a:moveTo>
              <a:lnTo>
                <a:pt x="726128" y="17143"/>
              </a:lnTo>
            </a:path>
          </a:pathLst>
        </a:custGeom>
        <a:noFill/>
        <a:ln w="25400" cap="flat" cmpd="sng" algn="ctr">
          <a:solidFill>
            <a:schemeClr val="accent4">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s-PE" sz="1500" kern="1200">
            <a:latin typeface="Helvetica" panose="020B0604020202020204" pitchFamily="34" charset="0"/>
          </a:endParaRPr>
        </a:p>
      </dsp:txBody>
      <dsp:txXfrm>
        <a:off x="2093760" y="1690756"/>
        <a:ext cx="36306" cy="36306"/>
      </dsp:txXfrm>
    </dsp:sp>
    <dsp:sp modelId="{8929DD4A-ED97-4B0E-B608-49AA3A8BF88A}">
      <dsp:nvSpPr>
        <dsp:cNvPr id="0" name=""/>
        <dsp:cNvSpPr/>
      </dsp:nvSpPr>
      <dsp:spPr>
        <a:xfrm>
          <a:off x="2358812" y="1666473"/>
          <a:ext cx="1742023" cy="617248"/>
        </a:xfrm>
        <a:prstGeom prst="roundRect">
          <a:avLst>
            <a:gd name="adj" fmla="val 10000"/>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a:latin typeface="Helvetica" panose="020B0604020202020204" pitchFamily="34" charset="0"/>
            </a:rPr>
            <a:t>De puesto</a:t>
          </a:r>
        </a:p>
      </dsp:txBody>
      <dsp:txXfrm>
        <a:off x="2376891" y="1684552"/>
        <a:ext cx="1705865" cy="581090"/>
      </dsp:txXfrm>
    </dsp:sp>
    <dsp:sp modelId="{DB399819-1E21-489C-9254-60AF4425554B}">
      <dsp:nvSpPr>
        <dsp:cNvPr id="0" name=""/>
        <dsp:cNvSpPr/>
      </dsp:nvSpPr>
      <dsp:spPr>
        <a:xfrm rot="19457599">
          <a:off x="4043678" y="1780495"/>
          <a:ext cx="608115" cy="34287"/>
        </a:xfrm>
        <a:custGeom>
          <a:avLst/>
          <a:gdLst/>
          <a:ahLst/>
          <a:cxnLst/>
          <a:rect l="0" t="0" r="0" b="0"/>
          <a:pathLst>
            <a:path>
              <a:moveTo>
                <a:pt x="0" y="17143"/>
              </a:moveTo>
              <a:lnTo>
                <a:pt x="608115" y="17143"/>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s-PE" sz="1500" kern="1200">
            <a:latin typeface="Helvetica" panose="020B0604020202020204" pitchFamily="34" charset="0"/>
          </a:endParaRPr>
        </a:p>
      </dsp:txBody>
      <dsp:txXfrm>
        <a:off x="4332532" y="1782436"/>
        <a:ext cx="30405" cy="30405"/>
      </dsp:txXfrm>
    </dsp:sp>
    <dsp:sp modelId="{0BD09F48-3A37-4253-9C26-23216EE38E65}">
      <dsp:nvSpPr>
        <dsp:cNvPr id="0" name=""/>
        <dsp:cNvSpPr/>
      </dsp:nvSpPr>
      <dsp:spPr>
        <a:xfrm>
          <a:off x="4594634" y="1311555"/>
          <a:ext cx="1234496" cy="61724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err="1">
              <a:latin typeface="Helvetica" panose="020B0604020202020204" pitchFamily="34" charset="0"/>
            </a:rPr>
            <a:t>CGR</a:t>
          </a:r>
          <a:endParaRPr lang="es-PE" sz="1500" b="1" kern="1200" dirty="0">
            <a:latin typeface="Helvetica" panose="020B0604020202020204" pitchFamily="34" charset="0"/>
          </a:endParaRPr>
        </a:p>
      </dsp:txBody>
      <dsp:txXfrm>
        <a:off x="4612713" y="1329634"/>
        <a:ext cx="1198338" cy="581090"/>
      </dsp:txXfrm>
    </dsp:sp>
    <dsp:sp modelId="{5E042C8D-C284-4A8C-8BBE-9EEFD1775AD5}">
      <dsp:nvSpPr>
        <dsp:cNvPr id="0" name=""/>
        <dsp:cNvSpPr/>
      </dsp:nvSpPr>
      <dsp:spPr>
        <a:xfrm rot="2142401">
          <a:off x="4043678" y="2135412"/>
          <a:ext cx="608115" cy="34287"/>
        </a:xfrm>
        <a:custGeom>
          <a:avLst/>
          <a:gdLst/>
          <a:ahLst/>
          <a:cxnLst/>
          <a:rect l="0" t="0" r="0" b="0"/>
          <a:pathLst>
            <a:path>
              <a:moveTo>
                <a:pt x="0" y="17143"/>
              </a:moveTo>
              <a:lnTo>
                <a:pt x="608115" y="17143"/>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s-PE" sz="1500" kern="1200">
            <a:latin typeface="Helvetica" panose="020B0604020202020204" pitchFamily="34" charset="0"/>
          </a:endParaRPr>
        </a:p>
      </dsp:txBody>
      <dsp:txXfrm>
        <a:off x="4332532" y="2137353"/>
        <a:ext cx="30405" cy="30405"/>
      </dsp:txXfrm>
    </dsp:sp>
    <dsp:sp modelId="{EF5DC212-6C50-414D-A366-989BE7874FE9}">
      <dsp:nvSpPr>
        <dsp:cNvPr id="0" name=""/>
        <dsp:cNvSpPr/>
      </dsp:nvSpPr>
      <dsp:spPr>
        <a:xfrm>
          <a:off x="4594634" y="2021391"/>
          <a:ext cx="1234496" cy="61724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a:latin typeface="Helvetica" panose="020B0604020202020204" pitchFamily="34" charset="0"/>
            </a:rPr>
            <a:t>Entidad</a:t>
          </a:r>
        </a:p>
      </dsp:txBody>
      <dsp:txXfrm>
        <a:off x="4612713" y="2039470"/>
        <a:ext cx="1198338" cy="5810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A7833-6A89-4C33-81B1-09C696FEA9ED}">
      <dsp:nvSpPr>
        <dsp:cNvPr id="0" name=""/>
        <dsp:cNvSpPr/>
      </dsp:nvSpPr>
      <dsp:spPr>
        <a:xfrm>
          <a:off x="8482" y="1212327"/>
          <a:ext cx="3202027" cy="1710397"/>
        </a:xfrm>
        <a:prstGeom prst="roundRect">
          <a:avLst>
            <a:gd name="adj" fmla="val 10000"/>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PE" sz="1800" b="1" kern="1200" dirty="0"/>
            <a:t>ÓRGANO DE CONTROL INSTITUCIONAL</a:t>
          </a:r>
        </a:p>
      </dsp:txBody>
      <dsp:txXfrm>
        <a:off x="58578" y="1262423"/>
        <a:ext cx="3101835" cy="1610205"/>
      </dsp:txXfrm>
    </dsp:sp>
    <dsp:sp modelId="{211D4D0F-83AA-4F2D-BAFD-593398131C64}">
      <dsp:nvSpPr>
        <dsp:cNvPr id="0" name=""/>
        <dsp:cNvSpPr/>
      </dsp:nvSpPr>
      <dsp:spPr>
        <a:xfrm rot="18770822">
          <a:off x="3079114" y="1752585"/>
          <a:ext cx="821333" cy="27702"/>
        </a:xfrm>
        <a:custGeom>
          <a:avLst/>
          <a:gdLst/>
          <a:ahLst/>
          <a:cxnLst/>
          <a:rect l="0" t="0" r="0" b="0"/>
          <a:pathLst>
            <a:path>
              <a:moveTo>
                <a:pt x="0" y="13851"/>
              </a:moveTo>
              <a:lnTo>
                <a:pt x="821333" y="13851"/>
              </a:lnTo>
            </a:path>
          </a:pathLst>
        </a:custGeom>
        <a:noFill/>
        <a:ln w="25400" cap="flat" cmpd="sng" algn="ctr">
          <a:solidFill>
            <a:schemeClr val="accent4">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3469248" y="1745902"/>
        <a:ext cx="41066" cy="41066"/>
      </dsp:txXfrm>
    </dsp:sp>
    <dsp:sp modelId="{CD6C2004-39F2-4C06-A9E3-81AC04B56310}">
      <dsp:nvSpPr>
        <dsp:cNvPr id="0" name=""/>
        <dsp:cNvSpPr/>
      </dsp:nvSpPr>
      <dsp:spPr>
        <a:xfrm>
          <a:off x="3769053" y="1116257"/>
          <a:ext cx="1396356" cy="698178"/>
        </a:xfrm>
        <a:prstGeom prst="roundRect">
          <a:avLst>
            <a:gd name="adj" fmla="val 10000"/>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a:t>Dependencia Funcional</a:t>
          </a:r>
        </a:p>
      </dsp:txBody>
      <dsp:txXfrm>
        <a:off x="3789502" y="1136706"/>
        <a:ext cx="1355458" cy="657280"/>
      </dsp:txXfrm>
    </dsp:sp>
    <dsp:sp modelId="{B585CF8D-4186-4B45-AD00-DE48DCE24A1C}">
      <dsp:nvSpPr>
        <dsp:cNvPr id="0" name=""/>
        <dsp:cNvSpPr/>
      </dsp:nvSpPr>
      <dsp:spPr>
        <a:xfrm>
          <a:off x="5165409" y="1451495"/>
          <a:ext cx="558542" cy="27702"/>
        </a:xfrm>
        <a:custGeom>
          <a:avLst/>
          <a:gdLst/>
          <a:ahLst/>
          <a:cxnLst/>
          <a:rect l="0" t="0" r="0" b="0"/>
          <a:pathLst>
            <a:path>
              <a:moveTo>
                <a:pt x="0" y="13851"/>
              </a:moveTo>
              <a:lnTo>
                <a:pt x="558542" y="13851"/>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5430717" y="1451383"/>
        <a:ext cx="27927" cy="27927"/>
      </dsp:txXfrm>
    </dsp:sp>
    <dsp:sp modelId="{9C106DB4-B317-4312-B5A3-415DD2392BB8}">
      <dsp:nvSpPr>
        <dsp:cNvPr id="0" name=""/>
        <dsp:cNvSpPr/>
      </dsp:nvSpPr>
      <dsp:spPr>
        <a:xfrm>
          <a:off x="5723952" y="1116257"/>
          <a:ext cx="1396356" cy="69817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err="1"/>
            <a:t>CGR</a:t>
          </a:r>
          <a:endParaRPr lang="es-PE" sz="1500" b="1" kern="1200" dirty="0"/>
        </a:p>
      </dsp:txBody>
      <dsp:txXfrm>
        <a:off x="5744401" y="1136706"/>
        <a:ext cx="1355458" cy="657280"/>
      </dsp:txXfrm>
    </dsp:sp>
    <dsp:sp modelId="{C76E2204-D1BF-48C1-B3F5-16C57B7ECE03}">
      <dsp:nvSpPr>
        <dsp:cNvPr id="0" name=""/>
        <dsp:cNvSpPr/>
      </dsp:nvSpPr>
      <dsp:spPr>
        <a:xfrm rot="2829178">
          <a:off x="3079114" y="2354763"/>
          <a:ext cx="821333" cy="27702"/>
        </a:xfrm>
        <a:custGeom>
          <a:avLst/>
          <a:gdLst/>
          <a:ahLst/>
          <a:cxnLst/>
          <a:rect l="0" t="0" r="0" b="0"/>
          <a:pathLst>
            <a:path>
              <a:moveTo>
                <a:pt x="0" y="13851"/>
              </a:moveTo>
              <a:lnTo>
                <a:pt x="821333" y="13851"/>
              </a:lnTo>
            </a:path>
          </a:pathLst>
        </a:custGeom>
        <a:noFill/>
        <a:ln w="25400" cap="flat" cmpd="sng" algn="ctr">
          <a:solidFill>
            <a:schemeClr val="accent4">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3469248" y="2348081"/>
        <a:ext cx="41066" cy="41066"/>
      </dsp:txXfrm>
    </dsp:sp>
    <dsp:sp modelId="{8929DD4A-ED97-4B0E-B608-49AA3A8BF88A}">
      <dsp:nvSpPr>
        <dsp:cNvPr id="0" name=""/>
        <dsp:cNvSpPr/>
      </dsp:nvSpPr>
      <dsp:spPr>
        <a:xfrm>
          <a:off x="3769053" y="2320615"/>
          <a:ext cx="1396356" cy="698178"/>
        </a:xfrm>
        <a:prstGeom prst="roundRect">
          <a:avLst>
            <a:gd name="adj" fmla="val 10000"/>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a:t>Dependencia Administrativa</a:t>
          </a:r>
        </a:p>
      </dsp:txBody>
      <dsp:txXfrm>
        <a:off x="3789502" y="2341064"/>
        <a:ext cx="1355458" cy="657280"/>
      </dsp:txXfrm>
    </dsp:sp>
    <dsp:sp modelId="{DB399819-1E21-489C-9254-60AF4425554B}">
      <dsp:nvSpPr>
        <dsp:cNvPr id="0" name=""/>
        <dsp:cNvSpPr/>
      </dsp:nvSpPr>
      <dsp:spPr>
        <a:xfrm rot="19457599">
          <a:off x="5100757" y="2455127"/>
          <a:ext cx="687847" cy="27702"/>
        </a:xfrm>
        <a:custGeom>
          <a:avLst/>
          <a:gdLst/>
          <a:ahLst/>
          <a:cxnLst/>
          <a:rect l="0" t="0" r="0" b="0"/>
          <a:pathLst>
            <a:path>
              <a:moveTo>
                <a:pt x="0" y="13851"/>
              </a:moveTo>
              <a:lnTo>
                <a:pt x="687847" y="13851"/>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5427484" y="2451782"/>
        <a:ext cx="34392" cy="34392"/>
      </dsp:txXfrm>
    </dsp:sp>
    <dsp:sp modelId="{0BD09F48-3A37-4253-9C26-23216EE38E65}">
      <dsp:nvSpPr>
        <dsp:cNvPr id="0" name=""/>
        <dsp:cNvSpPr/>
      </dsp:nvSpPr>
      <dsp:spPr>
        <a:xfrm>
          <a:off x="5723952" y="1919162"/>
          <a:ext cx="1396356" cy="69817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err="1"/>
            <a:t>CGR</a:t>
          </a:r>
          <a:endParaRPr lang="es-PE" sz="1500" b="1" kern="1200" dirty="0"/>
        </a:p>
      </dsp:txBody>
      <dsp:txXfrm>
        <a:off x="5744401" y="1939611"/>
        <a:ext cx="1355458" cy="657280"/>
      </dsp:txXfrm>
    </dsp:sp>
    <dsp:sp modelId="{5E042C8D-C284-4A8C-8BBE-9EEFD1775AD5}">
      <dsp:nvSpPr>
        <dsp:cNvPr id="0" name=""/>
        <dsp:cNvSpPr/>
      </dsp:nvSpPr>
      <dsp:spPr>
        <a:xfrm rot="2142401">
          <a:off x="5100757" y="2856579"/>
          <a:ext cx="687847" cy="27702"/>
        </a:xfrm>
        <a:custGeom>
          <a:avLst/>
          <a:gdLst/>
          <a:ahLst/>
          <a:cxnLst/>
          <a:rect l="0" t="0" r="0" b="0"/>
          <a:pathLst>
            <a:path>
              <a:moveTo>
                <a:pt x="0" y="13851"/>
              </a:moveTo>
              <a:lnTo>
                <a:pt x="687847" y="13851"/>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5427484" y="2853234"/>
        <a:ext cx="34392" cy="34392"/>
      </dsp:txXfrm>
    </dsp:sp>
    <dsp:sp modelId="{EF5DC212-6C50-414D-A366-989BE7874FE9}">
      <dsp:nvSpPr>
        <dsp:cNvPr id="0" name=""/>
        <dsp:cNvSpPr/>
      </dsp:nvSpPr>
      <dsp:spPr>
        <a:xfrm>
          <a:off x="5723952" y="2722067"/>
          <a:ext cx="1396356" cy="69817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a:t>Entidad</a:t>
          </a:r>
        </a:p>
      </dsp:txBody>
      <dsp:txXfrm>
        <a:off x="5744401" y="2742516"/>
        <a:ext cx="1355458" cy="6572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A7833-6A89-4C33-81B1-09C696FEA9ED}">
      <dsp:nvSpPr>
        <dsp:cNvPr id="0" name=""/>
        <dsp:cNvSpPr/>
      </dsp:nvSpPr>
      <dsp:spPr>
        <a:xfrm>
          <a:off x="4132" y="1146943"/>
          <a:ext cx="3011419" cy="1608582"/>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PE" sz="1800" b="1" kern="1200" dirty="0"/>
            <a:t>CONTROL GUBERNAMENTAL</a:t>
          </a:r>
        </a:p>
        <a:p>
          <a:pPr marL="0" lvl="0" indent="0" algn="ctr" defTabSz="800100">
            <a:lnSpc>
              <a:spcPct val="90000"/>
            </a:lnSpc>
            <a:spcBef>
              <a:spcPct val="0"/>
            </a:spcBef>
            <a:spcAft>
              <a:spcPct val="35000"/>
            </a:spcAft>
            <a:buNone/>
          </a:pPr>
          <a:r>
            <a:rPr lang="es-PE" sz="1800" b="1" kern="1200" dirty="0"/>
            <a:t>INTERNO</a:t>
          </a:r>
        </a:p>
      </dsp:txBody>
      <dsp:txXfrm>
        <a:off x="51246" y="1194057"/>
        <a:ext cx="2917191" cy="1514354"/>
      </dsp:txXfrm>
    </dsp:sp>
    <dsp:sp modelId="{3C2AE183-D783-437D-A20C-8A4DE5B956F1}">
      <dsp:nvSpPr>
        <dsp:cNvPr id="0" name=""/>
        <dsp:cNvSpPr/>
      </dsp:nvSpPr>
      <dsp:spPr>
        <a:xfrm rot="17500715">
          <a:off x="2567188" y="1276705"/>
          <a:ext cx="1422021" cy="27614"/>
        </a:xfrm>
        <a:custGeom>
          <a:avLst/>
          <a:gdLst/>
          <a:ahLst/>
          <a:cxnLst/>
          <a:rect l="0" t="0" r="0" b="0"/>
          <a:pathLst>
            <a:path>
              <a:moveTo>
                <a:pt x="0" y="13807"/>
              </a:moveTo>
              <a:lnTo>
                <a:pt x="1422021" y="13807"/>
              </a:lnTo>
            </a:path>
          </a:pathLst>
        </a:custGeom>
        <a:noFill/>
        <a:ln w="25400" cap="flat" cmpd="sng" algn="ctr">
          <a:solidFill>
            <a:schemeClr val="accent4">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3242648" y="1254962"/>
        <a:ext cx="71101" cy="71101"/>
      </dsp:txXfrm>
    </dsp:sp>
    <dsp:sp modelId="{161904F8-C174-489A-8EB0-D8ABA54AE188}">
      <dsp:nvSpPr>
        <dsp:cNvPr id="0" name=""/>
        <dsp:cNvSpPr/>
      </dsp:nvSpPr>
      <dsp:spPr>
        <a:xfrm>
          <a:off x="3540846" y="301482"/>
          <a:ext cx="1313235" cy="656617"/>
        </a:xfrm>
        <a:prstGeom prst="roundRect">
          <a:avLst>
            <a:gd name="adj" fmla="val 10000"/>
          </a:avLst>
        </a:prstGeom>
        <a:gradFill rotWithShape="0">
          <a:gsLst>
            <a:gs pos="0">
              <a:schemeClr val="accent4">
                <a:tint val="99000"/>
                <a:hueOff val="0"/>
                <a:satOff val="0"/>
                <a:lumOff val="0"/>
                <a:alphaOff val="0"/>
                <a:shade val="51000"/>
                <a:satMod val="130000"/>
              </a:schemeClr>
            </a:gs>
            <a:gs pos="80000">
              <a:schemeClr val="accent4">
                <a:tint val="99000"/>
                <a:hueOff val="0"/>
                <a:satOff val="0"/>
                <a:lumOff val="0"/>
                <a:alphaOff val="0"/>
                <a:shade val="93000"/>
                <a:satMod val="130000"/>
              </a:schemeClr>
            </a:gs>
            <a:gs pos="100000">
              <a:schemeClr val="accent4">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a:t>PREVIO</a:t>
          </a:r>
        </a:p>
      </dsp:txBody>
      <dsp:txXfrm>
        <a:off x="3560078" y="320714"/>
        <a:ext cx="1274771" cy="618153"/>
      </dsp:txXfrm>
    </dsp:sp>
    <dsp:sp modelId="{BB67A458-4BB9-4FC3-B8AD-8D3A17A1C5CD}">
      <dsp:nvSpPr>
        <dsp:cNvPr id="0" name=""/>
        <dsp:cNvSpPr/>
      </dsp:nvSpPr>
      <dsp:spPr>
        <a:xfrm>
          <a:off x="4854081" y="615984"/>
          <a:ext cx="525294" cy="27614"/>
        </a:xfrm>
        <a:custGeom>
          <a:avLst/>
          <a:gdLst/>
          <a:ahLst/>
          <a:cxnLst/>
          <a:rect l="0" t="0" r="0" b="0"/>
          <a:pathLst>
            <a:path>
              <a:moveTo>
                <a:pt x="0" y="13807"/>
              </a:moveTo>
              <a:lnTo>
                <a:pt x="525294" y="13807"/>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5103596" y="616658"/>
        <a:ext cx="26264" cy="26264"/>
      </dsp:txXfrm>
    </dsp:sp>
    <dsp:sp modelId="{2B10145D-A913-41F4-AD0E-753C7EAF65AA}">
      <dsp:nvSpPr>
        <dsp:cNvPr id="0" name=""/>
        <dsp:cNvSpPr/>
      </dsp:nvSpPr>
      <dsp:spPr>
        <a:xfrm>
          <a:off x="5379375" y="301482"/>
          <a:ext cx="1313235" cy="656617"/>
        </a:xfrm>
        <a:prstGeom prst="roundRect">
          <a:avLst>
            <a:gd name="adj" fmla="val 10000"/>
          </a:avLst>
        </a:prstGeom>
        <a:gradFill rotWithShape="0">
          <a:gsLst>
            <a:gs pos="0">
              <a:schemeClr val="accent4">
                <a:tint val="80000"/>
                <a:hueOff val="0"/>
                <a:satOff val="0"/>
                <a:lumOff val="0"/>
                <a:alphaOff val="0"/>
                <a:shade val="51000"/>
                <a:satMod val="130000"/>
              </a:schemeClr>
            </a:gs>
            <a:gs pos="80000">
              <a:schemeClr val="accent4">
                <a:tint val="80000"/>
                <a:hueOff val="0"/>
                <a:satOff val="0"/>
                <a:lumOff val="0"/>
                <a:alphaOff val="0"/>
                <a:shade val="93000"/>
                <a:satMod val="130000"/>
              </a:schemeClr>
            </a:gs>
            <a:gs pos="100000">
              <a:schemeClr val="accent4">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a:t>ENTIDAD</a:t>
          </a:r>
        </a:p>
      </dsp:txBody>
      <dsp:txXfrm>
        <a:off x="5398607" y="320714"/>
        <a:ext cx="1274771" cy="618153"/>
      </dsp:txXfrm>
    </dsp:sp>
    <dsp:sp modelId="{211D4D0F-83AA-4F2D-BAFD-593398131C64}">
      <dsp:nvSpPr>
        <dsp:cNvPr id="0" name=""/>
        <dsp:cNvSpPr/>
      </dsp:nvSpPr>
      <dsp:spPr>
        <a:xfrm rot="20413970">
          <a:off x="2999106" y="1843038"/>
          <a:ext cx="558185" cy="27614"/>
        </a:xfrm>
        <a:custGeom>
          <a:avLst/>
          <a:gdLst/>
          <a:ahLst/>
          <a:cxnLst/>
          <a:rect l="0" t="0" r="0" b="0"/>
          <a:pathLst>
            <a:path>
              <a:moveTo>
                <a:pt x="0" y="13807"/>
              </a:moveTo>
              <a:lnTo>
                <a:pt x="558185" y="13807"/>
              </a:lnTo>
            </a:path>
          </a:pathLst>
        </a:custGeom>
        <a:noFill/>
        <a:ln w="25400" cap="flat" cmpd="sng" algn="ctr">
          <a:solidFill>
            <a:schemeClr val="accent4">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3264244" y="1842890"/>
        <a:ext cx="27909" cy="27909"/>
      </dsp:txXfrm>
    </dsp:sp>
    <dsp:sp modelId="{CD6C2004-39F2-4C06-A9E3-81AC04B56310}">
      <dsp:nvSpPr>
        <dsp:cNvPr id="0" name=""/>
        <dsp:cNvSpPr/>
      </dsp:nvSpPr>
      <dsp:spPr>
        <a:xfrm>
          <a:off x="3540846" y="1434147"/>
          <a:ext cx="1313235" cy="656617"/>
        </a:xfrm>
        <a:prstGeom prst="roundRect">
          <a:avLst>
            <a:gd name="adj" fmla="val 10000"/>
          </a:avLst>
        </a:prstGeom>
        <a:gradFill rotWithShape="0">
          <a:gsLst>
            <a:gs pos="0">
              <a:schemeClr val="accent4">
                <a:tint val="99000"/>
                <a:hueOff val="0"/>
                <a:satOff val="0"/>
                <a:lumOff val="0"/>
                <a:alphaOff val="0"/>
                <a:shade val="51000"/>
                <a:satMod val="130000"/>
              </a:schemeClr>
            </a:gs>
            <a:gs pos="80000">
              <a:schemeClr val="accent4">
                <a:tint val="99000"/>
                <a:hueOff val="0"/>
                <a:satOff val="0"/>
                <a:lumOff val="0"/>
                <a:alphaOff val="0"/>
                <a:shade val="93000"/>
                <a:satMod val="130000"/>
              </a:schemeClr>
            </a:gs>
            <a:gs pos="100000">
              <a:schemeClr val="accent4">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a:t>SIMULTÁNEO</a:t>
          </a:r>
        </a:p>
      </dsp:txBody>
      <dsp:txXfrm>
        <a:off x="3560078" y="1453379"/>
        <a:ext cx="1274771" cy="618153"/>
      </dsp:txXfrm>
    </dsp:sp>
    <dsp:sp modelId="{B585CF8D-4186-4B45-AD00-DE48DCE24A1C}">
      <dsp:nvSpPr>
        <dsp:cNvPr id="0" name=""/>
        <dsp:cNvSpPr/>
      </dsp:nvSpPr>
      <dsp:spPr>
        <a:xfrm rot="19457599">
          <a:off x="4793277" y="1559871"/>
          <a:ext cx="646901" cy="27614"/>
        </a:xfrm>
        <a:custGeom>
          <a:avLst/>
          <a:gdLst/>
          <a:ahLst/>
          <a:cxnLst/>
          <a:rect l="0" t="0" r="0" b="0"/>
          <a:pathLst>
            <a:path>
              <a:moveTo>
                <a:pt x="0" y="13807"/>
              </a:moveTo>
              <a:lnTo>
                <a:pt x="646901" y="13807"/>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5100556" y="1557506"/>
        <a:ext cx="32345" cy="32345"/>
      </dsp:txXfrm>
    </dsp:sp>
    <dsp:sp modelId="{9C106DB4-B317-4312-B5A3-415DD2392BB8}">
      <dsp:nvSpPr>
        <dsp:cNvPr id="0" name=""/>
        <dsp:cNvSpPr/>
      </dsp:nvSpPr>
      <dsp:spPr>
        <a:xfrm>
          <a:off x="5379375" y="1056592"/>
          <a:ext cx="1313235" cy="656617"/>
        </a:xfrm>
        <a:prstGeom prst="roundRect">
          <a:avLst>
            <a:gd name="adj" fmla="val 10000"/>
          </a:avLst>
        </a:prstGeom>
        <a:gradFill rotWithShape="0">
          <a:gsLst>
            <a:gs pos="0">
              <a:schemeClr val="accent4">
                <a:tint val="80000"/>
                <a:hueOff val="0"/>
                <a:satOff val="0"/>
                <a:lumOff val="0"/>
                <a:alphaOff val="0"/>
                <a:shade val="51000"/>
                <a:satMod val="130000"/>
              </a:schemeClr>
            </a:gs>
            <a:gs pos="80000">
              <a:schemeClr val="accent4">
                <a:tint val="80000"/>
                <a:hueOff val="0"/>
                <a:satOff val="0"/>
                <a:lumOff val="0"/>
                <a:alphaOff val="0"/>
                <a:shade val="93000"/>
                <a:satMod val="130000"/>
              </a:schemeClr>
            </a:gs>
            <a:gs pos="100000">
              <a:schemeClr val="accent4">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a:t>ENTIDAD</a:t>
          </a:r>
        </a:p>
      </dsp:txBody>
      <dsp:txXfrm>
        <a:off x="5398607" y="1075824"/>
        <a:ext cx="1274771" cy="618153"/>
      </dsp:txXfrm>
    </dsp:sp>
    <dsp:sp modelId="{B97CF277-BA8F-44C8-A7E0-70AD61C7FD74}">
      <dsp:nvSpPr>
        <dsp:cNvPr id="0" name=""/>
        <dsp:cNvSpPr/>
      </dsp:nvSpPr>
      <dsp:spPr>
        <a:xfrm rot="2142401">
          <a:off x="4793277" y="1937427"/>
          <a:ext cx="646901" cy="27614"/>
        </a:xfrm>
        <a:custGeom>
          <a:avLst/>
          <a:gdLst/>
          <a:ahLst/>
          <a:cxnLst/>
          <a:rect l="0" t="0" r="0" b="0"/>
          <a:pathLst>
            <a:path>
              <a:moveTo>
                <a:pt x="0" y="13807"/>
              </a:moveTo>
              <a:lnTo>
                <a:pt x="646901" y="13807"/>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5100556" y="1935061"/>
        <a:ext cx="32345" cy="32345"/>
      </dsp:txXfrm>
    </dsp:sp>
    <dsp:sp modelId="{861FE426-70A4-4A51-A550-17C35997E4EC}">
      <dsp:nvSpPr>
        <dsp:cNvPr id="0" name=""/>
        <dsp:cNvSpPr/>
      </dsp:nvSpPr>
      <dsp:spPr>
        <a:xfrm>
          <a:off x="5379375" y="1811703"/>
          <a:ext cx="1313235" cy="656617"/>
        </a:xfrm>
        <a:prstGeom prst="roundRect">
          <a:avLst>
            <a:gd name="adj" fmla="val 10000"/>
          </a:avLst>
        </a:prstGeom>
        <a:gradFill rotWithShape="0">
          <a:gsLst>
            <a:gs pos="0">
              <a:schemeClr val="accent4">
                <a:tint val="80000"/>
                <a:hueOff val="0"/>
                <a:satOff val="0"/>
                <a:lumOff val="0"/>
                <a:alphaOff val="0"/>
                <a:shade val="51000"/>
                <a:satMod val="130000"/>
              </a:schemeClr>
            </a:gs>
            <a:gs pos="80000">
              <a:schemeClr val="accent4">
                <a:tint val="80000"/>
                <a:hueOff val="0"/>
                <a:satOff val="0"/>
                <a:lumOff val="0"/>
                <a:alphaOff val="0"/>
                <a:shade val="93000"/>
                <a:satMod val="130000"/>
              </a:schemeClr>
            </a:gs>
            <a:gs pos="100000">
              <a:schemeClr val="accent4">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a:t>OCI</a:t>
          </a:r>
        </a:p>
      </dsp:txBody>
      <dsp:txXfrm>
        <a:off x="5398607" y="1830935"/>
        <a:ext cx="1274771" cy="618153"/>
      </dsp:txXfrm>
    </dsp:sp>
    <dsp:sp modelId="{C76E2204-D1BF-48C1-B3F5-16C57B7ECE03}">
      <dsp:nvSpPr>
        <dsp:cNvPr id="0" name=""/>
        <dsp:cNvSpPr/>
      </dsp:nvSpPr>
      <dsp:spPr>
        <a:xfrm rot="4099285">
          <a:off x="2567188" y="2598148"/>
          <a:ext cx="1422021" cy="27614"/>
        </a:xfrm>
        <a:custGeom>
          <a:avLst/>
          <a:gdLst/>
          <a:ahLst/>
          <a:cxnLst/>
          <a:rect l="0" t="0" r="0" b="0"/>
          <a:pathLst>
            <a:path>
              <a:moveTo>
                <a:pt x="0" y="13807"/>
              </a:moveTo>
              <a:lnTo>
                <a:pt x="1422021" y="13807"/>
              </a:lnTo>
            </a:path>
          </a:pathLst>
        </a:custGeom>
        <a:noFill/>
        <a:ln w="25400" cap="flat" cmpd="sng" algn="ctr">
          <a:solidFill>
            <a:schemeClr val="accent4">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3242648" y="2576405"/>
        <a:ext cx="71101" cy="71101"/>
      </dsp:txXfrm>
    </dsp:sp>
    <dsp:sp modelId="{8929DD4A-ED97-4B0E-B608-49AA3A8BF88A}">
      <dsp:nvSpPr>
        <dsp:cNvPr id="0" name=""/>
        <dsp:cNvSpPr/>
      </dsp:nvSpPr>
      <dsp:spPr>
        <a:xfrm>
          <a:off x="3540846" y="2944368"/>
          <a:ext cx="1313235" cy="656617"/>
        </a:xfrm>
        <a:prstGeom prst="roundRect">
          <a:avLst>
            <a:gd name="adj" fmla="val 10000"/>
          </a:avLst>
        </a:prstGeom>
        <a:gradFill rotWithShape="0">
          <a:gsLst>
            <a:gs pos="0">
              <a:schemeClr val="accent4">
                <a:tint val="99000"/>
                <a:hueOff val="0"/>
                <a:satOff val="0"/>
                <a:lumOff val="0"/>
                <a:alphaOff val="0"/>
                <a:shade val="51000"/>
                <a:satMod val="130000"/>
              </a:schemeClr>
            </a:gs>
            <a:gs pos="80000">
              <a:schemeClr val="accent4">
                <a:tint val="99000"/>
                <a:hueOff val="0"/>
                <a:satOff val="0"/>
                <a:lumOff val="0"/>
                <a:alphaOff val="0"/>
                <a:shade val="93000"/>
                <a:satMod val="130000"/>
              </a:schemeClr>
            </a:gs>
            <a:gs pos="100000">
              <a:schemeClr val="accent4">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a:t>POSTERIOR</a:t>
          </a:r>
        </a:p>
      </dsp:txBody>
      <dsp:txXfrm>
        <a:off x="3560078" y="2963600"/>
        <a:ext cx="1274771" cy="618153"/>
      </dsp:txXfrm>
    </dsp:sp>
    <dsp:sp modelId="{DB399819-1E21-489C-9254-60AF4425554B}">
      <dsp:nvSpPr>
        <dsp:cNvPr id="0" name=""/>
        <dsp:cNvSpPr/>
      </dsp:nvSpPr>
      <dsp:spPr>
        <a:xfrm rot="19457599">
          <a:off x="4793277" y="3070092"/>
          <a:ext cx="646901" cy="27614"/>
        </a:xfrm>
        <a:custGeom>
          <a:avLst/>
          <a:gdLst/>
          <a:ahLst/>
          <a:cxnLst/>
          <a:rect l="0" t="0" r="0" b="0"/>
          <a:pathLst>
            <a:path>
              <a:moveTo>
                <a:pt x="0" y="13807"/>
              </a:moveTo>
              <a:lnTo>
                <a:pt x="646901" y="13807"/>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5100556" y="3067727"/>
        <a:ext cx="32345" cy="32345"/>
      </dsp:txXfrm>
    </dsp:sp>
    <dsp:sp modelId="{0BD09F48-3A37-4253-9C26-23216EE38E65}">
      <dsp:nvSpPr>
        <dsp:cNvPr id="0" name=""/>
        <dsp:cNvSpPr/>
      </dsp:nvSpPr>
      <dsp:spPr>
        <a:xfrm>
          <a:off x="5379375" y="2566813"/>
          <a:ext cx="1313235" cy="656617"/>
        </a:xfrm>
        <a:prstGeom prst="roundRect">
          <a:avLst>
            <a:gd name="adj" fmla="val 10000"/>
          </a:avLst>
        </a:prstGeom>
        <a:gradFill rotWithShape="0">
          <a:gsLst>
            <a:gs pos="0">
              <a:schemeClr val="accent4">
                <a:tint val="80000"/>
                <a:hueOff val="0"/>
                <a:satOff val="0"/>
                <a:lumOff val="0"/>
                <a:alphaOff val="0"/>
                <a:shade val="51000"/>
                <a:satMod val="130000"/>
              </a:schemeClr>
            </a:gs>
            <a:gs pos="80000">
              <a:schemeClr val="accent4">
                <a:tint val="80000"/>
                <a:hueOff val="0"/>
                <a:satOff val="0"/>
                <a:lumOff val="0"/>
                <a:alphaOff val="0"/>
                <a:shade val="93000"/>
                <a:satMod val="130000"/>
              </a:schemeClr>
            </a:gs>
            <a:gs pos="100000">
              <a:schemeClr val="accent4">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a:t>ENTIDAD</a:t>
          </a:r>
        </a:p>
      </dsp:txBody>
      <dsp:txXfrm>
        <a:off x="5398607" y="2586045"/>
        <a:ext cx="1274771" cy="618153"/>
      </dsp:txXfrm>
    </dsp:sp>
    <dsp:sp modelId="{5E042C8D-C284-4A8C-8BBE-9EEFD1775AD5}">
      <dsp:nvSpPr>
        <dsp:cNvPr id="0" name=""/>
        <dsp:cNvSpPr/>
      </dsp:nvSpPr>
      <dsp:spPr>
        <a:xfrm rot="2142401">
          <a:off x="4793277" y="3447647"/>
          <a:ext cx="646901" cy="27614"/>
        </a:xfrm>
        <a:custGeom>
          <a:avLst/>
          <a:gdLst/>
          <a:ahLst/>
          <a:cxnLst/>
          <a:rect l="0" t="0" r="0" b="0"/>
          <a:pathLst>
            <a:path>
              <a:moveTo>
                <a:pt x="0" y="13807"/>
              </a:moveTo>
              <a:lnTo>
                <a:pt x="646901" y="13807"/>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5100556" y="3445282"/>
        <a:ext cx="32345" cy="32345"/>
      </dsp:txXfrm>
    </dsp:sp>
    <dsp:sp modelId="{EF5DC212-6C50-414D-A366-989BE7874FE9}">
      <dsp:nvSpPr>
        <dsp:cNvPr id="0" name=""/>
        <dsp:cNvSpPr/>
      </dsp:nvSpPr>
      <dsp:spPr>
        <a:xfrm>
          <a:off x="5379375" y="3321923"/>
          <a:ext cx="1313235" cy="656617"/>
        </a:xfrm>
        <a:prstGeom prst="roundRect">
          <a:avLst>
            <a:gd name="adj" fmla="val 10000"/>
          </a:avLst>
        </a:prstGeom>
        <a:gradFill rotWithShape="0">
          <a:gsLst>
            <a:gs pos="0">
              <a:schemeClr val="accent4">
                <a:tint val="80000"/>
                <a:hueOff val="0"/>
                <a:satOff val="0"/>
                <a:lumOff val="0"/>
                <a:alphaOff val="0"/>
                <a:shade val="51000"/>
                <a:satMod val="130000"/>
              </a:schemeClr>
            </a:gs>
            <a:gs pos="80000">
              <a:schemeClr val="accent4">
                <a:tint val="80000"/>
                <a:hueOff val="0"/>
                <a:satOff val="0"/>
                <a:lumOff val="0"/>
                <a:alphaOff val="0"/>
                <a:shade val="93000"/>
                <a:satMod val="130000"/>
              </a:schemeClr>
            </a:gs>
            <a:gs pos="100000">
              <a:schemeClr val="accent4">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a:t>OCI</a:t>
          </a:r>
        </a:p>
      </dsp:txBody>
      <dsp:txXfrm>
        <a:off x="5398607" y="3341155"/>
        <a:ext cx="1274771" cy="6181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A7833-6A89-4C33-81B1-09C696FEA9ED}">
      <dsp:nvSpPr>
        <dsp:cNvPr id="0" name=""/>
        <dsp:cNvSpPr/>
      </dsp:nvSpPr>
      <dsp:spPr>
        <a:xfrm>
          <a:off x="4132" y="1146943"/>
          <a:ext cx="3011419" cy="1608582"/>
        </a:xfrm>
        <a:prstGeom prst="roundRect">
          <a:avLst>
            <a:gd name="adj" fmla="val 10000"/>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PE" sz="1800" b="1" kern="1200" dirty="0"/>
            <a:t>CONTROL GUBERNAMENTAL</a:t>
          </a:r>
        </a:p>
        <a:p>
          <a:pPr marL="0" lvl="0" indent="0" algn="ctr" defTabSz="800100">
            <a:lnSpc>
              <a:spcPct val="90000"/>
            </a:lnSpc>
            <a:spcBef>
              <a:spcPct val="0"/>
            </a:spcBef>
            <a:spcAft>
              <a:spcPct val="35000"/>
            </a:spcAft>
            <a:buNone/>
          </a:pPr>
          <a:r>
            <a:rPr lang="es-PE" sz="1800" b="1" kern="1200" dirty="0"/>
            <a:t>EXTERNO</a:t>
          </a:r>
        </a:p>
      </dsp:txBody>
      <dsp:txXfrm>
        <a:off x="51246" y="1194057"/>
        <a:ext cx="2917191" cy="1514354"/>
      </dsp:txXfrm>
    </dsp:sp>
    <dsp:sp modelId="{3C2AE183-D783-437D-A20C-8A4DE5B956F1}">
      <dsp:nvSpPr>
        <dsp:cNvPr id="0" name=""/>
        <dsp:cNvSpPr/>
      </dsp:nvSpPr>
      <dsp:spPr>
        <a:xfrm rot="17945813">
          <a:off x="2738093" y="1465483"/>
          <a:ext cx="1080212" cy="27614"/>
        </a:xfrm>
        <a:custGeom>
          <a:avLst/>
          <a:gdLst/>
          <a:ahLst/>
          <a:cxnLst/>
          <a:rect l="0" t="0" r="0" b="0"/>
          <a:pathLst>
            <a:path>
              <a:moveTo>
                <a:pt x="0" y="13807"/>
              </a:moveTo>
              <a:lnTo>
                <a:pt x="1080212" y="13807"/>
              </a:lnTo>
            </a:path>
          </a:pathLst>
        </a:custGeom>
        <a:noFill/>
        <a:ln w="25400" cap="flat" cmpd="sng" algn="ctr">
          <a:solidFill>
            <a:schemeClr val="accent4">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3251193" y="1452285"/>
        <a:ext cx="54010" cy="54010"/>
      </dsp:txXfrm>
    </dsp:sp>
    <dsp:sp modelId="{161904F8-C174-489A-8EB0-D8ABA54AE188}">
      <dsp:nvSpPr>
        <dsp:cNvPr id="0" name=""/>
        <dsp:cNvSpPr/>
      </dsp:nvSpPr>
      <dsp:spPr>
        <a:xfrm>
          <a:off x="3540846" y="679037"/>
          <a:ext cx="1313235" cy="656617"/>
        </a:xfrm>
        <a:prstGeom prst="roundRect">
          <a:avLst>
            <a:gd name="adj" fmla="val 10000"/>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a:t>PREVIO</a:t>
          </a:r>
        </a:p>
      </dsp:txBody>
      <dsp:txXfrm>
        <a:off x="3560078" y="698269"/>
        <a:ext cx="1274771" cy="618153"/>
      </dsp:txXfrm>
    </dsp:sp>
    <dsp:sp modelId="{BB67A458-4BB9-4FC3-B8AD-8D3A17A1C5CD}">
      <dsp:nvSpPr>
        <dsp:cNvPr id="0" name=""/>
        <dsp:cNvSpPr/>
      </dsp:nvSpPr>
      <dsp:spPr>
        <a:xfrm>
          <a:off x="4854081" y="993539"/>
          <a:ext cx="525294" cy="27614"/>
        </a:xfrm>
        <a:custGeom>
          <a:avLst/>
          <a:gdLst/>
          <a:ahLst/>
          <a:cxnLst/>
          <a:rect l="0" t="0" r="0" b="0"/>
          <a:pathLst>
            <a:path>
              <a:moveTo>
                <a:pt x="0" y="13807"/>
              </a:moveTo>
              <a:lnTo>
                <a:pt x="525294" y="13807"/>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5103596" y="994214"/>
        <a:ext cx="26264" cy="26264"/>
      </dsp:txXfrm>
    </dsp:sp>
    <dsp:sp modelId="{2B10145D-A913-41F4-AD0E-753C7EAF65AA}">
      <dsp:nvSpPr>
        <dsp:cNvPr id="0" name=""/>
        <dsp:cNvSpPr/>
      </dsp:nvSpPr>
      <dsp:spPr>
        <a:xfrm>
          <a:off x="5379375" y="679037"/>
          <a:ext cx="1313235" cy="656617"/>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err="1"/>
            <a:t>CGR</a:t>
          </a:r>
          <a:endParaRPr lang="es-PE" sz="1500" b="1" kern="1200" dirty="0"/>
        </a:p>
      </dsp:txBody>
      <dsp:txXfrm>
        <a:off x="5398607" y="698269"/>
        <a:ext cx="1274771" cy="618153"/>
      </dsp:txXfrm>
    </dsp:sp>
    <dsp:sp modelId="{211D4D0F-83AA-4F2D-BAFD-593398131C64}">
      <dsp:nvSpPr>
        <dsp:cNvPr id="0" name=""/>
        <dsp:cNvSpPr/>
      </dsp:nvSpPr>
      <dsp:spPr>
        <a:xfrm rot="20413970">
          <a:off x="2999106" y="1843038"/>
          <a:ext cx="558185" cy="27614"/>
        </a:xfrm>
        <a:custGeom>
          <a:avLst/>
          <a:gdLst/>
          <a:ahLst/>
          <a:cxnLst/>
          <a:rect l="0" t="0" r="0" b="0"/>
          <a:pathLst>
            <a:path>
              <a:moveTo>
                <a:pt x="0" y="13807"/>
              </a:moveTo>
              <a:lnTo>
                <a:pt x="558185" y="13807"/>
              </a:lnTo>
            </a:path>
          </a:pathLst>
        </a:custGeom>
        <a:noFill/>
        <a:ln w="25400" cap="flat" cmpd="sng" algn="ctr">
          <a:solidFill>
            <a:schemeClr val="accent4">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3264244" y="1842890"/>
        <a:ext cx="27909" cy="27909"/>
      </dsp:txXfrm>
    </dsp:sp>
    <dsp:sp modelId="{CD6C2004-39F2-4C06-A9E3-81AC04B56310}">
      <dsp:nvSpPr>
        <dsp:cNvPr id="0" name=""/>
        <dsp:cNvSpPr/>
      </dsp:nvSpPr>
      <dsp:spPr>
        <a:xfrm>
          <a:off x="3540846" y="1434147"/>
          <a:ext cx="1313235" cy="656617"/>
        </a:xfrm>
        <a:prstGeom prst="roundRect">
          <a:avLst>
            <a:gd name="adj" fmla="val 10000"/>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a:t>SIMULTÁNEO</a:t>
          </a:r>
        </a:p>
      </dsp:txBody>
      <dsp:txXfrm>
        <a:off x="3560078" y="1453379"/>
        <a:ext cx="1274771" cy="618153"/>
      </dsp:txXfrm>
    </dsp:sp>
    <dsp:sp modelId="{B585CF8D-4186-4B45-AD00-DE48DCE24A1C}">
      <dsp:nvSpPr>
        <dsp:cNvPr id="0" name=""/>
        <dsp:cNvSpPr/>
      </dsp:nvSpPr>
      <dsp:spPr>
        <a:xfrm>
          <a:off x="4854081" y="1748649"/>
          <a:ext cx="525294" cy="27614"/>
        </a:xfrm>
        <a:custGeom>
          <a:avLst/>
          <a:gdLst/>
          <a:ahLst/>
          <a:cxnLst/>
          <a:rect l="0" t="0" r="0" b="0"/>
          <a:pathLst>
            <a:path>
              <a:moveTo>
                <a:pt x="0" y="13807"/>
              </a:moveTo>
              <a:lnTo>
                <a:pt x="525294" y="13807"/>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5103596" y="1749324"/>
        <a:ext cx="26264" cy="26264"/>
      </dsp:txXfrm>
    </dsp:sp>
    <dsp:sp modelId="{9C106DB4-B317-4312-B5A3-415DD2392BB8}">
      <dsp:nvSpPr>
        <dsp:cNvPr id="0" name=""/>
        <dsp:cNvSpPr/>
      </dsp:nvSpPr>
      <dsp:spPr>
        <a:xfrm>
          <a:off x="5379375" y="1434147"/>
          <a:ext cx="1313235" cy="656617"/>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err="1"/>
            <a:t>CGR</a:t>
          </a:r>
          <a:endParaRPr lang="es-PE" sz="1500" b="1" kern="1200" dirty="0"/>
        </a:p>
      </dsp:txBody>
      <dsp:txXfrm>
        <a:off x="5398607" y="1453379"/>
        <a:ext cx="1274771" cy="618153"/>
      </dsp:txXfrm>
    </dsp:sp>
    <dsp:sp modelId="{C76E2204-D1BF-48C1-B3F5-16C57B7ECE03}">
      <dsp:nvSpPr>
        <dsp:cNvPr id="0" name=""/>
        <dsp:cNvSpPr/>
      </dsp:nvSpPr>
      <dsp:spPr>
        <a:xfrm rot="3654187">
          <a:off x="2738093" y="2409371"/>
          <a:ext cx="1080212" cy="27614"/>
        </a:xfrm>
        <a:custGeom>
          <a:avLst/>
          <a:gdLst/>
          <a:ahLst/>
          <a:cxnLst/>
          <a:rect l="0" t="0" r="0" b="0"/>
          <a:pathLst>
            <a:path>
              <a:moveTo>
                <a:pt x="0" y="13807"/>
              </a:moveTo>
              <a:lnTo>
                <a:pt x="1080212" y="13807"/>
              </a:lnTo>
            </a:path>
          </a:pathLst>
        </a:custGeom>
        <a:noFill/>
        <a:ln w="25400" cap="flat" cmpd="sng" algn="ctr">
          <a:solidFill>
            <a:schemeClr val="accent4">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3251193" y="2396173"/>
        <a:ext cx="54010" cy="54010"/>
      </dsp:txXfrm>
    </dsp:sp>
    <dsp:sp modelId="{8929DD4A-ED97-4B0E-B608-49AA3A8BF88A}">
      <dsp:nvSpPr>
        <dsp:cNvPr id="0" name=""/>
        <dsp:cNvSpPr/>
      </dsp:nvSpPr>
      <dsp:spPr>
        <a:xfrm>
          <a:off x="3540846" y="2566813"/>
          <a:ext cx="1313235" cy="656617"/>
        </a:xfrm>
        <a:prstGeom prst="roundRect">
          <a:avLst>
            <a:gd name="adj" fmla="val 10000"/>
          </a:avLst>
        </a:prstGeom>
        <a:solidFill>
          <a:srgbClr val="8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a:t>POSTERIOR</a:t>
          </a:r>
        </a:p>
      </dsp:txBody>
      <dsp:txXfrm>
        <a:off x="3560078" y="2586045"/>
        <a:ext cx="1274771" cy="618153"/>
      </dsp:txXfrm>
    </dsp:sp>
    <dsp:sp modelId="{DB399819-1E21-489C-9254-60AF4425554B}">
      <dsp:nvSpPr>
        <dsp:cNvPr id="0" name=""/>
        <dsp:cNvSpPr/>
      </dsp:nvSpPr>
      <dsp:spPr>
        <a:xfrm rot="19457599">
          <a:off x="4793277" y="2692537"/>
          <a:ext cx="646901" cy="27614"/>
        </a:xfrm>
        <a:custGeom>
          <a:avLst/>
          <a:gdLst/>
          <a:ahLst/>
          <a:cxnLst/>
          <a:rect l="0" t="0" r="0" b="0"/>
          <a:pathLst>
            <a:path>
              <a:moveTo>
                <a:pt x="0" y="13807"/>
              </a:moveTo>
              <a:lnTo>
                <a:pt x="646901" y="13807"/>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5100556" y="2690172"/>
        <a:ext cx="32345" cy="32345"/>
      </dsp:txXfrm>
    </dsp:sp>
    <dsp:sp modelId="{0BD09F48-3A37-4253-9C26-23216EE38E65}">
      <dsp:nvSpPr>
        <dsp:cNvPr id="0" name=""/>
        <dsp:cNvSpPr/>
      </dsp:nvSpPr>
      <dsp:spPr>
        <a:xfrm>
          <a:off x="5379375" y="2189258"/>
          <a:ext cx="1313235" cy="656617"/>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err="1"/>
            <a:t>CGR</a:t>
          </a:r>
          <a:endParaRPr lang="es-PE" sz="1500" b="1" kern="1200" dirty="0"/>
        </a:p>
      </dsp:txBody>
      <dsp:txXfrm>
        <a:off x="5398607" y="2208490"/>
        <a:ext cx="1274771" cy="618153"/>
      </dsp:txXfrm>
    </dsp:sp>
    <dsp:sp modelId="{5E042C8D-C284-4A8C-8BBE-9EEFD1775AD5}">
      <dsp:nvSpPr>
        <dsp:cNvPr id="0" name=""/>
        <dsp:cNvSpPr/>
      </dsp:nvSpPr>
      <dsp:spPr>
        <a:xfrm rot="2142401">
          <a:off x="4793277" y="3070092"/>
          <a:ext cx="646901" cy="27614"/>
        </a:xfrm>
        <a:custGeom>
          <a:avLst/>
          <a:gdLst/>
          <a:ahLst/>
          <a:cxnLst/>
          <a:rect l="0" t="0" r="0" b="0"/>
          <a:pathLst>
            <a:path>
              <a:moveTo>
                <a:pt x="0" y="13807"/>
              </a:moveTo>
              <a:lnTo>
                <a:pt x="646901" y="13807"/>
              </a:lnTo>
            </a:path>
          </a:pathLst>
        </a:custGeom>
        <a:noFill/>
        <a:ln w="25400" cap="flat" cmpd="sng" algn="ctr">
          <a:solidFill>
            <a:schemeClr val="accent4">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5100556" y="3067727"/>
        <a:ext cx="32345" cy="32345"/>
      </dsp:txXfrm>
    </dsp:sp>
    <dsp:sp modelId="{EF5DC212-6C50-414D-A366-989BE7874FE9}">
      <dsp:nvSpPr>
        <dsp:cNvPr id="0" name=""/>
        <dsp:cNvSpPr/>
      </dsp:nvSpPr>
      <dsp:spPr>
        <a:xfrm>
          <a:off x="5379375" y="2944368"/>
          <a:ext cx="1313235" cy="656617"/>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PE" sz="1500" b="1" kern="1200" dirty="0" err="1"/>
            <a:t>SOA</a:t>
          </a:r>
          <a:endParaRPr lang="es-PE" sz="1500" b="1" kern="1200" dirty="0"/>
        </a:p>
      </dsp:txBody>
      <dsp:txXfrm>
        <a:off x="5398607" y="2963600"/>
        <a:ext cx="1274771" cy="6181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C1508-035A-4856-B614-9352D62B4A2B}">
      <dsp:nvSpPr>
        <dsp:cNvPr id="0" name=""/>
        <dsp:cNvSpPr/>
      </dsp:nvSpPr>
      <dsp:spPr>
        <a:xfrm>
          <a:off x="0" y="576066"/>
          <a:ext cx="8064896" cy="2952331"/>
        </a:xfrm>
        <a:prstGeom prst="rect">
          <a:avLst/>
        </a:prstGeom>
        <a:noFill/>
        <a:ln w="9525" cap="flat" cmpd="sng" algn="ctr">
          <a:solidFill>
            <a:schemeClr val="bg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F117456-9241-4135-94CA-815CFEEAABA8}">
      <dsp:nvSpPr>
        <dsp:cNvPr id="0" name=""/>
        <dsp:cNvSpPr/>
      </dsp:nvSpPr>
      <dsp:spPr>
        <a:xfrm>
          <a:off x="374053" y="197526"/>
          <a:ext cx="5645427" cy="61033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1022350">
            <a:lnSpc>
              <a:spcPct val="90000"/>
            </a:lnSpc>
            <a:spcBef>
              <a:spcPct val="0"/>
            </a:spcBef>
            <a:spcAft>
              <a:spcPct val="35000"/>
            </a:spcAft>
            <a:buNone/>
          </a:pPr>
          <a:r>
            <a:rPr lang="es-PE" sz="2300" b="1" kern="1200" dirty="0">
              <a:solidFill>
                <a:schemeClr val="bg1"/>
              </a:solidFill>
              <a:latin typeface="Helvetica" panose="020B0604020202020204" pitchFamily="34" charset="0"/>
            </a:rPr>
            <a:t>DEFINICIÓN Y ALCANCE</a:t>
          </a:r>
          <a:endParaRPr lang="es-PE" sz="2300" b="1" kern="1200" dirty="0">
            <a:solidFill>
              <a:schemeClr val="bg1"/>
            </a:solidFill>
          </a:endParaRPr>
        </a:p>
      </dsp:txBody>
      <dsp:txXfrm>
        <a:off x="403847" y="227320"/>
        <a:ext cx="5585839" cy="55074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7A275-245A-442A-8D8C-A1CF41718B01}" type="datetimeFigureOut">
              <a:rPr lang="es-PE" smtClean="0"/>
              <a:t>10/11/2019</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7E59DE-55A8-41CE-BA82-E5ABE520DE83}" type="slidenum">
              <a:rPr lang="es-PE" smtClean="0"/>
              <a:t>‹Nº›</a:t>
            </a:fld>
            <a:endParaRPr lang="es-PE"/>
          </a:p>
        </p:txBody>
      </p:sp>
    </p:spTree>
    <p:extLst>
      <p:ext uri="{BB962C8B-B14F-4D97-AF65-F5344CB8AC3E}">
        <p14:creationId xmlns:p14="http://schemas.microsoft.com/office/powerpoint/2010/main" val="3493831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95</a:t>
            </a:fld>
            <a:endParaRPr lang="es-MX">
              <a:solidFill>
                <a:prstClr val="black"/>
              </a:solidFill>
            </a:endParaRPr>
          </a:p>
        </p:txBody>
      </p:sp>
    </p:spTree>
    <p:extLst>
      <p:ext uri="{BB962C8B-B14F-4D97-AF65-F5344CB8AC3E}">
        <p14:creationId xmlns:p14="http://schemas.microsoft.com/office/powerpoint/2010/main" val="4182228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105</a:t>
            </a:fld>
            <a:endParaRPr lang="es-MX">
              <a:solidFill>
                <a:prstClr val="black"/>
              </a:solidFill>
            </a:endParaRPr>
          </a:p>
        </p:txBody>
      </p:sp>
    </p:spTree>
    <p:extLst>
      <p:ext uri="{BB962C8B-B14F-4D97-AF65-F5344CB8AC3E}">
        <p14:creationId xmlns:p14="http://schemas.microsoft.com/office/powerpoint/2010/main" val="2190909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106</a:t>
            </a:fld>
            <a:endParaRPr lang="es-MX">
              <a:solidFill>
                <a:prstClr val="black"/>
              </a:solidFill>
            </a:endParaRPr>
          </a:p>
        </p:txBody>
      </p:sp>
    </p:spTree>
    <p:extLst>
      <p:ext uri="{BB962C8B-B14F-4D97-AF65-F5344CB8AC3E}">
        <p14:creationId xmlns:p14="http://schemas.microsoft.com/office/powerpoint/2010/main" val="371063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107</a:t>
            </a:fld>
            <a:endParaRPr lang="es-MX">
              <a:solidFill>
                <a:prstClr val="black"/>
              </a:solidFill>
            </a:endParaRPr>
          </a:p>
        </p:txBody>
      </p:sp>
    </p:spTree>
    <p:extLst>
      <p:ext uri="{BB962C8B-B14F-4D97-AF65-F5344CB8AC3E}">
        <p14:creationId xmlns:p14="http://schemas.microsoft.com/office/powerpoint/2010/main" val="649232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CA7FA-916F-446E-A071-F217CF9F5A12}" type="slidenum">
              <a:rPr kumimoji="0" lang="es-MX"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s-MX"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01213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CA7FA-916F-446E-A071-F217CF9F5A12}" type="slidenum">
              <a:rPr kumimoji="0" lang="es-MX"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s-MX"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5785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CA7FA-916F-446E-A071-F217CF9F5A12}" type="slidenum">
              <a:rPr kumimoji="0" lang="es-MX"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s-MX"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8035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CA7FA-916F-446E-A071-F217CF9F5A12}" type="slidenum">
              <a:rPr kumimoji="0" lang="es-MX"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es-MX"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24684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CA7FA-916F-446E-A071-F217CF9F5A12}" type="slidenum">
              <a:rPr kumimoji="0" lang="es-MX"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s-MX"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6410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115</a:t>
            </a:fld>
            <a:endParaRPr lang="es-MX">
              <a:solidFill>
                <a:prstClr val="black"/>
              </a:solidFill>
            </a:endParaRPr>
          </a:p>
        </p:txBody>
      </p:sp>
    </p:spTree>
    <p:extLst>
      <p:ext uri="{BB962C8B-B14F-4D97-AF65-F5344CB8AC3E}">
        <p14:creationId xmlns:p14="http://schemas.microsoft.com/office/powerpoint/2010/main" val="1041382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116</a:t>
            </a:fld>
            <a:endParaRPr lang="es-MX">
              <a:solidFill>
                <a:prstClr val="black"/>
              </a:solidFill>
            </a:endParaRPr>
          </a:p>
        </p:txBody>
      </p:sp>
    </p:spTree>
    <p:extLst>
      <p:ext uri="{BB962C8B-B14F-4D97-AF65-F5344CB8AC3E}">
        <p14:creationId xmlns:p14="http://schemas.microsoft.com/office/powerpoint/2010/main" val="1571934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96</a:t>
            </a:fld>
            <a:endParaRPr lang="es-MX">
              <a:solidFill>
                <a:prstClr val="black"/>
              </a:solidFill>
            </a:endParaRPr>
          </a:p>
        </p:txBody>
      </p:sp>
    </p:spTree>
    <p:extLst>
      <p:ext uri="{BB962C8B-B14F-4D97-AF65-F5344CB8AC3E}">
        <p14:creationId xmlns:p14="http://schemas.microsoft.com/office/powerpoint/2010/main" val="996485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117</a:t>
            </a:fld>
            <a:endParaRPr lang="es-MX">
              <a:solidFill>
                <a:prstClr val="black"/>
              </a:solidFill>
            </a:endParaRPr>
          </a:p>
        </p:txBody>
      </p:sp>
    </p:spTree>
    <p:extLst>
      <p:ext uri="{BB962C8B-B14F-4D97-AF65-F5344CB8AC3E}">
        <p14:creationId xmlns:p14="http://schemas.microsoft.com/office/powerpoint/2010/main" val="635364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118</a:t>
            </a:fld>
            <a:endParaRPr lang="es-MX">
              <a:solidFill>
                <a:prstClr val="black"/>
              </a:solidFill>
            </a:endParaRPr>
          </a:p>
        </p:txBody>
      </p:sp>
    </p:spTree>
    <p:extLst>
      <p:ext uri="{BB962C8B-B14F-4D97-AF65-F5344CB8AC3E}">
        <p14:creationId xmlns:p14="http://schemas.microsoft.com/office/powerpoint/2010/main" val="878023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121</a:t>
            </a:fld>
            <a:endParaRPr lang="es-MX">
              <a:solidFill>
                <a:prstClr val="black"/>
              </a:solidFill>
            </a:endParaRPr>
          </a:p>
        </p:txBody>
      </p:sp>
    </p:spTree>
    <p:extLst>
      <p:ext uri="{BB962C8B-B14F-4D97-AF65-F5344CB8AC3E}">
        <p14:creationId xmlns:p14="http://schemas.microsoft.com/office/powerpoint/2010/main" val="3522176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122</a:t>
            </a:fld>
            <a:endParaRPr lang="es-MX">
              <a:solidFill>
                <a:prstClr val="black"/>
              </a:solidFill>
            </a:endParaRPr>
          </a:p>
        </p:txBody>
      </p:sp>
    </p:spTree>
    <p:extLst>
      <p:ext uri="{BB962C8B-B14F-4D97-AF65-F5344CB8AC3E}">
        <p14:creationId xmlns:p14="http://schemas.microsoft.com/office/powerpoint/2010/main" val="1216580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123</a:t>
            </a:fld>
            <a:endParaRPr lang="es-MX">
              <a:solidFill>
                <a:prstClr val="black"/>
              </a:solidFill>
            </a:endParaRPr>
          </a:p>
        </p:txBody>
      </p:sp>
    </p:spTree>
    <p:extLst>
      <p:ext uri="{BB962C8B-B14F-4D97-AF65-F5344CB8AC3E}">
        <p14:creationId xmlns:p14="http://schemas.microsoft.com/office/powerpoint/2010/main" val="936706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124</a:t>
            </a:fld>
            <a:endParaRPr lang="es-MX">
              <a:solidFill>
                <a:prstClr val="black"/>
              </a:solidFill>
            </a:endParaRPr>
          </a:p>
        </p:txBody>
      </p:sp>
    </p:spTree>
    <p:extLst>
      <p:ext uri="{BB962C8B-B14F-4D97-AF65-F5344CB8AC3E}">
        <p14:creationId xmlns:p14="http://schemas.microsoft.com/office/powerpoint/2010/main" val="433605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125</a:t>
            </a:fld>
            <a:endParaRPr lang="es-MX">
              <a:solidFill>
                <a:prstClr val="black"/>
              </a:solidFill>
            </a:endParaRPr>
          </a:p>
        </p:txBody>
      </p:sp>
    </p:spTree>
    <p:extLst>
      <p:ext uri="{BB962C8B-B14F-4D97-AF65-F5344CB8AC3E}">
        <p14:creationId xmlns:p14="http://schemas.microsoft.com/office/powerpoint/2010/main" val="2862994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126</a:t>
            </a:fld>
            <a:endParaRPr lang="es-MX">
              <a:solidFill>
                <a:prstClr val="black"/>
              </a:solidFill>
            </a:endParaRPr>
          </a:p>
        </p:txBody>
      </p:sp>
    </p:spTree>
    <p:extLst>
      <p:ext uri="{BB962C8B-B14F-4D97-AF65-F5344CB8AC3E}">
        <p14:creationId xmlns:p14="http://schemas.microsoft.com/office/powerpoint/2010/main" val="2845541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127</a:t>
            </a:fld>
            <a:endParaRPr lang="es-MX">
              <a:solidFill>
                <a:prstClr val="black"/>
              </a:solidFill>
            </a:endParaRPr>
          </a:p>
        </p:txBody>
      </p:sp>
    </p:spTree>
    <p:extLst>
      <p:ext uri="{BB962C8B-B14F-4D97-AF65-F5344CB8AC3E}">
        <p14:creationId xmlns:p14="http://schemas.microsoft.com/office/powerpoint/2010/main" val="2638956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128</a:t>
            </a:fld>
            <a:endParaRPr lang="es-MX">
              <a:solidFill>
                <a:prstClr val="black"/>
              </a:solidFill>
            </a:endParaRPr>
          </a:p>
        </p:txBody>
      </p:sp>
    </p:spTree>
    <p:extLst>
      <p:ext uri="{BB962C8B-B14F-4D97-AF65-F5344CB8AC3E}">
        <p14:creationId xmlns:p14="http://schemas.microsoft.com/office/powerpoint/2010/main" val="1546851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98</a:t>
            </a:fld>
            <a:endParaRPr lang="es-MX">
              <a:solidFill>
                <a:prstClr val="black"/>
              </a:solidFill>
            </a:endParaRPr>
          </a:p>
        </p:txBody>
      </p:sp>
    </p:spTree>
    <p:extLst>
      <p:ext uri="{BB962C8B-B14F-4D97-AF65-F5344CB8AC3E}">
        <p14:creationId xmlns:p14="http://schemas.microsoft.com/office/powerpoint/2010/main" val="1096359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129</a:t>
            </a:fld>
            <a:endParaRPr lang="es-MX">
              <a:solidFill>
                <a:prstClr val="black"/>
              </a:solidFill>
            </a:endParaRPr>
          </a:p>
        </p:txBody>
      </p:sp>
    </p:spTree>
    <p:extLst>
      <p:ext uri="{BB962C8B-B14F-4D97-AF65-F5344CB8AC3E}">
        <p14:creationId xmlns:p14="http://schemas.microsoft.com/office/powerpoint/2010/main" val="240670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130</a:t>
            </a:fld>
            <a:endParaRPr lang="es-MX">
              <a:solidFill>
                <a:prstClr val="black"/>
              </a:solidFill>
            </a:endParaRPr>
          </a:p>
        </p:txBody>
      </p:sp>
    </p:spTree>
    <p:extLst>
      <p:ext uri="{BB962C8B-B14F-4D97-AF65-F5344CB8AC3E}">
        <p14:creationId xmlns:p14="http://schemas.microsoft.com/office/powerpoint/2010/main" val="999200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t>Esta plantilla se puede usar como archivo de inicio para presentar materiales educativos en un entorno virtual.</a:t>
            </a:r>
          </a:p>
          <a:p>
            <a:pPr eaLnBrk="1" hangingPunct="1">
              <a:spcBef>
                <a:spcPct val="0"/>
              </a:spcBef>
            </a:pPr>
            <a:endParaRPr/>
          </a:p>
          <a:p>
            <a:pPr eaLnBrk="1" hangingPunct="1">
              <a:spcBef>
                <a:spcPct val="0"/>
              </a:spcBef>
            </a:pPr>
            <a:r>
              <a:rPr b="1"/>
              <a:t>Secciones</a:t>
            </a:r>
            <a:endParaRPr/>
          </a:p>
          <a:p>
            <a:pPr eaLnBrk="1" hangingPunct="1">
              <a:spcBef>
                <a:spcPct val="0"/>
              </a:spcBef>
            </a:pPr>
            <a:r>
              <a:t>Para agregar secciones, haga clic con el botón secundario del mouse en una diapositiva. Las secciones pueden ayudarle a organizar las diapositivas o a facilitar la colaboración entre varios autores.</a:t>
            </a:r>
          </a:p>
          <a:p>
            <a:pPr eaLnBrk="1" hangingPunct="1">
              <a:spcBef>
                <a:spcPct val="0"/>
              </a:spcBef>
            </a:pPr>
            <a:endParaRPr b="1"/>
          </a:p>
          <a:p>
            <a:pPr eaLnBrk="1" hangingPunct="1">
              <a:spcBef>
                <a:spcPct val="0"/>
              </a:spcBef>
            </a:pPr>
            <a:r>
              <a:rPr b="1"/>
              <a:t>Notas</a:t>
            </a:r>
          </a:p>
          <a:p>
            <a:pPr eaLnBrk="1" hangingPunct="1">
              <a:spcBef>
                <a:spcPct val="0"/>
              </a:spcBef>
            </a:pPr>
            <a:r>
              <a:t>Use la sección Notas para las notas de entrega o para proporcionar detalles adicionales al público. Vea las notas en la vista Presentación durante la presentación. </a:t>
            </a:r>
          </a:p>
          <a:p>
            <a:pPr eaLnBrk="1" hangingPunct="1">
              <a:spcBef>
                <a:spcPct val="0"/>
              </a:spcBef>
            </a:pPr>
            <a:r>
              <a:t>Tenga en cuenta el tamaño de la fuente (es importante para la accesibilidad, visibilidad, grabación en vídeo y producción en línea)</a:t>
            </a:r>
          </a:p>
          <a:p>
            <a:pPr eaLnBrk="1" hangingPunct="1">
              <a:spcBef>
                <a:spcPct val="0"/>
              </a:spcBef>
            </a:pPr>
            <a:endParaRPr/>
          </a:p>
          <a:p>
            <a:pPr eaLnBrk="1" hangingPunct="1">
              <a:spcBef>
                <a:spcPct val="0"/>
              </a:spcBef>
            </a:pPr>
            <a:r>
              <a:rPr b="1"/>
              <a:t>Colores coordinados </a:t>
            </a:r>
          </a:p>
          <a:p>
            <a:pPr eaLnBrk="1" hangingPunct="1">
              <a:spcBef>
                <a:spcPct val="0"/>
              </a:spcBef>
            </a:pPr>
            <a:r>
              <a:t>Preste especial atención a los gráficos, diagramas y cuadros de texto. </a:t>
            </a:r>
          </a:p>
          <a:p>
            <a:pPr eaLnBrk="1" hangingPunct="1">
              <a:spcBef>
                <a:spcPct val="0"/>
              </a:spcBef>
            </a:pPr>
            <a:r>
              <a:t>Tenga en cuenta que los asistentes imprimirán en blanco y negro o escala de grises. Ejecute una prueba de impresión para asegurarse de que los colores son los correctos cuando se imprime en blanco y negro puros y escala de grises.</a:t>
            </a:r>
          </a:p>
          <a:p>
            <a:pPr eaLnBrk="1" hangingPunct="1">
              <a:spcBef>
                <a:spcPct val="0"/>
              </a:spcBef>
            </a:pPr>
            <a:endParaRPr/>
          </a:p>
          <a:p>
            <a:pPr eaLnBrk="1" hangingPunct="1">
              <a:spcBef>
                <a:spcPct val="0"/>
              </a:spcBef>
            </a:pPr>
            <a:r>
              <a:rPr b="1"/>
              <a:t>Gráficos y tablas</a:t>
            </a:r>
          </a:p>
          <a:p>
            <a:pPr eaLnBrk="1" hangingPunct="1">
              <a:spcBef>
                <a:spcPct val="0"/>
              </a:spcBef>
            </a:pPr>
            <a:r>
              <a:t>En breve: si es posible, use colores y estilos uniformes y que no distraigan.</a:t>
            </a:r>
          </a:p>
          <a:p>
            <a:pPr eaLnBrk="1" hangingPunct="1">
              <a:spcBef>
                <a:spcPct val="0"/>
              </a:spcBef>
            </a:pPr>
            <a:r>
              <a:t>Etiquete todos los gráficos y tablas.</a:t>
            </a:r>
          </a:p>
          <a:p>
            <a:pPr eaLnBrk="1" hangingPunct="1">
              <a:spcBef>
                <a:spcPct val="0"/>
              </a:spcBef>
            </a:pPr>
            <a:endParaRPr/>
          </a:p>
          <a:p>
            <a:pPr eaLnBrk="1" hangingPunct="1">
              <a:spcBef>
                <a:spcPct val="0"/>
              </a:spcBef>
            </a:pPr>
            <a:endParaRPr/>
          </a:p>
          <a:p>
            <a:pPr eaLnBrk="1" hangingPunct="1">
              <a:spcBef>
                <a:spcPct val="0"/>
              </a:spcBef>
            </a:pPr>
            <a:endParaRPr/>
          </a:p>
        </p:txBody>
      </p:sp>
      <p:sp>
        <p:nvSpPr>
          <p:cNvPr id="5" name="4 Marcador de pie de página"/>
          <p:cNvSpPr>
            <a:spLocks noGrp="1"/>
          </p:cNvSpPr>
          <p:nvPr>
            <p:ph type="ftr" sz="quarter" idx="10"/>
          </p:nvPr>
        </p:nvSpPr>
        <p:spPr/>
        <p:txBody>
          <a:bodyPr/>
          <a:lstStyle/>
          <a:p>
            <a:pPr>
              <a:defRPr/>
            </a:pPr>
            <a:r>
              <a:rPr lang="es-PE">
                <a:solidFill>
                  <a:prstClr val="black"/>
                </a:solidFill>
              </a:rPr>
              <a:t>Jorge Pasco Loayza</a:t>
            </a:r>
          </a:p>
        </p:txBody>
      </p:sp>
    </p:spTree>
    <p:extLst>
      <p:ext uri="{BB962C8B-B14F-4D97-AF65-F5344CB8AC3E}">
        <p14:creationId xmlns:p14="http://schemas.microsoft.com/office/powerpoint/2010/main" val="1478894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100</a:t>
            </a:fld>
            <a:endParaRPr lang="es-MX">
              <a:solidFill>
                <a:prstClr val="black"/>
              </a:solidFill>
            </a:endParaRPr>
          </a:p>
        </p:txBody>
      </p:sp>
    </p:spTree>
    <p:extLst>
      <p:ext uri="{BB962C8B-B14F-4D97-AF65-F5344CB8AC3E}">
        <p14:creationId xmlns:p14="http://schemas.microsoft.com/office/powerpoint/2010/main" val="472342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101</a:t>
            </a:fld>
            <a:endParaRPr lang="es-MX">
              <a:solidFill>
                <a:prstClr val="black"/>
              </a:solidFill>
            </a:endParaRPr>
          </a:p>
        </p:txBody>
      </p:sp>
    </p:spTree>
    <p:extLst>
      <p:ext uri="{BB962C8B-B14F-4D97-AF65-F5344CB8AC3E}">
        <p14:creationId xmlns:p14="http://schemas.microsoft.com/office/powerpoint/2010/main" val="2219208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102</a:t>
            </a:fld>
            <a:endParaRPr lang="es-MX">
              <a:solidFill>
                <a:prstClr val="black"/>
              </a:solidFill>
            </a:endParaRPr>
          </a:p>
        </p:txBody>
      </p:sp>
    </p:spTree>
    <p:extLst>
      <p:ext uri="{BB962C8B-B14F-4D97-AF65-F5344CB8AC3E}">
        <p14:creationId xmlns:p14="http://schemas.microsoft.com/office/powerpoint/2010/main" val="165312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103</a:t>
            </a:fld>
            <a:endParaRPr lang="es-MX">
              <a:solidFill>
                <a:prstClr val="black"/>
              </a:solidFill>
            </a:endParaRPr>
          </a:p>
        </p:txBody>
      </p:sp>
    </p:spTree>
    <p:extLst>
      <p:ext uri="{BB962C8B-B14F-4D97-AF65-F5344CB8AC3E}">
        <p14:creationId xmlns:p14="http://schemas.microsoft.com/office/powerpoint/2010/main" val="2666880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84CA7FA-916F-446E-A071-F217CF9F5A12}" type="slidenum">
              <a:rPr lang="es-MX" smtClean="0">
                <a:solidFill>
                  <a:prstClr val="black"/>
                </a:solidFill>
              </a:rPr>
              <a:pPr/>
              <a:t>104</a:t>
            </a:fld>
            <a:endParaRPr lang="es-MX">
              <a:solidFill>
                <a:prstClr val="black"/>
              </a:solidFill>
            </a:endParaRPr>
          </a:p>
        </p:txBody>
      </p:sp>
    </p:spTree>
    <p:extLst>
      <p:ext uri="{BB962C8B-B14F-4D97-AF65-F5344CB8AC3E}">
        <p14:creationId xmlns:p14="http://schemas.microsoft.com/office/powerpoint/2010/main" val="3885622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6070597-AC64-4299-AC34-2E54A60BE043}"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99C429A5-6F2C-4963-A5A2-F3A486E90385}"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1C3BBC7C-85F3-4CDB-AF33-6BF1BD52AA37}"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6070597-AC64-4299-AC34-2E54A60BE04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318638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63D9B75-16D8-423C-8E36-79EC782834B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87098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3640CE8-3B54-48F7-9094-EE78ED2B1AB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91437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96C1B861-2078-4968-A3CB-5C09357B81B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724696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075849B1-B2BD-4A79-9860-D8C68C322C4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608864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F6229D08-80CA-4F48-8577-40F79B91C85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506561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9B127D04-A7D8-43ED-BAF3-6F8CEC64540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162396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FF5F01F-A3F9-4F75-8617-DF7286DB3D9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13796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63D9B75-16D8-423C-8E36-79EC782834BF}" type="slidenum">
              <a:rPr lang="es-ES"/>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600E6BA-9779-40F6-8F8E-A9AEBB9617F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39056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9C429A5-6F2C-4963-A5A2-F3A486E9038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99445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C3BBC7C-85F3-4CDB-AF33-6BF1BD52AA3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492165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ólo el título">
    <p:spTree>
      <p:nvGrpSpPr>
        <p:cNvPr id="1" name=""/>
        <p:cNvGrpSpPr/>
        <p:nvPr/>
      </p:nvGrpSpPr>
      <p:grpSpPr>
        <a:xfrm>
          <a:off x="0" y="0"/>
          <a:ext cx="0" cy="0"/>
          <a:chOff x="0" y="0"/>
          <a:chExt cx="0" cy="0"/>
        </a:xfrm>
      </p:grpSpPr>
      <p:sp>
        <p:nvSpPr>
          <p:cNvPr id="6" name="Content Placeholder 2"/>
          <p:cNvSpPr>
            <a:spLocks noGrp="1"/>
          </p:cNvSpPr>
          <p:nvPr>
            <p:ph idx="1"/>
          </p:nvPr>
        </p:nvSpPr>
        <p:spPr>
          <a:xfrm>
            <a:off x="323528" y="908720"/>
            <a:ext cx="8515672" cy="5184575"/>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dirty="0"/>
          </a:p>
        </p:txBody>
      </p:sp>
      <p:sp>
        <p:nvSpPr>
          <p:cNvPr id="7" name="Title Placeholder 1"/>
          <p:cNvSpPr>
            <a:spLocks noGrp="1"/>
          </p:cNvSpPr>
          <p:nvPr>
            <p:ph type="title"/>
          </p:nvPr>
        </p:nvSpPr>
        <p:spPr>
          <a:xfrm>
            <a:off x="179512" y="0"/>
            <a:ext cx="7848872" cy="620688"/>
          </a:xfrm>
          <a:prstGeom prst="rect">
            <a:avLst/>
          </a:prstGeom>
        </p:spPr>
        <p:txBody>
          <a:bodyPr rtlCol="0">
            <a:normAutofit/>
          </a:bodyPr>
          <a:lstStyle/>
          <a:p>
            <a:r>
              <a:rPr lang="es-ES" dirty="0"/>
              <a:t>Haga clic para modificar el estilo de título del patrón</a:t>
            </a:r>
            <a:endParaRPr lang="en-US" dirty="0"/>
          </a:p>
        </p:txBody>
      </p:sp>
      <p:sp>
        <p:nvSpPr>
          <p:cNvPr id="4" name="Date Placeholder 3"/>
          <p:cNvSpPr>
            <a:spLocks noGrp="1"/>
          </p:cNvSpPr>
          <p:nvPr>
            <p:ph type="dt" sz="half" idx="10"/>
          </p:nvPr>
        </p:nvSpPr>
        <p:spPr/>
        <p:txBody>
          <a:bodyPr/>
          <a:lstStyle>
            <a:lvl1pPr>
              <a:defRPr/>
            </a:lvl1pPr>
          </a:lstStyle>
          <a:p>
            <a:pPr>
              <a:defRPr/>
            </a:pPr>
            <a:r>
              <a:rPr lang="es-PE">
                <a:solidFill>
                  <a:srgbClr val="000000"/>
                </a:solidFill>
              </a:rPr>
              <a:t>12/17/2009</a:t>
            </a:r>
            <a:endParaRPr>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a:solidFill>
                <a:srgbClr val="000000"/>
              </a:solidFill>
            </a:endParaRPr>
          </a:p>
        </p:txBody>
      </p:sp>
      <p:sp>
        <p:nvSpPr>
          <p:cNvPr id="8" name="Slide Number Placeholder 5"/>
          <p:cNvSpPr>
            <a:spLocks noGrp="1"/>
          </p:cNvSpPr>
          <p:nvPr>
            <p:ph type="sldNum" sz="quarter" idx="12"/>
          </p:nvPr>
        </p:nvSpPr>
        <p:spPr/>
        <p:txBody>
          <a:bodyPr/>
          <a:lstStyle>
            <a:lvl1pPr>
              <a:defRPr/>
            </a:lvl1pPr>
          </a:lstStyle>
          <a:p>
            <a:pPr>
              <a:defRPr/>
            </a:pPr>
            <a:fld id="{D908D74B-48D9-42D4-B4F9-F55008D8E0EF}" type="slidenum">
              <a:rPr>
                <a:solidFill>
                  <a:srgbClr val="000000"/>
                </a:solidFill>
              </a:rPr>
              <a:pPr>
                <a:defRPr/>
              </a:pPr>
              <a:t>‹Nº›</a:t>
            </a:fld>
            <a:endParaRPr>
              <a:solidFill>
                <a:srgbClr val="000000"/>
              </a:solidFill>
            </a:endParaRPr>
          </a:p>
        </p:txBody>
      </p:sp>
    </p:spTree>
    <p:extLst>
      <p:ext uri="{BB962C8B-B14F-4D97-AF65-F5344CB8AC3E}">
        <p14:creationId xmlns:p14="http://schemas.microsoft.com/office/powerpoint/2010/main" val="2089626058"/>
      </p:ext>
    </p:extLst>
  </p:cSld>
  <p:clrMapOvr>
    <a:masterClrMapping/>
  </p:clrMapOvr>
  <p:transition spd="slow">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6307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4234861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65539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05808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98381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17886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63640CE8-3B54-48F7-9094-EE78ED2B1ABA}" type="slidenum">
              <a:rPr lang="es-ES"/>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95628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964131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42768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93521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64399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0" i="0">
                <a:solidFill>
                  <a:srgbClr val="40312A"/>
                </a:solidFill>
                <a:latin typeface="Arial"/>
                <a:cs typeface="Arial"/>
              </a:defRPr>
            </a:lvl1pPr>
          </a:lstStyle>
          <a:p>
            <a:endParaRPr/>
          </a:p>
        </p:txBody>
      </p:sp>
      <p:sp>
        <p:nvSpPr>
          <p:cNvPr id="3" name="Holder 3"/>
          <p:cNvSpPr>
            <a:spLocks noGrp="1"/>
          </p:cNvSpPr>
          <p:nvPr>
            <p:ph sz="half" idx="2"/>
          </p:nvPr>
        </p:nvSpPr>
        <p:spPr>
          <a:xfrm>
            <a:off x="457201" y="1577340"/>
            <a:ext cx="3977640" cy="29084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29084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9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11/10/2019</a:t>
            </a:fld>
            <a:endParaRPr kumimoji="0" lang="en-US" sz="9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sz="9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sz="9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681849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20861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565695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4127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33602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96C1B861-2078-4968-A3CB-5C09357B81BC}" type="slidenum">
              <a:rPr lang="es-ES"/>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07895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4823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426946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9325460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3555683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411801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26588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0" i="0">
                <a:solidFill>
                  <a:srgbClr val="40312A"/>
                </a:solidFill>
                <a:latin typeface="Arial"/>
                <a:cs typeface="Arial"/>
              </a:defRPr>
            </a:lvl1pPr>
          </a:lstStyle>
          <a:p>
            <a:endParaRPr/>
          </a:p>
        </p:txBody>
      </p:sp>
      <p:sp>
        <p:nvSpPr>
          <p:cNvPr id="3" name="Holder 3"/>
          <p:cNvSpPr>
            <a:spLocks noGrp="1"/>
          </p:cNvSpPr>
          <p:nvPr>
            <p:ph sz="half" idx="2"/>
          </p:nvPr>
        </p:nvSpPr>
        <p:spPr>
          <a:xfrm>
            <a:off x="457201" y="1577340"/>
            <a:ext cx="3977640" cy="29084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29084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9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11/10/2019</a:t>
            </a:fld>
            <a:endParaRPr kumimoji="0" lang="en-US" sz="9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sz="9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sz="9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8233655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0E9E1DD-26BF-4824-B08B-013A5B45B32B}"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2571826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F6B0D5-2264-43FB-B12B-383ABDDE6204}"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51525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075849B1-B2BD-4A79-9860-D8C68C322C43}" type="slidenum">
              <a:rPr lang="es-ES"/>
              <a:pPr/>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B9E4C52-D3F0-4D3A-A90D-6B421488BE2A}"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42554568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9C51A58-CDC9-4D22-904B-CD159CCFA686}"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40901714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E2785D0-B2B6-4E7F-931F-61A846626673}"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5229948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43FD68-A9A3-40BE-8591-F79F3C63BF1D}"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8181933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F5A4C6D-44A3-4DDA-ABD6-F6B557EA5AA6}"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649967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E6B3CB7-0E49-4E17-AD06-170B65F10882}"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1959978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887EFEA-4EC7-464D-B2F0-DAE107333456}"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7116365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972D834-407D-48B4-973D-47A8005A72EC}"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7888108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024F07-0F22-4A8A-9325-FD1CBFE7AA5C}"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8080717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75" b="1" i="0">
                <a:solidFill>
                  <a:srgbClr val="006FC0"/>
                </a:solidFill>
                <a:latin typeface="Calibri"/>
                <a:cs typeface="Calibri"/>
              </a:defRPr>
            </a:lvl1pPr>
          </a:lstStyle>
          <a:p>
            <a:endParaRPr/>
          </a:p>
        </p:txBody>
      </p:sp>
      <p:sp>
        <p:nvSpPr>
          <p:cNvPr id="3" name="Holder 3"/>
          <p:cNvSpPr>
            <a:spLocks noGrp="1"/>
          </p:cNvSpPr>
          <p:nvPr>
            <p:ph sz="half" idx="2"/>
          </p:nvPr>
        </p:nvSpPr>
        <p:spPr>
          <a:xfrm>
            <a:off x="872642" y="1364360"/>
            <a:ext cx="3184208" cy="186974"/>
          </a:xfrm>
          <a:prstGeom prst="rect">
            <a:avLst/>
          </a:prstGeom>
        </p:spPr>
        <p:txBody>
          <a:bodyPr wrap="square" lIns="0" tIns="0" rIns="0" bIns="0">
            <a:spAutoFit/>
          </a:bodyPr>
          <a:lstStyle>
            <a:lvl1pPr>
              <a:defRPr sz="1350" b="0" i="0">
                <a:solidFill>
                  <a:schemeClr val="tx1"/>
                </a:solidFill>
                <a:latin typeface="Calibri"/>
                <a:cs typeface="Calibri"/>
              </a:defRPr>
            </a:lvl1pPr>
          </a:lstStyle>
          <a:p>
            <a:endParaRPr/>
          </a:p>
        </p:txBody>
      </p:sp>
      <p:sp>
        <p:nvSpPr>
          <p:cNvPr id="4" name="Holder 4"/>
          <p:cNvSpPr>
            <a:spLocks noGrp="1"/>
          </p:cNvSpPr>
          <p:nvPr>
            <p:ph sz="half" idx="3"/>
          </p:nvPr>
        </p:nvSpPr>
        <p:spPr>
          <a:xfrm>
            <a:off x="4763643" y="1364360"/>
            <a:ext cx="3536156" cy="186974"/>
          </a:xfrm>
          <a:prstGeom prst="rect">
            <a:avLst/>
          </a:prstGeom>
        </p:spPr>
        <p:txBody>
          <a:bodyPr wrap="square" lIns="0" tIns="0" rIns="0" bIns="0">
            <a:spAutoFit/>
          </a:bodyPr>
          <a:lstStyle>
            <a:lvl1pPr>
              <a:defRPr sz="135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11/10/2019</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sz="9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58744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F6229D08-80CA-4F48-8577-40F79B91C85B}" type="slidenum">
              <a:rPr lang="es-ES"/>
              <a:pPr/>
              <a:t>‹Nº›</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0E9E1DD-26BF-4824-B08B-013A5B45B32B}"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9447531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F6B0D5-2264-43FB-B12B-383ABDDE6204}"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5865215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B9E4C52-D3F0-4D3A-A90D-6B421488BE2A}"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5944482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9C51A58-CDC9-4D22-904B-CD159CCFA686}"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170931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E2785D0-B2B6-4E7F-931F-61A846626673}"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9177242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43FD68-A9A3-40BE-8591-F79F3C63BF1D}"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2299006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F5A4C6D-44A3-4DDA-ABD6-F6B557EA5AA6}"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8055964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E6B3CB7-0E49-4E17-AD06-170B65F10882}"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4792332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PE"/>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887EFEA-4EC7-464D-B2F0-DAE107333456}"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42240278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972D834-407D-48B4-973D-47A8005A72EC}"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04075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9B127D04-A7D8-43ED-BAF3-6F8CEC645400}" type="slidenum">
              <a:rPr lang="es-ES"/>
              <a:pPr/>
              <a:t>‹Nº›</a:t>
            </a:fld>
            <a:endParaRPr lang="es-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024F07-0F22-4A8A-9325-FD1CBFE7AA5C}"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0111273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75" b="1" i="0">
                <a:solidFill>
                  <a:srgbClr val="006FC0"/>
                </a:solidFill>
                <a:latin typeface="Calibri"/>
                <a:cs typeface="Calibri"/>
              </a:defRPr>
            </a:lvl1pPr>
          </a:lstStyle>
          <a:p>
            <a:endParaRPr/>
          </a:p>
        </p:txBody>
      </p:sp>
      <p:sp>
        <p:nvSpPr>
          <p:cNvPr id="3" name="Holder 3"/>
          <p:cNvSpPr>
            <a:spLocks noGrp="1"/>
          </p:cNvSpPr>
          <p:nvPr>
            <p:ph sz="half" idx="2"/>
          </p:nvPr>
        </p:nvSpPr>
        <p:spPr>
          <a:xfrm>
            <a:off x="872642" y="1364360"/>
            <a:ext cx="3184208" cy="186974"/>
          </a:xfrm>
          <a:prstGeom prst="rect">
            <a:avLst/>
          </a:prstGeom>
        </p:spPr>
        <p:txBody>
          <a:bodyPr wrap="square" lIns="0" tIns="0" rIns="0" bIns="0">
            <a:spAutoFit/>
          </a:bodyPr>
          <a:lstStyle>
            <a:lvl1pPr>
              <a:defRPr sz="1350" b="0" i="0">
                <a:solidFill>
                  <a:schemeClr val="tx1"/>
                </a:solidFill>
                <a:latin typeface="Calibri"/>
                <a:cs typeface="Calibri"/>
              </a:defRPr>
            </a:lvl1pPr>
          </a:lstStyle>
          <a:p>
            <a:endParaRPr/>
          </a:p>
        </p:txBody>
      </p:sp>
      <p:sp>
        <p:nvSpPr>
          <p:cNvPr id="4" name="Holder 4"/>
          <p:cNvSpPr>
            <a:spLocks noGrp="1"/>
          </p:cNvSpPr>
          <p:nvPr>
            <p:ph sz="half" idx="3"/>
          </p:nvPr>
        </p:nvSpPr>
        <p:spPr>
          <a:xfrm>
            <a:off x="4763643" y="1364360"/>
            <a:ext cx="3536156" cy="186974"/>
          </a:xfrm>
          <a:prstGeom prst="rect">
            <a:avLst/>
          </a:prstGeom>
        </p:spPr>
        <p:txBody>
          <a:bodyPr wrap="square" lIns="0" tIns="0" rIns="0" bIns="0">
            <a:spAutoFit/>
          </a:bodyPr>
          <a:lstStyle>
            <a:lvl1pPr>
              <a:defRPr sz="135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11/10/2019</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sz="9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444821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5FF5F01F-A3F9-4F75-8617-DF7286DB3D99}"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A600E6BA-9779-40F6-8F8E-A9AEBB9617F8}"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5D22EB1-9003-4285-BB90-285B05F1DF35}"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5D22EB1-9003-4285-BB90-285B05F1DF3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599170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24417900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35771D5-4D88-47F6-9B72-E7D5CD42ADF7}" type="datetimeFigureOut">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579333-B615-4421-9623-0433DAF99823}"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7747746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16D61E0-84A2-46C4-8B3F-1EAD30F91953}"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1255669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16D61E0-84A2-46C4-8B3F-1EAD30F91953}" type="datetime1">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10/11/2019</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A864C4F-F769-48C8-A6FA-9877BE736759}" type="slidenum">
              <a:rPr kumimoji="0" lang="es-PE"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PE"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02048070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103.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10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8" Type="http://schemas.openxmlformats.org/officeDocument/2006/relationships/diagramData" Target="../diagrams/data30.xml"/><Relationship Id="rId3" Type="http://schemas.openxmlformats.org/officeDocument/2006/relationships/diagramData" Target="../diagrams/data29.xml"/><Relationship Id="rId7" Type="http://schemas.microsoft.com/office/2007/relationships/diagramDrawing" Target="../diagrams/drawing29.xml"/><Relationship Id="rId12" Type="http://schemas.microsoft.com/office/2007/relationships/diagramDrawing" Target="../diagrams/drawing3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9.xml"/><Relationship Id="rId11" Type="http://schemas.openxmlformats.org/officeDocument/2006/relationships/diagramColors" Target="../diagrams/colors30.xml"/><Relationship Id="rId5" Type="http://schemas.openxmlformats.org/officeDocument/2006/relationships/diagramQuickStyle" Target="../diagrams/quickStyle29.xml"/><Relationship Id="rId10" Type="http://schemas.openxmlformats.org/officeDocument/2006/relationships/diagramQuickStyle" Target="../diagrams/quickStyle30.xml"/><Relationship Id="rId4" Type="http://schemas.openxmlformats.org/officeDocument/2006/relationships/diagramLayout" Target="../diagrams/layout29.xml"/><Relationship Id="rId9" Type="http://schemas.openxmlformats.org/officeDocument/2006/relationships/diagramLayout" Target="../diagrams/layout30.xml"/></Relationships>
</file>

<file path=ppt/slides/_rels/slide106.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10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42.xml"/><Relationship Id="rId4" Type="http://schemas.openxmlformats.org/officeDocument/2006/relationships/image" Target="../media/image107.png"/></Relationships>
</file>

<file path=ppt/slides/_rels/slide11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6.jpeg"/><Relationship Id="rId1" Type="http://schemas.openxmlformats.org/officeDocument/2006/relationships/slideLayout" Target="../slideLayouts/slideLayout49.xml"/><Relationship Id="rId6" Type="http://schemas.openxmlformats.org/officeDocument/2006/relationships/image" Target="../media/image107.png"/><Relationship Id="rId5" Type="http://schemas.openxmlformats.org/officeDocument/2006/relationships/image" Target="../media/image110.jpeg"/><Relationship Id="rId4" Type="http://schemas.openxmlformats.org/officeDocument/2006/relationships/image" Target="../media/image109.jpe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116.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117.xml.rels><?xml version="1.0" encoding="UTF-8" standalone="yes"?>
<Relationships xmlns="http://schemas.openxmlformats.org/package/2006/relationships"><Relationship Id="rId8" Type="http://schemas.openxmlformats.org/officeDocument/2006/relationships/image" Target="../media/image112.gif"/><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118.xml.rels><?xml version="1.0" encoding="UTF-8" standalone="yes"?>
<Relationships xmlns="http://schemas.openxmlformats.org/package/2006/relationships"><Relationship Id="rId8" Type="http://schemas.openxmlformats.org/officeDocument/2006/relationships/diagramData" Target="../diagrams/data36.xml"/><Relationship Id="rId3" Type="http://schemas.openxmlformats.org/officeDocument/2006/relationships/diagramData" Target="../diagrams/data35.xml"/><Relationship Id="rId7" Type="http://schemas.microsoft.com/office/2007/relationships/diagramDrawing" Target="../diagrams/drawing35.xml"/><Relationship Id="rId12" Type="http://schemas.microsoft.com/office/2007/relationships/diagramDrawing" Target="../diagrams/drawing3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5.xml"/><Relationship Id="rId11" Type="http://schemas.openxmlformats.org/officeDocument/2006/relationships/diagramColors" Target="../diagrams/colors36.xml"/><Relationship Id="rId5" Type="http://schemas.openxmlformats.org/officeDocument/2006/relationships/diagramQuickStyle" Target="../diagrams/quickStyle35.xml"/><Relationship Id="rId10" Type="http://schemas.openxmlformats.org/officeDocument/2006/relationships/diagramQuickStyle" Target="../diagrams/quickStyle36.xml"/><Relationship Id="rId4" Type="http://schemas.openxmlformats.org/officeDocument/2006/relationships/diagramLayout" Target="../diagrams/layout35.xml"/><Relationship Id="rId9" Type="http://schemas.openxmlformats.org/officeDocument/2006/relationships/diagramLayout" Target="../diagrams/layout36.xml"/></Relationships>
</file>

<file path=ppt/slides/_rels/slide119.xml.rels><?xml version="1.0" encoding="UTF-8" standalone="yes"?>
<Relationships xmlns="http://schemas.openxmlformats.org/package/2006/relationships"><Relationship Id="rId3" Type="http://schemas.openxmlformats.org/officeDocument/2006/relationships/image" Target="../media/image113.gif"/><Relationship Id="rId2" Type="http://schemas.openxmlformats.org/officeDocument/2006/relationships/image" Target="../media/image106.jpeg"/><Relationship Id="rId1" Type="http://schemas.openxmlformats.org/officeDocument/2006/relationships/slideLayout" Target="../slideLayouts/slideLayout66.xml"/><Relationship Id="rId4" Type="http://schemas.openxmlformats.org/officeDocument/2006/relationships/image" Target="../media/image10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14.gif"/><Relationship Id="rId2" Type="http://schemas.openxmlformats.org/officeDocument/2006/relationships/image" Target="../media/image106.jpeg"/><Relationship Id="rId1" Type="http://schemas.openxmlformats.org/officeDocument/2006/relationships/slideLayout" Target="../slideLayouts/slideLayout61.xml"/><Relationship Id="rId4" Type="http://schemas.openxmlformats.org/officeDocument/2006/relationships/image" Target="../media/image107.png"/></Relationships>
</file>

<file path=ppt/slides/_rels/slide121.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122.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8" Type="http://schemas.openxmlformats.org/officeDocument/2006/relationships/image" Target="../media/image116.gif"/><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124.xml.rels><?xml version="1.0" encoding="UTF-8" standalone="yes"?>
<Relationships xmlns="http://schemas.openxmlformats.org/package/2006/relationships"><Relationship Id="rId8" Type="http://schemas.openxmlformats.org/officeDocument/2006/relationships/diagramData" Target="../diagrams/data40.xml"/><Relationship Id="rId3" Type="http://schemas.openxmlformats.org/officeDocument/2006/relationships/diagramData" Target="../diagrams/data39.xml"/><Relationship Id="rId7" Type="http://schemas.microsoft.com/office/2007/relationships/diagramDrawing" Target="../diagrams/drawing39.xml"/><Relationship Id="rId12" Type="http://schemas.microsoft.com/office/2007/relationships/diagramDrawing" Target="../diagrams/drawing4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9.xml"/><Relationship Id="rId11" Type="http://schemas.openxmlformats.org/officeDocument/2006/relationships/diagramColors" Target="../diagrams/colors40.xml"/><Relationship Id="rId5" Type="http://schemas.openxmlformats.org/officeDocument/2006/relationships/diagramQuickStyle" Target="../diagrams/quickStyle39.xml"/><Relationship Id="rId10" Type="http://schemas.openxmlformats.org/officeDocument/2006/relationships/diagramQuickStyle" Target="../diagrams/quickStyle40.xml"/><Relationship Id="rId4" Type="http://schemas.openxmlformats.org/officeDocument/2006/relationships/diagramLayout" Target="../diagrams/layout39.xml"/><Relationship Id="rId9" Type="http://schemas.openxmlformats.org/officeDocument/2006/relationships/diagramLayout" Target="../diagrams/layout40.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131.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30.xml"/></Relationships>
</file>

<file path=ppt/slides/_rels/slide132.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30.xml"/></Relationships>
</file>

<file path=ppt/slides/_rels/slide133.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2.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gif"/><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gif"/></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Layout" Target="../diagrams/layout9.xml"/><Relationship Id="rId7" Type="http://schemas.openxmlformats.org/officeDocument/2006/relationships/image" Target="../media/image69.jpeg"/><Relationship Id="rId12" Type="http://schemas.microsoft.com/office/2007/relationships/diagramDrawing" Target="../diagrams/drawing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diagramColors" Target="../diagrams/colors10.xml"/><Relationship Id="rId5" Type="http://schemas.openxmlformats.org/officeDocument/2006/relationships/diagramColors" Target="../diagrams/colors9.xml"/><Relationship Id="rId10" Type="http://schemas.openxmlformats.org/officeDocument/2006/relationships/diagramQuickStyle" Target="../diagrams/quickStyle10.xml"/><Relationship Id="rId4" Type="http://schemas.openxmlformats.org/officeDocument/2006/relationships/diagramQuickStyle" Target="../diagrams/quickStyle9.xml"/><Relationship Id="rId9" Type="http://schemas.openxmlformats.org/officeDocument/2006/relationships/diagramLayout" Target="../diagrams/layout10.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70.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2.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diagramLayout" Target="../diagrams/layout12.xml"/><Relationship Id="rId7" Type="http://schemas.openxmlformats.org/officeDocument/2006/relationships/image" Target="../media/image71.jpeg"/><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76.gif"/><Relationship Id="rId3" Type="http://schemas.openxmlformats.org/officeDocument/2006/relationships/diagramLayout" Target="../diagrams/layout13.xml"/><Relationship Id="rId7" Type="http://schemas.openxmlformats.org/officeDocument/2006/relationships/image" Target="../media/image75.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81.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82.jpeg"/><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89.jpeg"/><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91.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8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94.gif"/><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 Id="rId4" Type="http://schemas.openxmlformats.org/officeDocument/2006/relationships/image" Target="../media/image100.jpeg"/></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99.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notesSlide" Target="../notesSlides/notesSlide4.xml"/><Relationship Id="rId7" Type="http://schemas.openxmlformats.org/officeDocument/2006/relationships/diagramColors" Target="../diagrams/colors24.xml"/><Relationship Id="rId2" Type="http://schemas.openxmlformats.org/officeDocument/2006/relationships/slideLayout" Target="../slideLayouts/slideLayout23.xml"/><Relationship Id="rId1" Type="http://schemas.openxmlformats.org/officeDocument/2006/relationships/tags" Target="../tags/tag1.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p:nvPr/>
        </p:nvSpPr>
        <p:spPr>
          <a:xfrm>
            <a:off x="683568" y="1988840"/>
            <a:ext cx="7776864" cy="3168352"/>
          </a:xfrm>
          <a:prstGeom prst="rect">
            <a:avLst/>
          </a:prstGeom>
          <a:ln w="76200" cmpd="thickThin">
            <a:solidFill>
              <a:srgbClr val="A50021"/>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s-PE" sz="2000" b="1" dirty="0">
                <a:solidFill>
                  <a:srgbClr val="000000"/>
                </a:solidFill>
                <a:latin typeface="Helvetica" pitchFamily="34" charset="0"/>
                <a:cs typeface="Helvetica" pitchFamily="34" charset="0"/>
              </a:rPr>
              <a:t>DIPLOMADO EN GESTIÓN PÚBLICA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Helvetica" pitchFamily="34" charset="0"/>
              <a:ea typeface="+mn-ea"/>
              <a:cs typeface="Helvetic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rgbClr val="000000"/>
                </a:solidFill>
                <a:effectLst/>
                <a:uLnTx/>
                <a:uFillTx/>
                <a:latin typeface="Helvetica" pitchFamily="34" charset="0"/>
                <a:ea typeface="+mn-ea"/>
                <a:cs typeface="Helvetica" pitchFamily="34" charset="0"/>
              </a:rPr>
              <a:t>Cusco,  10 de noviembre</a:t>
            </a:r>
            <a:r>
              <a:rPr lang="es-PE" b="1" dirty="0">
                <a:solidFill>
                  <a:srgbClr val="000000"/>
                </a:solidFill>
                <a:latin typeface="Helvetica" pitchFamily="34" charset="0"/>
                <a:cs typeface="Helvetica" pitchFamily="34" charset="0"/>
              </a:rPr>
              <a:t> de 2019</a:t>
            </a:r>
            <a:endParaRPr kumimoji="0" lang="es-ES" sz="1800" b="0" i="0" u="none" strike="noStrike" kern="1200" cap="none" spc="0" normalizeH="0" baseline="0" noProof="0" dirty="0">
              <a:ln>
                <a:noFill/>
              </a:ln>
              <a:solidFill>
                <a:srgbClr val="000000"/>
              </a:solidFill>
              <a:effectLst/>
              <a:uLnTx/>
              <a:uFillTx/>
              <a:latin typeface="Helvetica" pitchFamily="34" charset="0"/>
              <a:ea typeface="+mn-ea"/>
              <a:cs typeface="Helvetic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900" b="1" i="0" u="none" strike="noStrike" kern="1200" cap="none" spc="0" normalizeH="0" baseline="0" noProof="0" dirty="0">
                <a:ln>
                  <a:noFill/>
                </a:ln>
                <a:solidFill>
                  <a:srgbClr val="000000"/>
                </a:solidFill>
                <a:effectLst/>
                <a:uLnTx/>
                <a:uFillTx/>
                <a:latin typeface="Helvetica" pitchFamily="34" charset="0"/>
                <a:ea typeface="+mn-ea"/>
                <a:cs typeface="Helvetica" pitchFamily="34" charset="0"/>
              </a:rPr>
              <a:t> </a:t>
            </a:r>
            <a:endParaRPr kumimoji="0" lang="es-ES" sz="1900" b="0" i="0" u="none" strike="noStrike" kern="1200" cap="none" spc="0" normalizeH="0" baseline="0" noProof="0" dirty="0">
              <a:ln>
                <a:noFill/>
              </a:ln>
              <a:solidFill>
                <a:srgbClr val="000000"/>
              </a:solidFill>
              <a:effectLst/>
              <a:uLnTx/>
              <a:uFillTx/>
              <a:latin typeface="Helvetica" pitchFamily="34" charset="0"/>
              <a:ea typeface="+mn-ea"/>
              <a:cs typeface="Helvetic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s-PE" sz="2000" b="1" dirty="0">
                <a:solidFill>
                  <a:srgbClr val="000000"/>
                </a:solidFill>
                <a:latin typeface="Helvetica" pitchFamily="34" charset="0"/>
                <a:cs typeface="Helvetica" pitchFamily="34" charset="0"/>
              </a:rPr>
              <a:t>CONTROL GUBERNAMENTAL EN EL SECTOR PÚBLICO</a:t>
            </a:r>
            <a:endParaRPr kumimoji="0" lang="es-PE" sz="1900" b="1" i="0" u="none" strike="noStrike" kern="1200" cap="none" spc="0" normalizeH="0" baseline="0" noProof="0" dirty="0">
              <a:ln>
                <a:noFill/>
              </a:ln>
              <a:solidFill>
                <a:srgbClr val="000000"/>
              </a:solidFill>
              <a:effectLst/>
              <a:uLnTx/>
              <a:uFillTx/>
              <a:latin typeface="Helvetica" pitchFamily="34" charset="0"/>
              <a:ea typeface="+mn-ea"/>
              <a:cs typeface="Helvetic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rgbClr val="000000"/>
                </a:solidFill>
                <a:effectLst/>
                <a:uLnTx/>
                <a:uFillTx/>
                <a:latin typeface="Helvetica" pitchFamily="34" charset="0"/>
                <a:ea typeface="+mn-ea"/>
                <a:cs typeface="Helvetica" pitchFamily="34" charset="0"/>
              </a:rPr>
              <a:t> </a:t>
            </a:r>
            <a:endParaRPr kumimoji="0" lang="es-ES" sz="1800" b="0" i="0" u="none" strike="noStrike" kern="1200" cap="none" spc="0" normalizeH="0" baseline="0" noProof="0" dirty="0">
              <a:ln>
                <a:noFill/>
              </a:ln>
              <a:solidFill>
                <a:srgbClr val="000000"/>
              </a:solidFill>
              <a:effectLst/>
              <a:uLnTx/>
              <a:uFillTx/>
              <a:latin typeface="Helvetica" pitchFamily="34" charset="0"/>
              <a:ea typeface="+mn-ea"/>
              <a:cs typeface="Helvetic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rgbClr val="000000"/>
                </a:solidFill>
                <a:effectLst/>
                <a:uLnTx/>
                <a:uFillTx/>
                <a:latin typeface="Helvetica" pitchFamily="34" charset="0"/>
                <a:ea typeface="+mn-ea"/>
                <a:cs typeface="Helvetica" pitchFamily="34" charset="0"/>
              </a:rPr>
              <a:t>Docente: Cesar Justo Gomez</a:t>
            </a:r>
            <a:endParaRPr kumimoji="0" lang="es-ES" sz="1800" b="0" i="0" u="none" strike="noStrike" kern="1200" cap="none" spc="0" normalizeH="0" baseline="0" noProof="0" dirty="0">
              <a:ln>
                <a:noFill/>
              </a:ln>
              <a:solidFill>
                <a:srgbClr val="000000"/>
              </a:solidFill>
              <a:effectLst/>
              <a:uLnTx/>
              <a:uFillTx/>
              <a:latin typeface="Helvetica" pitchFamily="34" charset="0"/>
              <a:ea typeface="+mn-ea"/>
              <a:cs typeface="Helvetica" pitchFamily="34" charset="0"/>
            </a:endParaRPr>
          </a:p>
        </p:txBody>
      </p:sp>
      <p:sp>
        <p:nvSpPr>
          <p:cNvPr id="10" name="Rectángulo 9"/>
          <p:cNvSpPr/>
          <p:nvPr/>
        </p:nvSpPr>
        <p:spPr>
          <a:xfrm>
            <a:off x="0" y="6021288"/>
            <a:ext cx="9144000" cy="288032"/>
          </a:xfrm>
          <a:prstGeom prst="rect">
            <a:avLst/>
          </a:prstGeom>
          <a:solidFill>
            <a:srgbClr val="A20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405697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ABUSO DEL PODER</a:t>
            </a:r>
          </a:p>
        </p:txBody>
      </p:sp>
      <p:pic>
        <p:nvPicPr>
          <p:cNvPr id="6" name="Imagen 5" descr="http://www.biografiasyvidas.com/biografia/m/fotos/montesquieu_baron.jpg"/>
          <p:cNvPicPr/>
          <p:nvPr/>
        </p:nvPicPr>
        <p:blipFill>
          <a:blip r:embed="rId2">
            <a:extLst>
              <a:ext uri="{28A0092B-C50C-407E-A947-70E740481C1C}">
                <a14:useLocalDpi xmlns:a14="http://schemas.microsoft.com/office/drawing/2010/main" val="0"/>
              </a:ext>
            </a:extLst>
          </a:blip>
          <a:srcRect/>
          <a:stretch>
            <a:fillRect/>
          </a:stretch>
        </p:blipFill>
        <p:spPr bwMode="auto">
          <a:xfrm>
            <a:off x="5594181" y="2060848"/>
            <a:ext cx="2866251" cy="2797542"/>
          </a:xfrm>
          <a:prstGeom prst="rect">
            <a:avLst/>
          </a:prstGeom>
          <a:noFill/>
          <a:ln>
            <a:noFill/>
          </a:ln>
        </p:spPr>
      </p:pic>
      <p:sp>
        <p:nvSpPr>
          <p:cNvPr id="2" name="CuadroTexto 1"/>
          <p:cNvSpPr txBox="1"/>
          <p:nvPr/>
        </p:nvSpPr>
        <p:spPr>
          <a:xfrm>
            <a:off x="755576" y="2637200"/>
            <a:ext cx="4464496" cy="2015936"/>
          </a:xfrm>
          <a:prstGeom prst="rect">
            <a:avLst/>
          </a:prstGeom>
          <a:noFill/>
        </p:spPr>
        <p:txBody>
          <a:bodyPr wrap="square" rtlCol="0">
            <a:spAutoFit/>
          </a:bodyPr>
          <a:lstStyle/>
          <a:p>
            <a:pPr algn="just"/>
            <a:r>
              <a:rPr lang="es-PE" sz="2500" i="1" dirty="0">
                <a:latin typeface="Helvetica" panose="020B0604020202020204" pitchFamily="34" charset="0"/>
              </a:rPr>
              <a:t>"Es una experiencia eterna que todo hombre que tiene poder siente inclinación a abusar de él, yendo hasta donde encuentra límites"</a:t>
            </a:r>
          </a:p>
        </p:txBody>
      </p:sp>
      <p:sp>
        <p:nvSpPr>
          <p:cNvPr id="3" name="CuadroTexto 2"/>
          <p:cNvSpPr txBox="1"/>
          <p:nvPr/>
        </p:nvSpPr>
        <p:spPr>
          <a:xfrm>
            <a:off x="5596165" y="5013176"/>
            <a:ext cx="2880320" cy="553998"/>
          </a:xfrm>
          <a:prstGeom prst="rect">
            <a:avLst/>
          </a:prstGeom>
          <a:noFill/>
        </p:spPr>
        <p:txBody>
          <a:bodyPr wrap="square" rtlCol="0">
            <a:spAutoFit/>
          </a:bodyPr>
          <a:lstStyle/>
          <a:p>
            <a:pPr algn="ctr"/>
            <a:r>
              <a:rPr lang="es-PE" sz="1500" dirty="0">
                <a:latin typeface="Helvetica" panose="020B0604020202020204" pitchFamily="34" charset="0"/>
              </a:rPr>
              <a:t>Charles – Louis de </a:t>
            </a:r>
            <a:r>
              <a:rPr lang="es-PE" sz="1500" dirty="0" err="1">
                <a:latin typeface="Helvetica" panose="020B0604020202020204" pitchFamily="34" charset="0"/>
              </a:rPr>
              <a:t>Secondat</a:t>
            </a:r>
            <a:r>
              <a:rPr lang="es-PE" sz="1500" dirty="0">
                <a:latin typeface="Helvetica" panose="020B0604020202020204" pitchFamily="34" charset="0"/>
              </a:rPr>
              <a:t> (Barón Montesquieu)</a:t>
            </a:r>
          </a:p>
        </p:txBody>
      </p:sp>
    </p:spTree>
    <p:extLst>
      <p:ext uri="{BB962C8B-B14F-4D97-AF65-F5344CB8AC3E}">
        <p14:creationId xmlns:p14="http://schemas.microsoft.com/office/powerpoint/2010/main" val="42239335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RESPONSABILIDAD FUNCIONAL</a:t>
            </a:r>
          </a:p>
        </p:txBody>
      </p:sp>
      <p:graphicFrame>
        <p:nvGraphicFramePr>
          <p:cNvPr id="6" name="Diagrama 1"/>
          <p:cNvGraphicFramePr/>
          <p:nvPr/>
        </p:nvGraphicFramePr>
        <p:xfrm>
          <a:off x="3253273" y="1988840"/>
          <a:ext cx="5567199"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http://www.utel.edu.mx/blog/wp-content/uploads/2013/07/shutterstock_16156879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45" y="2780928"/>
            <a:ext cx="2785728"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226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IDENTIFICACIÓN DE RESPONSABILIDADES</a:t>
            </a:r>
          </a:p>
        </p:txBody>
      </p:sp>
      <p:sp>
        <p:nvSpPr>
          <p:cNvPr id="6" name="Rectángulo 6"/>
          <p:cNvSpPr/>
          <p:nvPr/>
        </p:nvSpPr>
        <p:spPr>
          <a:xfrm>
            <a:off x="611560" y="1556792"/>
            <a:ext cx="7962304" cy="20882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s-ES_tradnl" sz="2000" dirty="0">
                <a:solidFill>
                  <a:srgbClr val="000000"/>
                </a:solidFill>
                <a:latin typeface="Century Gothic" pitchFamily="34" charset="0"/>
              </a:rPr>
              <a:t>La identificación de responsabilidad es </a:t>
            </a:r>
            <a:r>
              <a:rPr lang="es-ES_tradnl" sz="2000" b="1" dirty="0">
                <a:solidFill>
                  <a:srgbClr val="000000"/>
                </a:solidFill>
                <a:latin typeface="Century Gothic" pitchFamily="34" charset="0"/>
              </a:rPr>
              <a:t>una consecuencia posible </a:t>
            </a:r>
            <a:r>
              <a:rPr lang="es-ES_tradnl" sz="2000" dirty="0">
                <a:solidFill>
                  <a:srgbClr val="000000"/>
                </a:solidFill>
                <a:latin typeface="Century Gothic" pitchFamily="34" charset="0"/>
              </a:rPr>
              <a:t>de la evaluación efectuada en la acción de control, y comprende el </a:t>
            </a:r>
            <a:r>
              <a:rPr lang="es-ES_tradnl" sz="2000" b="1" dirty="0">
                <a:solidFill>
                  <a:srgbClr val="000000"/>
                </a:solidFill>
                <a:latin typeface="Century Gothic" pitchFamily="34" charset="0"/>
              </a:rPr>
              <a:t>análisis razonado </a:t>
            </a:r>
            <a:r>
              <a:rPr lang="es-ES_tradnl" sz="2000" dirty="0">
                <a:solidFill>
                  <a:srgbClr val="000000"/>
                </a:solidFill>
                <a:latin typeface="Century Gothic" pitchFamily="34" charset="0"/>
              </a:rPr>
              <a:t>de los </a:t>
            </a:r>
            <a:r>
              <a:rPr lang="es-ES_tradnl" sz="2000" b="1" dirty="0">
                <a:solidFill>
                  <a:srgbClr val="000000"/>
                </a:solidFill>
                <a:latin typeface="Century Gothic" pitchFamily="34" charset="0"/>
              </a:rPr>
              <a:t>hechos constitutivos del daño o riesgo </a:t>
            </a:r>
            <a:r>
              <a:rPr lang="es-ES_tradnl" sz="2000" dirty="0">
                <a:solidFill>
                  <a:srgbClr val="000000"/>
                </a:solidFill>
                <a:latin typeface="Century Gothic" pitchFamily="34" charset="0"/>
              </a:rPr>
              <a:t>expuesto, del </a:t>
            </a:r>
            <a:r>
              <a:rPr lang="es-ES_tradnl" sz="2000" b="1" dirty="0">
                <a:solidFill>
                  <a:srgbClr val="000000"/>
                </a:solidFill>
                <a:latin typeface="Century Gothic" pitchFamily="34" charset="0"/>
              </a:rPr>
              <a:t>deber incumplido </a:t>
            </a:r>
            <a:r>
              <a:rPr lang="es-ES_tradnl" sz="2000" dirty="0">
                <a:solidFill>
                  <a:srgbClr val="000000"/>
                </a:solidFill>
                <a:latin typeface="Century Gothic" pitchFamily="34" charset="0"/>
              </a:rPr>
              <a:t>y de la </a:t>
            </a:r>
            <a:r>
              <a:rPr lang="es-ES_tradnl" sz="2000" b="1" dirty="0">
                <a:solidFill>
                  <a:srgbClr val="000000"/>
                </a:solidFill>
                <a:latin typeface="Century Gothic" pitchFamily="34" charset="0"/>
              </a:rPr>
              <a:t>relación de causalidad </a:t>
            </a:r>
            <a:r>
              <a:rPr lang="es-ES_tradnl" sz="2000" dirty="0">
                <a:solidFill>
                  <a:srgbClr val="000000"/>
                </a:solidFill>
                <a:latin typeface="Century Gothic" pitchFamily="34" charset="0"/>
              </a:rPr>
              <a:t>con el auditado.</a:t>
            </a:r>
          </a:p>
        </p:txBody>
      </p:sp>
    </p:spTree>
    <p:extLst>
      <p:ext uri="{BB962C8B-B14F-4D97-AF65-F5344CB8AC3E}">
        <p14:creationId xmlns:p14="http://schemas.microsoft.com/office/powerpoint/2010/main" val="15810863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CARACTERÍSTICAS DE LA RESPONSABILIDAD FUNCIONAL</a:t>
            </a:r>
          </a:p>
        </p:txBody>
      </p:sp>
      <p:graphicFrame>
        <p:nvGraphicFramePr>
          <p:cNvPr id="8" name="Diagrama 3"/>
          <p:cNvGraphicFramePr/>
          <p:nvPr/>
        </p:nvGraphicFramePr>
        <p:xfrm>
          <a:off x="683568" y="1124744"/>
          <a:ext cx="7992888"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4"/>
          <p:cNvSpPr txBox="1"/>
          <p:nvPr/>
        </p:nvSpPr>
        <p:spPr>
          <a:xfrm>
            <a:off x="827584" y="1922056"/>
            <a:ext cx="7560840" cy="1938992"/>
          </a:xfrm>
          <a:prstGeom prst="rect">
            <a:avLst/>
          </a:prstGeom>
          <a:noFill/>
        </p:spPr>
        <p:txBody>
          <a:bodyPr wrap="square" rtlCol="0">
            <a:spAutoFit/>
          </a:bodyPr>
          <a:lstStyle/>
          <a:p>
            <a:pPr algn="just"/>
            <a:r>
              <a:rPr lang="es-ES_tradnl" sz="2000" dirty="0">
                <a:solidFill>
                  <a:srgbClr val="FFFFFF"/>
                </a:solidFill>
              </a:rPr>
              <a:t>e): </a:t>
            </a:r>
            <a:r>
              <a:rPr lang="es-ES_tradnl" sz="2000" u="sng" dirty="0">
                <a:solidFill>
                  <a:srgbClr val="FFFFFF"/>
                </a:solidFill>
              </a:rPr>
              <a:t>Exigir a los funcionarios y servidores públicos la plena responsabilidad por sus actos </a:t>
            </a:r>
            <a:r>
              <a:rPr lang="es-ES_tradnl" sz="2000" dirty="0">
                <a:solidFill>
                  <a:srgbClr val="FFFFFF"/>
                </a:solidFill>
              </a:rPr>
              <a:t>en la función que desempeñan, </a:t>
            </a:r>
            <a:r>
              <a:rPr lang="es-ES_tradnl" sz="2000" b="1" u="sng" dirty="0">
                <a:solidFill>
                  <a:srgbClr val="FFFFFF"/>
                </a:solidFill>
              </a:rPr>
              <a:t>identificando el tipo de responsabilidad</a:t>
            </a:r>
            <a:r>
              <a:rPr lang="es-ES_tradnl" sz="2000" b="1" dirty="0">
                <a:solidFill>
                  <a:srgbClr val="FFFFFF"/>
                </a:solidFill>
              </a:rPr>
              <a:t> </a:t>
            </a:r>
            <a:r>
              <a:rPr lang="es-ES_tradnl" sz="2000" dirty="0">
                <a:solidFill>
                  <a:srgbClr val="FFFFFF"/>
                </a:solidFill>
              </a:rPr>
              <a:t>incurrida, sea </a:t>
            </a:r>
            <a:r>
              <a:rPr lang="es-ES_tradnl" sz="2000" b="1" u="sng" dirty="0">
                <a:solidFill>
                  <a:srgbClr val="FFFFFF"/>
                </a:solidFill>
              </a:rPr>
              <a:t>administrativa funcional, civil o penal</a:t>
            </a:r>
            <a:r>
              <a:rPr lang="es-ES_tradnl" sz="2000" b="1" dirty="0">
                <a:solidFill>
                  <a:srgbClr val="FFFFFF"/>
                </a:solidFill>
              </a:rPr>
              <a:t> </a:t>
            </a:r>
            <a:r>
              <a:rPr lang="es-ES_tradnl" sz="2000" dirty="0">
                <a:solidFill>
                  <a:srgbClr val="FFFFFF"/>
                </a:solidFill>
              </a:rPr>
              <a:t>y recomendando la adopción de las acciones preventivas y correctivas necesarias para su implementación (…)</a:t>
            </a:r>
            <a:endParaRPr lang="es-PE" sz="2000" dirty="0">
              <a:solidFill>
                <a:srgbClr val="FFFFFF"/>
              </a:solidFill>
              <a:latin typeface="Helvetica" panose="020B0604020202020204" pitchFamily="34" charset="0"/>
            </a:endParaRPr>
          </a:p>
        </p:txBody>
      </p:sp>
      <p:graphicFrame>
        <p:nvGraphicFramePr>
          <p:cNvPr id="12" name="Diagrama 5"/>
          <p:cNvGraphicFramePr/>
          <p:nvPr/>
        </p:nvGraphicFramePr>
        <p:xfrm>
          <a:off x="683568" y="4005064"/>
          <a:ext cx="8136904" cy="26642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CuadroTexto 6"/>
          <p:cNvSpPr txBox="1"/>
          <p:nvPr/>
        </p:nvSpPr>
        <p:spPr>
          <a:xfrm>
            <a:off x="827584" y="5085184"/>
            <a:ext cx="7560840" cy="1323439"/>
          </a:xfrm>
          <a:prstGeom prst="rect">
            <a:avLst/>
          </a:prstGeom>
          <a:noFill/>
        </p:spPr>
        <p:txBody>
          <a:bodyPr wrap="square" rtlCol="0">
            <a:spAutoFit/>
          </a:bodyPr>
          <a:lstStyle/>
          <a:p>
            <a:pPr algn="just"/>
            <a:r>
              <a:rPr lang="es-ES" sz="2000" dirty="0">
                <a:solidFill>
                  <a:srgbClr val="FFFFFF"/>
                </a:solidFill>
                <a:latin typeface="Helvetica" panose="020B0604020202020204" pitchFamily="34" charset="0"/>
                <a:cs typeface="Helvetica" panose="020B0604020202020204" pitchFamily="34" charset="0"/>
              </a:rPr>
              <a:t>La Contraloría ejerce potestad para sancionar por cuanto determina la responsabilidad administrativa funcional e impone una sanción derivada de los informes de control emitidos por los órganos del Sistema.</a:t>
            </a:r>
            <a:endParaRPr lang="es-PE" sz="1000" dirty="0">
              <a:solidFill>
                <a:srgbClr val="FFFFFF"/>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350351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TIPOS DE RESPONSABILIDADES</a:t>
            </a:r>
          </a:p>
        </p:txBody>
      </p:sp>
      <p:graphicFrame>
        <p:nvGraphicFramePr>
          <p:cNvPr id="4" name="7 Diagrama"/>
          <p:cNvGraphicFramePr/>
          <p:nvPr/>
        </p:nvGraphicFramePr>
        <p:xfrm>
          <a:off x="3131840" y="1620531"/>
          <a:ext cx="648072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http://3.bp.blogspot.com/-N96Yt0Telo0/UGSXtkM6HII/AAAAAAAAABM/YGuS4MdOJ3o/s1600/abogad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2276872"/>
            <a:ext cx="3791144"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7484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RESPONSABILIDAD PENAL</a:t>
            </a:r>
          </a:p>
        </p:txBody>
      </p:sp>
      <p:sp>
        <p:nvSpPr>
          <p:cNvPr id="8" name="23 CuadroTexto"/>
          <p:cNvSpPr txBox="1"/>
          <p:nvPr/>
        </p:nvSpPr>
        <p:spPr>
          <a:xfrm>
            <a:off x="6300192" y="6381328"/>
            <a:ext cx="2629479" cy="246221"/>
          </a:xfrm>
          <a:prstGeom prst="rect">
            <a:avLst/>
          </a:prstGeom>
          <a:noFill/>
        </p:spPr>
        <p:txBody>
          <a:bodyPr wrap="square" rtlCol="0">
            <a:spAutoFit/>
          </a:bodyPr>
          <a:lstStyle/>
          <a:p>
            <a:r>
              <a:rPr lang="es-PE" sz="1000" b="1" dirty="0">
                <a:solidFill>
                  <a:srgbClr val="FFFFFF"/>
                </a:solidFill>
                <a:latin typeface="Helvetica" panose="020B0604020202020204" pitchFamily="34" charset="0"/>
              </a:rPr>
              <a:t>Fuente: </a:t>
            </a:r>
            <a:r>
              <a:rPr lang="es-PE" sz="1000" b="1" dirty="0" err="1">
                <a:solidFill>
                  <a:srgbClr val="FFFFFF"/>
                </a:solidFill>
                <a:latin typeface="Helvetica" panose="020B0604020202020204" pitchFamily="34" charset="0"/>
              </a:rPr>
              <a:t>Maurach</a:t>
            </a:r>
            <a:r>
              <a:rPr lang="es-PE" sz="1000" b="1" dirty="0">
                <a:solidFill>
                  <a:srgbClr val="FFFFFF"/>
                </a:solidFill>
                <a:latin typeface="Helvetica" panose="020B0604020202020204" pitchFamily="34" charset="0"/>
              </a:rPr>
              <a:t>, tomo I, </a:t>
            </a:r>
            <a:r>
              <a:rPr lang="es-PE" sz="1000" b="1" dirty="0" err="1">
                <a:solidFill>
                  <a:srgbClr val="FFFFFF"/>
                </a:solidFill>
                <a:latin typeface="Helvetica" panose="020B0604020202020204" pitchFamily="34" charset="0"/>
              </a:rPr>
              <a:t>op</a:t>
            </a:r>
            <a:r>
              <a:rPr lang="es-PE" sz="1000" b="1" dirty="0">
                <a:solidFill>
                  <a:srgbClr val="FFFFFF"/>
                </a:solidFill>
                <a:latin typeface="Helvetica" panose="020B0604020202020204" pitchFamily="34" charset="0"/>
              </a:rPr>
              <a:t>. Cit., p.376.</a:t>
            </a:r>
            <a:endParaRPr lang="es-PE" sz="1000" dirty="0">
              <a:solidFill>
                <a:srgbClr val="FFFFFF"/>
              </a:solidFill>
              <a:latin typeface="Helvetica" panose="020B0604020202020204" pitchFamily="34" charset="0"/>
            </a:endParaRPr>
          </a:p>
        </p:txBody>
      </p:sp>
      <p:sp>
        <p:nvSpPr>
          <p:cNvPr id="11" name="CuadroTexto 5"/>
          <p:cNvSpPr txBox="1"/>
          <p:nvPr/>
        </p:nvSpPr>
        <p:spPr>
          <a:xfrm>
            <a:off x="683568" y="1556792"/>
            <a:ext cx="7812856" cy="1015663"/>
          </a:xfrm>
          <a:prstGeom prst="rect">
            <a:avLst/>
          </a:prstGeom>
          <a:noFill/>
          <a:ln>
            <a:solidFill>
              <a:schemeClr val="bg1"/>
            </a:solidFill>
          </a:ln>
        </p:spPr>
        <p:txBody>
          <a:bodyPr wrap="square" rtlCol="0">
            <a:spAutoFit/>
          </a:bodyPr>
          <a:lstStyle/>
          <a:p>
            <a:pPr algn="just"/>
            <a:r>
              <a:rPr lang="es-PE" sz="2000" dirty="0">
                <a:solidFill>
                  <a:srgbClr val="FFFFFF"/>
                </a:solidFill>
                <a:latin typeface="Helvetica" panose="020B0604020202020204" pitchFamily="34" charset="0"/>
                <a:cs typeface="Helvetica" panose="020B0604020202020204" pitchFamily="34" charset="0"/>
              </a:rPr>
              <a:t>Es aquella en que incurren los servidores o funcionarios públicos que, en ejercicio de sus funciones, han efectuado un acto u omisión tipificado como delito</a:t>
            </a:r>
          </a:p>
        </p:txBody>
      </p:sp>
      <p:pic>
        <p:nvPicPr>
          <p:cNvPr id="5126" name="Picture 6" descr="http://radiomacondo.fm/wp-content/uploads/2015/10/Derechos-humanos.-C%C3%A1rceles.-Prisioneros-pol%C3%ADticos.-Manos-agarradas-de-una-rej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852936"/>
            <a:ext cx="6000750"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6503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4553"/>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RESPONSABILIDAD PENAL</a:t>
            </a:r>
          </a:p>
        </p:txBody>
      </p:sp>
      <p:graphicFrame>
        <p:nvGraphicFramePr>
          <p:cNvPr id="10" name="Diagrama 3"/>
          <p:cNvGraphicFramePr/>
          <p:nvPr/>
        </p:nvGraphicFramePr>
        <p:xfrm>
          <a:off x="683568" y="1412776"/>
          <a:ext cx="7992888"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4"/>
          <p:cNvSpPr txBox="1"/>
          <p:nvPr/>
        </p:nvSpPr>
        <p:spPr>
          <a:xfrm>
            <a:off x="827584" y="2413337"/>
            <a:ext cx="7560840" cy="1015663"/>
          </a:xfrm>
          <a:prstGeom prst="rect">
            <a:avLst/>
          </a:prstGeom>
          <a:noFill/>
        </p:spPr>
        <p:txBody>
          <a:bodyPr wrap="square" rtlCol="0">
            <a:spAutoFit/>
          </a:bodyPr>
          <a:lstStyle/>
          <a:p>
            <a:pPr algn="just"/>
            <a:r>
              <a:rPr lang="es-ES_tradnl" sz="2000" dirty="0">
                <a:solidFill>
                  <a:srgbClr val="FFFFFF"/>
                </a:solidFill>
              </a:rPr>
              <a:t>Es aquella en la que incurren los servidores o funcionarios públicos que en ejercicio de sus funciones han efectuado un acto u omisión tipificado como delito.</a:t>
            </a:r>
            <a:endParaRPr lang="es-PE" sz="2000" dirty="0">
              <a:solidFill>
                <a:srgbClr val="FFFFFF"/>
              </a:solidFill>
              <a:latin typeface="Helvetica" panose="020B0604020202020204" pitchFamily="34" charset="0"/>
            </a:endParaRPr>
          </a:p>
        </p:txBody>
      </p:sp>
      <p:graphicFrame>
        <p:nvGraphicFramePr>
          <p:cNvPr id="14" name="Diagrama 5"/>
          <p:cNvGraphicFramePr/>
          <p:nvPr/>
        </p:nvGraphicFramePr>
        <p:xfrm>
          <a:off x="683568" y="4005064"/>
          <a:ext cx="8136904" cy="21602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CuadroTexto 6"/>
          <p:cNvSpPr txBox="1"/>
          <p:nvPr/>
        </p:nvSpPr>
        <p:spPr>
          <a:xfrm>
            <a:off x="827584" y="5013176"/>
            <a:ext cx="7560840" cy="707886"/>
          </a:xfrm>
          <a:prstGeom prst="rect">
            <a:avLst/>
          </a:prstGeom>
          <a:noFill/>
        </p:spPr>
        <p:txBody>
          <a:bodyPr wrap="square" rtlCol="0">
            <a:spAutoFit/>
          </a:bodyPr>
          <a:lstStyle/>
          <a:p>
            <a:pPr algn="just"/>
            <a:r>
              <a:rPr lang="es-ES" sz="2000" dirty="0">
                <a:solidFill>
                  <a:srgbClr val="FFFFFF"/>
                </a:solidFill>
                <a:latin typeface="Helvetica" panose="020B0604020202020204" pitchFamily="34" charset="0"/>
                <a:cs typeface="Helvetica" panose="020B0604020202020204" pitchFamily="34" charset="0"/>
              </a:rPr>
              <a:t>Son delitos y faltas las acciones u omisiones dolosas o culposas penadas por ley.</a:t>
            </a:r>
            <a:endParaRPr lang="es-PE" sz="1000" dirty="0">
              <a:solidFill>
                <a:srgbClr val="FFFFFF"/>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561829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DELITOS</a:t>
            </a:r>
          </a:p>
        </p:txBody>
      </p:sp>
      <p:graphicFrame>
        <p:nvGraphicFramePr>
          <p:cNvPr id="8" name="7 Diagrama"/>
          <p:cNvGraphicFramePr/>
          <p:nvPr/>
        </p:nvGraphicFramePr>
        <p:xfrm>
          <a:off x="467544" y="1916832"/>
          <a:ext cx="7920880"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20645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EL DOLO</a:t>
            </a:r>
          </a:p>
        </p:txBody>
      </p:sp>
      <p:sp>
        <p:nvSpPr>
          <p:cNvPr id="11" name="CuadroTexto 5"/>
          <p:cNvSpPr txBox="1"/>
          <p:nvPr/>
        </p:nvSpPr>
        <p:spPr>
          <a:xfrm>
            <a:off x="683568" y="1340768"/>
            <a:ext cx="7848872" cy="1938992"/>
          </a:xfrm>
          <a:prstGeom prst="rect">
            <a:avLst/>
          </a:prstGeom>
          <a:noFill/>
          <a:ln>
            <a:solidFill>
              <a:schemeClr val="bg1"/>
            </a:solidFill>
          </a:ln>
        </p:spPr>
        <p:txBody>
          <a:bodyPr wrap="square" rtlCol="0">
            <a:spAutoFit/>
          </a:bodyPr>
          <a:lstStyle/>
          <a:p>
            <a:pPr marL="342900" indent="-342900" algn="just">
              <a:buFont typeface="Wingdings" panose="05000000000000000000" pitchFamily="2" charset="2"/>
              <a:buChar char="ü"/>
            </a:pPr>
            <a:r>
              <a:rPr lang="es-PE" sz="2000" dirty="0">
                <a:solidFill>
                  <a:srgbClr val="FFFFFF"/>
                </a:solidFill>
                <a:latin typeface="Helvetica" panose="020B0604020202020204" pitchFamily="34" charset="0"/>
                <a:cs typeface="Helvetica" panose="020B0604020202020204" pitchFamily="34" charset="0"/>
              </a:rPr>
              <a:t>Es el conocimiento y la voluntad de la realización de todos los elementos del tipo objetivo y es el núcleo de los hechos punibles dolosos.</a:t>
            </a:r>
          </a:p>
          <a:p>
            <a:pPr marL="342900" indent="-342900" algn="just">
              <a:buFont typeface="Wingdings" panose="05000000000000000000" pitchFamily="2" charset="2"/>
              <a:buChar char="ü"/>
            </a:pPr>
            <a:r>
              <a:rPr lang="es-PE" sz="2000" dirty="0">
                <a:solidFill>
                  <a:srgbClr val="FFFFFF"/>
                </a:solidFill>
                <a:latin typeface="Helvetica" panose="020B0604020202020204" pitchFamily="34" charset="0"/>
                <a:cs typeface="Helvetica" panose="020B0604020202020204" pitchFamily="34" charset="0"/>
              </a:rPr>
              <a:t>El conocimiento es la conciencia de estar realizando el tipo objetivo.</a:t>
            </a:r>
          </a:p>
          <a:p>
            <a:pPr marL="342900" indent="-342900" algn="just">
              <a:buFont typeface="Wingdings" panose="05000000000000000000" pitchFamily="2" charset="2"/>
              <a:buChar char="ü"/>
            </a:pPr>
            <a:r>
              <a:rPr lang="es-PE" sz="2000" dirty="0">
                <a:solidFill>
                  <a:srgbClr val="FFFFFF"/>
                </a:solidFill>
                <a:latin typeface="Helvetica" panose="020B0604020202020204" pitchFamily="34" charset="0"/>
                <a:cs typeface="Helvetica" panose="020B0604020202020204" pitchFamily="34" charset="0"/>
              </a:rPr>
              <a:t>La </a:t>
            </a:r>
            <a:r>
              <a:rPr lang="es-PE" sz="2000" dirty="0" err="1">
                <a:solidFill>
                  <a:srgbClr val="FFFFFF"/>
                </a:solidFill>
                <a:latin typeface="Helvetica" panose="020B0604020202020204" pitchFamily="34" charset="0"/>
                <a:cs typeface="Helvetica" panose="020B0604020202020204" pitchFamily="34" charset="0"/>
              </a:rPr>
              <a:t>volluntad</a:t>
            </a:r>
            <a:r>
              <a:rPr lang="es-PE" sz="2000" dirty="0">
                <a:solidFill>
                  <a:srgbClr val="FFFFFF"/>
                </a:solidFill>
                <a:latin typeface="Helvetica" panose="020B0604020202020204" pitchFamily="34" charset="0"/>
                <a:cs typeface="Helvetica" panose="020B0604020202020204" pitchFamily="34" charset="0"/>
              </a:rPr>
              <a:t> es el querer realizar.</a:t>
            </a:r>
          </a:p>
        </p:txBody>
      </p:sp>
      <p:pic>
        <p:nvPicPr>
          <p:cNvPr id="10242" name="Picture 2" descr="https://microjurisar.files.wordpress.com/2013/07/jue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12" y="3429000"/>
            <a:ext cx="2413420" cy="30627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6 Rectángulo redondeado"/>
          <p:cNvSpPr/>
          <p:nvPr/>
        </p:nvSpPr>
        <p:spPr>
          <a:xfrm>
            <a:off x="3419872" y="3573016"/>
            <a:ext cx="4071966" cy="571504"/>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r>
              <a:rPr lang="es-PE" sz="1500" dirty="0">
                <a:ln w="38100">
                  <a:noFill/>
                </a:ln>
                <a:solidFill>
                  <a:srgbClr val="FFFFFF"/>
                </a:solidFill>
                <a:latin typeface="Helvetica" panose="020B0604020202020204" pitchFamily="34" charset="0"/>
              </a:rPr>
              <a:t>Dolo directo o de primer grado</a:t>
            </a:r>
          </a:p>
        </p:txBody>
      </p:sp>
      <p:sp>
        <p:nvSpPr>
          <p:cNvPr id="9" name="18 Rectángulo redondeado"/>
          <p:cNvSpPr/>
          <p:nvPr/>
        </p:nvSpPr>
        <p:spPr>
          <a:xfrm>
            <a:off x="3419872" y="4287396"/>
            <a:ext cx="5512094" cy="571504"/>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r>
              <a:rPr lang="es-PE" sz="1500" dirty="0">
                <a:ln w="38100">
                  <a:noFill/>
                </a:ln>
                <a:solidFill>
                  <a:srgbClr val="FFFFFF"/>
                </a:solidFill>
                <a:latin typeface="Helvetica" panose="020B0604020202020204" pitchFamily="34" charset="0"/>
              </a:rPr>
              <a:t>Dolo de consecuencias necesarias o dolo de segundo grado</a:t>
            </a:r>
          </a:p>
        </p:txBody>
      </p:sp>
      <p:sp>
        <p:nvSpPr>
          <p:cNvPr id="10" name="19 Rectángulo redondeado"/>
          <p:cNvSpPr/>
          <p:nvPr/>
        </p:nvSpPr>
        <p:spPr>
          <a:xfrm>
            <a:off x="3419872" y="5001776"/>
            <a:ext cx="2452262" cy="571504"/>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r>
              <a:rPr lang="es-PE" sz="1500" dirty="0">
                <a:ln w="38100">
                  <a:noFill/>
                </a:ln>
                <a:solidFill>
                  <a:srgbClr val="FFFFFF"/>
                </a:solidFill>
                <a:latin typeface="Helvetica" panose="020B0604020202020204" pitchFamily="34" charset="0"/>
              </a:rPr>
              <a:t>Dolo eventual</a:t>
            </a:r>
          </a:p>
        </p:txBody>
      </p:sp>
      <p:sp>
        <p:nvSpPr>
          <p:cNvPr id="12" name="20 Rectángulo redondeado"/>
          <p:cNvSpPr/>
          <p:nvPr/>
        </p:nvSpPr>
        <p:spPr>
          <a:xfrm>
            <a:off x="3419872" y="5716156"/>
            <a:ext cx="2452262" cy="571504"/>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r>
              <a:rPr lang="es-PE" sz="1500" dirty="0">
                <a:ln w="38100">
                  <a:noFill/>
                </a:ln>
                <a:solidFill>
                  <a:srgbClr val="FFFFFF"/>
                </a:solidFill>
                <a:latin typeface="Helvetica" panose="020B0604020202020204" pitchFamily="34" charset="0"/>
              </a:rPr>
              <a:t>Ignorancia deliberada</a:t>
            </a:r>
          </a:p>
        </p:txBody>
      </p:sp>
      <p:sp>
        <p:nvSpPr>
          <p:cNvPr id="13" name="25 Flecha abajo"/>
          <p:cNvSpPr/>
          <p:nvPr/>
        </p:nvSpPr>
        <p:spPr>
          <a:xfrm>
            <a:off x="3634186" y="4073082"/>
            <a:ext cx="285752" cy="285752"/>
          </a:xfrm>
          <a:prstGeom prst="downArrow">
            <a:avLst/>
          </a:prstGeom>
          <a:solidFill>
            <a:srgbClr val="C0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latin typeface="Helvetica" panose="020B0604020202020204" pitchFamily="34" charset="0"/>
            </a:endParaRPr>
          </a:p>
        </p:txBody>
      </p:sp>
      <p:sp>
        <p:nvSpPr>
          <p:cNvPr id="14" name="26 Flecha abajo"/>
          <p:cNvSpPr/>
          <p:nvPr/>
        </p:nvSpPr>
        <p:spPr>
          <a:xfrm>
            <a:off x="3634186" y="4787462"/>
            <a:ext cx="285752" cy="285752"/>
          </a:xfrm>
          <a:prstGeom prst="downArrow">
            <a:avLst/>
          </a:prstGeom>
          <a:solidFill>
            <a:srgbClr val="C0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latin typeface="Helvetica" panose="020B0604020202020204" pitchFamily="34" charset="0"/>
            </a:endParaRPr>
          </a:p>
        </p:txBody>
      </p:sp>
      <p:sp>
        <p:nvSpPr>
          <p:cNvPr id="15" name="27 Flecha abajo"/>
          <p:cNvSpPr/>
          <p:nvPr/>
        </p:nvSpPr>
        <p:spPr>
          <a:xfrm>
            <a:off x="3634186" y="5430404"/>
            <a:ext cx="285752" cy="285752"/>
          </a:xfrm>
          <a:prstGeom prst="downArrow">
            <a:avLst/>
          </a:prstGeom>
          <a:solidFill>
            <a:srgbClr val="C0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latin typeface="Helvetica" panose="020B0604020202020204" pitchFamily="34" charset="0"/>
            </a:endParaRPr>
          </a:p>
        </p:txBody>
      </p:sp>
    </p:spTree>
    <p:extLst>
      <p:ext uri="{BB962C8B-B14F-4D97-AF65-F5344CB8AC3E}">
        <p14:creationId xmlns:p14="http://schemas.microsoft.com/office/powerpoint/2010/main" val="25030373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000" b="1" i="0" u="none" strike="noStrike" kern="1200" cap="none" spc="0" normalizeH="0" baseline="0" noProof="0" dirty="0">
                <a:ln>
                  <a:noFill/>
                </a:ln>
                <a:solidFill>
                  <a:srgbClr val="FFFFFF"/>
                </a:solidFill>
                <a:effectLst/>
                <a:uLnTx/>
                <a:uFillTx/>
                <a:latin typeface="Helvetica" panose="020B0604020202020204" pitchFamily="34" charset="0"/>
                <a:ea typeface="+mn-ea"/>
                <a:cs typeface="+mn-cs"/>
              </a:rPr>
              <a:t>DELITO DE COHECHO</a:t>
            </a:r>
          </a:p>
        </p:txBody>
      </p:sp>
      <p:sp>
        <p:nvSpPr>
          <p:cNvPr id="2" name="Rectángulo 1">
            <a:extLst>
              <a:ext uri="{FF2B5EF4-FFF2-40B4-BE49-F238E27FC236}">
                <a16:creationId xmlns:a16="http://schemas.microsoft.com/office/drawing/2014/main" id="{C429248A-93C2-4A5F-909B-7DB42F49F78B}"/>
              </a:ext>
            </a:extLst>
          </p:cNvPr>
          <p:cNvSpPr/>
          <p:nvPr/>
        </p:nvSpPr>
        <p:spPr>
          <a:xfrm>
            <a:off x="683568" y="1268760"/>
            <a:ext cx="7848872" cy="5191871"/>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s-PE" sz="2000" b="0" i="0" u="none" strike="noStrike" kern="1200" cap="none" spc="0" normalizeH="0" baseline="0" noProof="0" dirty="0">
                <a:ln>
                  <a:noFill/>
                </a:ln>
                <a:solidFill>
                  <a:srgbClr val="000000"/>
                </a:solidFill>
                <a:effectLst/>
                <a:uLnTx/>
                <a:uFillTx/>
                <a:latin typeface="Helvetica" panose="020B0604020202020204" pitchFamily="34" charset="0"/>
                <a:ea typeface="Calibri" panose="020F0502020204030204" pitchFamily="34" charset="0"/>
                <a:cs typeface="Helvetica" panose="020B0604020202020204" pitchFamily="34" charset="0"/>
              </a:rPr>
              <a:t>Los delitos de cohecho, también denominados delitos de corrupción de funcionarios, vienen a representar un conjunto de delitos consistentes en la compra-venta de la función pública.282 La característica común de estos es su “bilateralidad” o la naturaleza de “delitos de participación necesaria” ya que, siempre, son dos las partes que intervienen: </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s-PE" sz="2000" b="0" i="0" u="none" strike="noStrike" kern="1200" cap="none" spc="0" normalizeH="0" baseline="0" noProof="0" dirty="0">
                <a:ln>
                  <a:noFill/>
                </a:ln>
                <a:solidFill>
                  <a:srgbClr val="000000"/>
                </a:solidFill>
                <a:effectLst/>
                <a:uLnTx/>
                <a:uFillTx/>
                <a:latin typeface="Helvetica" panose="020B0604020202020204" pitchFamily="34" charset="0"/>
                <a:ea typeface="Calibri" panose="020F0502020204030204" pitchFamily="34" charset="0"/>
                <a:cs typeface="Helvetica" panose="020B0604020202020204" pitchFamily="34" charset="0"/>
              </a:rPr>
              <a:t>• El funcionario que acepta o solicita el “pago” por la venta de la función pública. </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s-PE" sz="2000" b="0" i="0" u="none" strike="noStrike" kern="1200" cap="none" spc="0" normalizeH="0" baseline="0" noProof="0" dirty="0">
                <a:ln>
                  <a:noFill/>
                </a:ln>
                <a:solidFill>
                  <a:srgbClr val="000000"/>
                </a:solidFill>
                <a:effectLst/>
                <a:uLnTx/>
                <a:uFillTx/>
                <a:latin typeface="Helvetica" panose="020B0604020202020204" pitchFamily="34" charset="0"/>
                <a:ea typeface="Calibri" panose="020F0502020204030204" pitchFamily="34" charset="0"/>
                <a:cs typeface="Helvetica" panose="020B0604020202020204" pitchFamily="34" charset="0"/>
              </a:rPr>
              <a:t>• El sujeto que compra el “servicio” o recibe el ofrecimiento del funcionario. </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s-PE" sz="2000" b="0" i="0" u="none" strike="noStrike" kern="1200" cap="none" spc="0" normalizeH="0" baseline="0" noProof="0" dirty="0">
                <a:ln>
                  <a:noFill/>
                </a:ln>
                <a:solidFill>
                  <a:srgbClr val="000000"/>
                </a:solidFill>
                <a:effectLst/>
                <a:uLnTx/>
                <a:uFillTx/>
                <a:latin typeface="Helvetica" panose="020B0604020202020204" pitchFamily="34" charset="0"/>
                <a:ea typeface="Calibri" panose="020F0502020204030204" pitchFamily="34" charset="0"/>
                <a:cs typeface="Helvetica" panose="020B0604020202020204" pitchFamily="34" charset="0"/>
              </a:rPr>
              <a:t>Los principales delitos de cohecho o corrupción de funcionarios son dos: </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s-PE" sz="2000" b="0" i="0" u="none" strike="noStrike" kern="1200" cap="none" spc="0" normalizeH="0" baseline="0" noProof="0" dirty="0">
                <a:ln>
                  <a:noFill/>
                </a:ln>
                <a:solidFill>
                  <a:srgbClr val="000000"/>
                </a:solidFill>
                <a:effectLst/>
                <a:uLnTx/>
                <a:uFillTx/>
                <a:latin typeface="Helvetica" panose="020B0604020202020204" pitchFamily="34" charset="0"/>
                <a:ea typeface="Calibri" panose="020F0502020204030204" pitchFamily="34" charset="0"/>
                <a:cs typeface="Helvetica" panose="020B0604020202020204" pitchFamily="34" charset="0"/>
              </a:rPr>
              <a:t>• Cohecho pasivo. </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s-PE" sz="2000" b="0" i="0" u="none" strike="noStrike" kern="1200" cap="none" spc="0" normalizeH="0" baseline="0" noProof="0" dirty="0">
                <a:ln>
                  <a:noFill/>
                </a:ln>
                <a:solidFill>
                  <a:srgbClr val="000000"/>
                </a:solidFill>
                <a:effectLst/>
                <a:uLnTx/>
                <a:uFillTx/>
                <a:latin typeface="Helvetica" panose="020B0604020202020204" pitchFamily="34" charset="0"/>
                <a:ea typeface="Calibri" panose="020F0502020204030204" pitchFamily="34" charset="0"/>
                <a:cs typeface="Helvetica" panose="020B0604020202020204" pitchFamily="34" charset="0"/>
              </a:rPr>
              <a:t>• Cohecho activo.</a:t>
            </a:r>
          </a:p>
        </p:txBody>
      </p:sp>
    </p:spTree>
    <p:extLst>
      <p:ext uri="{BB962C8B-B14F-4D97-AF65-F5344CB8AC3E}">
        <p14:creationId xmlns:p14="http://schemas.microsoft.com/office/powerpoint/2010/main" val="28210120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764704"/>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000" b="1" i="0" u="none" strike="noStrike" kern="1200" cap="none" spc="0" normalizeH="0" baseline="0" noProof="0" dirty="0">
                <a:ln>
                  <a:noFill/>
                </a:ln>
                <a:solidFill>
                  <a:srgbClr val="FFFFFF"/>
                </a:solidFill>
                <a:effectLst/>
                <a:uLnTx/>
                <a:uFillTx/>
                <a:latin typeface="Helvetica" panose="020B0604020202020204" pitchFamily="34" charset="0"/>
                <a:ea typeface="+mn-ea"/>
                <a:cs typeface="+mn-cs"/>
              </a:rPr>
              <a:t>DELITO DE COHECHO PASIVO PROPIO</a:t>
            </a:r>
          </a:p>
        </p:txBody>
      </p:sp>
      <p:sp>
        <p:nvSpPr>
          <p:cNvPr id="2" name="Rectángulo 1">
            <a:extLst>
              <a:ext uri="{FF2B5EF4-FFF2-40B4-BE49-F238E27FC236}">
                <a16:creationId xmlns:a16="http://schemas.microsoft.com/office/drawing/2014/main" id="{E1326524-2607-4759-B6E2-E988DEDD6432}"/>
              </a:ext>
            </a:extLst>
          </p:cNvPr>
          <p:cNvSpPr/>
          <p:nvPr/>
        </p:nvSpPr>
        <p:spPr>
          <a:xfrm>
            <a:off x="323528" y="980728"/>
            <a:ext cx="8352928" cy="5632311"/>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rgbClr val="000000"/>
                </a:solidFill>
                <a:effectLst/>
                <a:uLnTx/>
                <a:uFillTx/>
                <a:latin typeface="Arial" charset="0"/>
                <a:ea typeface="+mn-ea"/>
                <a:cs typeface="+mn-cs"/>
              </a:rPr>
              <a:t>Artículo 393° del Código Penal </a:t>
            </a:r>
            <a:r>
              <a:rPr kumimoji="0" lang="es-PE" sz="1800" b="0" i="0" u="none" strike="noStrike" kern="1200" cap="none" spc="0" normalizeH="0" baseline="0" noProof="0" dirty="0">
                <a:ln>
                  <a:noFill/>
                </a:ln>
                <a:solidFill>
                  <a:srgbClr val="000000"/>
                </a:solidFill>
                <a:effectLst/>
                <a:uLnTx/>
                <a:uFillTx/>
                <a:latin typeface="Arial" charset="0"/>
                <a:ea typeface="+mn-ea"/>
                <a:cs typeface="+mn-cs"/>
              </a:rPr>
              <a:t>“El funcionario o servidor público que acepte o reciba donativo, promesa o cualquier otra ventaja o beneficio, para realizar u omitir un acto en violación de sus obligaciones o el que las acepta a consecuencia de haber faltado a ellas, será reprimido con pena privativa de libertad no menor de cinco ni mayor de ocho años e inhabilitación conforme a los incisos 1 y 2 del artículo 36 del Código Penal y con ciento ochenta a trescientos sesenta y cinco días-multa.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PE" sz="1800" b="0" i="0" u="none" strike="noStrike" kern="1200" cap="none" spc="0" normalizeH="0" baseline="0" noProof="0" dirty="0">
                <a:ln>
                  <a:noFill/>
                </a:ln>
                <a:solidFill>
                  <a:srgbClr val="000000"/>
                </a:solidFill>
                <a:effectLst/>
                <a:uLnTx/>
                <a:uFillTx/>
                <a:latin typeface="Arial" charset="0"/>
                <a:ea typeface="+mn-ea"/>
                <a:cs typeface="+mn-cs"/>
              </a:rPr>
              <a:t>El funcionario o servidor público que solicita, directa o indirectamente, donativo, promesa o cualquier otra ventaja o beneficio, para realizar u omitir un acto en violación de sus obligaciones o a consecuencia de haber faltado a ellas, será reprimido con pena privativa de libertad no menor de seis ni mayor de ocho años e inhabilitación conforme a los incisos 1 y 2 del artículo 36 del Código Penal y con trescientos sesenta y cinco a setecientos treinta días-multa.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PE" sz="1800" b="0" i="0" u="none" strike="noStrike" kern="1200" cap="none" spc="0" normalizeH="0" baseline="0" noProof="0" dirty="0">
                <a:ln>
                  <a:noFill/>
                </a:ln>
                <a:solidFill>
                  <a:srgbClr val="000000"/>
                </a:solidFill>
                <a:effectLst/>
                <a:uLnTx/>
                <a:uFillTx/>
                <a:latin typeface="Arial" charset="0"/>
                <a:ea typeface="+mn-ea"/>
                <a:cs typeface="+mn-cs"/>
              </a:rPr>
              <a:t>El funcionario o servidor público que condiciona su conducta funcional derivada del cargo o empleo a la entrega o promesa de donativo o ventaja, será reprimido con pena privativa de libertad no menor de ocho ni mayor de diez años e inhabilitación conforme a los incisos 1 y 2 del artículo 36 del Código Penal y con trescientos sesenta y cinco a setecientos treinta días-multa”.</a:t>
            </a:r>
          </a:p>
        </p:txBody>
      </p:sp>
    </p:spTree>
    <p:extLst>
      <p:ext uri="{BB962C8B-B14F-4D97-AF65-F5344CB8AC3E}">
        <p14:creationId xmlns:p14="http://schemas.microsoft.com/office/powerpoint/2010/main" val="45857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err="1">
                <a:solidFill>
                  <a:srgbClr val="FFFFFF"/>
                </a:solidFill>
                <a:latin typeface="Helvetica" panose="020B0604020202020204" pitchFamily="34" charset="0"/>
              </a:rPr>
              <a:t>INTOSAI</a:t>
            </a:r>
            <a:endParaRPr lang="es-PE" sz="3000" b="1" dirty="0">
              <a:solidFill>
                <a:srgbClr val="FFFFFF"/>
              </a:solidFill>
              <a:latin typeface="Helvetica" panose="020B0604020202020204" pitchFamily="34" charset="0"/>
            </a:endParaRPr>
          </a:p>
        </p:txBody>
      </p:sp>
      <p:sp>
        <p:nvSpPr>
          <p:cNvPr id="2" name="CuadroTexto 1"/>
          <p:cNvSpPr txBox="1"/>
          <p:nvPr/>
        </p:nvSpPr>
        <p:spPr>
          <a:xfrm>
            <a:off x="467544" y="1764099"/>
            <a:ext cx="8136904" cy="4401205"/>
          </a:xfrm>
          <a:prstGeom prst="rect">
            <a:avLst/>
          </a:prstGeom>
          <a:noFill/>
        </p:spPr>
        <p:txBody>
          <a:bodyPr wrap="square" rtlCol="0">
            <a:spAutoFit/>
          </a:bodyPr>
          <a:lstStyle/>
          <a:p>
            <a:pPr algn="just"/>
            <a:r>
              <a:rPr lang="es-PE" sz="2000" dirty="0">
                <a:latin typeface="Helvetica" panose="020B0604020202020204" pitchFamily="34" charset="0"/>
              </a:rPr>
              <a:t>La Organización Internacional de Entidades Fiscalizadoras Superiores (</a:t>
            </a:r>
            <a:r>
              <a:rPr lang="es-PE" sz="2000" dirty="0" err="1">
                <a:latin typeface="Helvetica" panose="020B0604020202020204" pitchFamily="34" charset="0"/>
              </a:rPr>
              <a:t>INTOSAI</a:t>
            </a:r>
            <a:r>
              <a:rPr lang="es-PE" sz="2000" dirty="0">
                <a:latin typeface="Helvetica" panose="020B0604020202020204" pitchFamily="34" charset="0"/>
              </a:rPr>
              <a:t>) es la organización central para la fiscalización pública exterior. </a:t>
            </a:r>
          </a:p>
          <a:p>
            <a:pPr algn="just"/>
            <a:endParaRPr lang="es-PE" sz="2000" dirty="0">
              <a:latin typeface="Helvetica" panose="020B0604020202020204" pitchFamily="34" charset="0"/>
            </a:endParaRPr>
          </a:p>
          <a:p>
            <a:pPr algn="just"/>
            <a:r>
              <a:rPr lang="es-PE" sz="2000" dirty="0">
                <a:latin typeface="Helvetica" panose="020B0604020202020204" pitchFamily="34" charset="0"/>
              </a:rPr>
              <a:t>La </a:t>
            </a:r>
            <a:r>
              <a:rPr lang="es-PE" sz="2000" dirty="0" err="1">
                <a:latin typeface="Helvetica" panose="020B0604020202020204" pitchFamily="34" charset="0"/>
              </a:rPr>
              <a:t>INTOSAI</a:t>
            </a:r>
            <a:r>
              <a:rPr lang="es-PE" sz="2000" dirty="0">
                <a:latin typeface="Helvetica" panose="020B0604020202020204" pitchFamily="34" charset="0"/>
              </a:rPr>
              <a:t> es un organismo autónomo, independiente y apolítico. Es una organización no gubernamental con un estatus especial con el Consejo Económico y Social de las Naciones Unidas (</a:t>
            </a:r>
            <a:r>
              <a:rPr lang="es-PE" sz="2000" dirty="0" err="1">
                <a:latin typeface="Helvetica" panose="020B0604020202020204" pitchFamily="34" charset="0"/>
              </a:rPr>
              <a:t>ECOSOC</a:t>
            </a:r>
            <a:r>
              <a:rPr lang="es-PE" sz="2000" dirty="0">
                <a:latin typeface="Helvetica" panose="020B0604020202020204" pitchFamily="34" charset="0"/>
              </a:rPr>
              <a:t>).</a:t>
            </a:r>
          </a:p>
          <a:p>
            <a:pPr algn="just"/>
            <a:endParaRPr lang="es-PE" sz="2000" dirty="0">
              <a:latin typeface="Helvetica" panose="020B0604020202020204" pitchFamily="34" charset="0"/>
            </a:endParaRPr>
          </a:p>
          <a:p>
            <a:pPr algn="just"/>
            <a:r>
              <a:rPr lang="es-PE" sz="2000" dirty="0">
                <a:latin typeface="Helvetica" panose="020B0604020202020204" pitchFamily="34" charset="0"/>
              </a:rPr>
              <a:t>La </a:t>
            </a:r>
            <a:r>
              <a:rPr lang="es-PE" sz="2000" dirty="0" err="1">
                <a:latin typeface="Helvetica" panose="020B0604020202020204" pitchFamily="34" charset="0"/>
              </a:rPr>
              <a:t>INTOSAI</a:t>
            </a:r>
            <a:r>
              <a:rPr lang="es-PE" sz="2000" dirty="0">
                <a:latin typeface="Helvetica" panose="020B0604020202020204" pitchFamily="34" charset="0"/>
              </a:rPr>
              <a:t> ha sido fundada en el año 1953 a iniciativa del entonces Presidente de la </a:t>
            </a:r>
            <a:r>
              <a:rPr lang="es-PE" sz="2000" dirty="0" err="1">
                <a:latin typeface="Helvetica" panose="020B0604020202020204" pitchFamily="34" charset="0"/>
              </a:rPr>
              <a:t>EFS</a:t>
            </a:r>
            <a:r>
              <a:rPr lang="es-PE" sz="2000" dirty="0">
                <a:latin typeface="Helvetica" panose="020B0604020202020204" pitchFamily="34" charset="0"/>
              </a:rPr>
              <a:t> de Cuba, Emilio </a:t>
            </a:r>
            <a:r>
              <a:rPr lang="es-PE" sz="2000" dirty="0" err="1">
                <a:latin typeface="Helvetica" panose="020B0604020202020204" pitchFamily="34" charset="0"/>
              </a:rPr>
              <a:t>Fernandez</a:t>
            </a:r>
            <a:r>
              <a:rPr lang="es-PE" sz="2000" dirty="0">
                <a:latin typeface="Helvetica" panose="020B0604020202020204" pitchFamily="34" charset="0"/>
              </a:rPr>
              <a:t> Camus. En 1953 se reunieron 34 </a:t>
            </a:r>
            <a:r>
              <a:rPr lang="es-PE" sz="2000" dirty="0" err="1">
                <a:latin typeface="Helvetica" panose="020B0604020202020204" pitchFamily="34" charset="0"/>
              </a:rPr>
              <a:t>EFS</a:t>
            </a:r>
            <a:r>
              <a:rPr lang="es-PE" sz="2000" dirty="0">
                <a:latin typeface="Helvetica" panose="020B0604020202020204" pitchFamily="34" charset="0"/>
              </a:rPr>
              <a:t> para el primer Congreso de la </a:t>
            </a:r>
            <a:r>
              <a:rPr lang="es-PE" sz="2000" dirty="0" err="1">
                <a:latin typeface="Helvetica" panose="020B0604020202020204" pitchFamily="34" charset="0"/>
              </a:rPr>
              <a:t>INTOSAI</a:t>
            </a:r>
            <a:r>
              <a:rPr lang="es-PE" sz="2000" dirty="0">
                <a:latin typeface="Helvetica" panose="020B0604020202020204" pitchFamily="34" charset="0"/>
              </a:rPr>
              <a:t> en Cuba. Actualmente la </a:t>
            </a:r>
            <a:r>
              <a:rPr lang="es-PE" sz="2000" dirty="0" err="1">
                <a:latin typeface="Helvetica" panose="020B0604020202020204" pitchFamily="34" charset="0"/>
              </a:rPr>
              <a:t>INTOSAI</a:t>
            </a:r>
            <a:r>
              <a:rPr lang="es-PE" sz="2000" dirty="0">
                <a:latin typeface="Helvetica" panose="020B0604020202020204" pitchFamily="34" charset="0"/>
              </a:rPr>
              <a:t> cuenta con 192 miembros de pleno derecho y 5 miembros asociados.</a:t>
            </a:r>
          </a:p>
          <a:p>
            <a:pPr algn="just"/>
            <a:endParaRPr lang="es-PE" sz="2000" dirty="0">
              <a:latin typeface="Helvetica" panose="020B0604020202020204" pitchFamily="34" charset="0"/>
            </a:endParaRPr>
          </a:p>
        </p:txBody>
      </p:sp>
    </p:spTree>
    <p:extLst>
      <p:ext uri="{BB962C8B-B14F-4D97-AF65-F5344CB8AC3E}">
        <p14:creationId xmlns:p14="http://schemas.microsoft.com/office/powerpoint/2010/main" val="12665550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000" b="1" i="0" u="none" strike="noStrike" kern="1200" cap="none" spc="0" normalizeH="0" baseline="0" noProof="0" dirty="0">
                <a:ln>
                  <a:noFill/>
                </a:ln>
                <a:solidFill>
                  <a:srgbClr val="FFFFFF"/>
                </a:solidFill>
                <a:effectLst/>
                <a:uLnTx/>
                <a:uFillTx/>
                <a:latin typeface="Helvetica" panose="020B0604020202020204" pitchFamily="34" charset="0"/>
                <a:ea typeface="+mn-ea"/>
                <a:cs typeface="+mn-cs"/>
              </a:rPr>
              <a:t>DELITO DE COHECHO PASIVO IMPROPIO</a:t>
            </a:r>
          </a:p>
        </p:txBody>
      </p:sp>
      <p:sp>
        <p:nvSpPr>
          <p:cNvPr id="2" name="Rectángulo 1">
            <a:extLst>
              <a:ext uri="{FF2B5EF4-FFF2-40B4-BE49-F238E27FC236}">
                <a16:creationId xmlns:a16="http://schemas.microsoft.com/office/drawing/2014/main" id="{E5D5B697-DCE5-4036-A4A7-9B2509055A60}"/>
              </a:ext>
            </a:extLst>
          </p:cNvPr>
          <p:cNvSpPr/>
          <p:nvPr/>
        </p:nvSpPr>
        <p:spPr>
          <a:xfrm>
            <a:off x="539552" y="1773971"/>
            <a:ext cx="8064896" cy="4247317"/>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PE" sz="1800" b="0" i="0" u="none" strike="noStrike" kern="1200" cap="none" spc="0" normalizeH="0" baseline="0" noProof="0" dirty="0">
                <a:ln>
                  <a:noFill/>
                </a:ln>
                <a:solidFill>
                  <a:srgbClr val="000000"/>
                </a:solidFill>
                <a:effectLst/>
                <a:uLnTx/>
                <a:uFillTx/>
                <a:latin typeface="Arial" charset="0"/>
                <a:ea typeface="+mn-ea"/>
                <a:cs typeface="+mn-cs"/>
              </a:rPr>
              <a:t>El funcionario o servidor público que acepte o reciba donativo, promesa o cualquier otra ventaja o beneficio indebido para realizar un acto propio de su cargo o empleo, sin faltar a su obligación, o como consecuencia del ya realizado, será reprimido con pena privativa de libertad no menor de cuatro ni mayor de seis años e inhabilitación conforme a los incisos 1 y 2 del artículo 36 del Código Penal y con ciento ochenta a trescientos sesenta y cinco días-multa.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PE" sz="1800" b="0" i="0" u="none" strike="noStrike" kern="1200" cap="none" spc="0" normalizeH="0" baseline="0" noProof="0" dirty="0">
                <a:ln>
                  <a:noFill/>
                </a:ln>
                <a:solidFill>
                  <a:srgbClr val="000000"/>
                </a:solidFill>
                <a:effectLst/>
                <a:uLnTx/>
                <a:uFillTx/>
                <a:latin typeface="Arial" charset="0"/>
                <a:ea typeface="+mn-ea"/>
                <a:cs typeface="+mn-cs"/>
              </a:rPr>
              <a:t>El funcionario o servidor público que solicita, directa o indirectamente, donativo, promesa o cualquier otra ventaja indebida para realizar un acto propio de su cargo o empleo, sin faltar a su obligación, o como consecuencia del ya realizado, será reprimido con pena privativa de libertad no menor de cinco ni mayor de ocho años e inhabilitación conforme a los incisos 1 y 2 del artículo 36 del Código Penal y con trescientos sesenta y cinco a setecientos treinta días-multa. </a:t>
            </a:r>
          </a:p>
        </p:txBody>
      </p:sp>
    </p:spTree>
    <p:extLst>
      <p:ext uri="{BB962C8B-B14F-4D97-AF65-F5344CB8AC3E}">
        <p14:creationId xmlns:p14="http://schemas.microsoft.com/office/powerpoint/2010/main" val="14642205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000" b="1" i="0" u="none" strike="noStrike" kern="1200" cap="none" spc="0" normalizeH="0" baseline="0" noProof="0" dirty="0">
                <a:ln>
                  <a:noFill/>
                </a:ln>
                <a:solidFill>
                  <a:srgbClr val="FFFFFF"/>
                </a:solidFill>
                <a:effectLst/>
                <a:uLnTx/>
                <a:uFillTx/>
                <a:latin typeface="Helvetica" panose="020B0604020202020204" pitchFamily="34" charset="0"/>
                <a:ea typeface="+mn-ea"/>
                <a:cs typeface="+mn-cs"/>
              </a:rPr>
              <a:t>DELITO DE NEGOCIACIÓN INCOMPATIBLE </a:t>
            </a:r>
          </a:p>
        </p:txBody>
      </p:sp>
      <p:sp>
        <p:nvSpPr>
          <p:cNvPr id="2" name="Rectángulo 1">
            <a:extLst>
              <a:ext uri="{FF2B5EF4-FFF2-40B4-BE49-F238E27FC236}">
                <a16:creationId xmlns:a16="http://schemas.microsoft.com/office/drawing/2014/main" id="{3C3CA0A5-45F2-4418-963F-E6CF60CEAF82}"/>
              </a:ext>
            </a:extLst>
          </p:cNvPr>
          <p:cNvSpPr/>
          <p:nvPr/>
        </p:nvSpPr>
        <p:spPr>
          <a:xfrm>
            <a:off x="755576" y="2413337"/>
            <a:ext cx="7704856" cy="255454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000000"/>
                </a:solidFill>
                <a:effectLst/>
                <a:uLnTx/>
                <a:uFillTx/>
                <a:latin typeface="Arial" charset="0"/>
                <a:ea typeface="+mn-ea"/>
                <a:cs typeface="+mn-cs"/>
              </a:rPr>
              <a:t>Artículo 399° del Código Penal </a:t>
            </a:r>
            <a:r>
              <a:rPr kumimoji="0" lang="es-PE" sz="2000" b="0" i="0" u="none" strike="noStrike" kern="1200" cap="none" spc="0" normalizeH="0" baseline="0" noProof="0" dirty="0">
                <a:ln>
                  <a:noFill/>
                </a:ln>
                <a:solidFill>
                  <a:srgbClr val="000000"/>
                </a:solidFill>
                <a:effectLst/>
                <a:uLnTx/>
                <a:uFillTx/>
                <a:latin typeface="Arial" charset="0"/>
                <a:ea typeface="+mn-ea"/>
                <a:cs typeface="+mn-cs"/>
              </a:rPr>
              <a:t>El funcionario o servidor público que indebidamente en forma directa o indirecta o por acto simulado se interesa, en provecho propio o de tercero, por cualquier contrato u operación en que interviene por razón de su cargo, será reprimido con pena privativa de libertad no menor de cuatro ni mayor de seis años e inhabilitación conforme a los incisos 1 y 2 del artículo 36 del Código Penal y con ciento ochenta a trescientos sesenta y cinco días-multa.</a:t>
            </a:r>
          </a:p>
        </p:txBody>
      </p:sp>
    </p:spTree>
    <p:extLst>
      <p:ext uri="{BB962C8B-B14F-4D97-AF65-F5344CB8AC3E}">
        <p14:creationId xmlns:p14="http://schemas.microsoft.com/office/powerpoint/2010/main" val="12217401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7" name="Picture 2" descr="C:\Users\Jencho\Pictures\HOMBRECITOS COM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375" y="4730353"/>
            <a:ext cx="2714625" cy="127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Resultado de imagen para LOGO ESCUELA NACIONAL DE POLÃTICAS PÃBLICAS"/>
          <p:cNvPicPr>
            <a:picLocks noChangeAspect="1" noChangeArrowheads="1"/>
          </p:cNvPicPr>
          <p:nvPr/>
        </p:nvPicPr>
        <p:blipFill rotWithShape="1">
          <a:blip r:embed="rId3">
            <a:clrChange>
              <a:clrFrom>
                <a:srgbClr val="F9F9FA"/>
              </a:clrFrom>
              <a:clrTo>
                <a:srgbClr val="F9F9FA">
                  <a:alpha val="0"/>
                </a:srgbClr>
              </a:clrTo>
            </a:clrChange>
            <a:lum bright="70000" contrast="-70000"/>
            <a:extLst>
              <a:ext uri="{28A0092B-C50C-407E-A947-70E740481C1C}">
                <a14:useLocalDpi xmlns:a14="http://schemas.microsoft.com/office/drawing/2010/main" val="0"/>
              </a:ext>
            </a:extLst>
          </a:blip>
          <a:srcRect l="2203" t="4918" r="54715" b="52831"/>
          <a:stretch/>
        </p:blipFill>
        <p:spPr bwMode="auto">
          <a:xfrm>
            <a:off x="1950522" y="1088431"/>
            <a:ext cx="4827320" cy="4734189"/>
          </a:xfrm>
          <a:prstGeom prst="rect">
            <a:avLst/>
          </a:prstGeom>
          <a:noFill/>
          <a:extLst>
            <a:ext uri="{909E8E84-426E-40DD-AFC4-6F175D3DCCD1}">
              <a14:hiddenFill xmlns:a14="http://schemas.microsoft.com/office/drawing/2010/main">
                <a:solidFill>
                  <a:srgbClr val="FFFFFF"/>
                </a:solidFill>
              </a14:hiddenFill>
            </a:ext>
          </a:extLst>
        </p:spPr>
      </p:pic>
      <p:sp>
        <p:nvSpPr>
          <p:cNvPr id="20483" name="Rectangle 3"/>
          <p:cNvSpPr>
            <a:spLocks noGrp="1" noChangeArrowheads="1"/>
          </p:cNvSpPr>
          <p:nvPr>
            <p:ph type="body" idx="4294967295"/>
          </p:nvPr>
        </p:nvSpPr>
        <p:spPr>
          <a:xfrm>
            <a:off x="1289958" y="1904491"/>
            <a:ext cx="6774656" cy="2907506"/>
          </a:xfrm>
        </p:spPr>
        <p:txBody>
          <a:bodyPr rtlCol="0">
            <a:normAutofit lnSpcReduction="10000"/>
          </a:bodyPr>
          <a:lstStyle/>
          <a:p>
            <a:pPr marL="0" indent="0">
              <a:buNone/>
              <a:defRPr/>
            </a:pPr>
            <a:r>
              <a:rPr lang="es-PE" altLang="es-PE" sz="1650" dirty="0">
                <a:solidFill>
                  <a:srgbClr val="0000FF"/>
                </a:solidFill>
                <a:latin typeface="Garamond" panose="02020404030301010803" pitchFamily="18" charset="0"/>
              </a:rPr>
              <a:t>Funcionamiento</a:t>
            </a:r>
          </a:p>
          <a:p>
            <a:pPr algn="just">
              <a:buFont typeface="Wingdings 3" charset="2"/>
              <a:buChar char=""/>
              <a:defRPr/>
            </a:pPr>
            <a:r>
              <a:rPr lang="es-ES" altLang="es-PE" sz="1650" dirty="0">
                <a:solidFill>
                  <a:srgbClr val="0070C0"/>
                </a:solidFill>
                <a:latin typeface="Garamond" panose="02020404030301010803" pitchFamily="18" charset="0"/>
              </a:rPr>
              <a:t>Para sesionar se requiere la presencia de todos los miembros, en caso de ausencia del titular lo reemplaza su suplente </a:t>
            </a:r>
          </a:p>
          <a:p>
            <a:pPr algn="just">
              <a:buFont typeface="Wingdings 3" charset="2"/>
              <a:buChar char=""/>
              <a:defRPr/>
            </a:pPr>
            <a:r>
              <a:rPr lang="es-ES" altLang="es-PE" sz="1650" dirty="0">
                <a:solidFill>
                  <a:srgbClr val="7030A0"/>
                </a:solidFill>
                <a:latin typeface="Garamond" panose="02020404030301010803" pitchFamily="18" charset="0"/>
              </a:rPr>
              <a:t>Entidad evalúa ausencia si fue justificada o no para determinar responsabilidad </a:t>
            </a:r>
            <a:endParaRPr lang="es-PE" altLang="es-PE" sz="1650" dirty="0">
              <a:solidFill>
                <a:srgbClr val="7030A0"/>
              </a:solidFill>
              <a:latin typeface="Garamond" panose="02020404030301010803" pitchFamily="18" charset="0"/>
            </a:endParaRPr>
          </a:p>
          <a:p>
            <a:pPr algn="just">
              <a:buFont typeface="Wingdings 3" charset="2"/>
              <a:buChar char=""/>
              <a:defRPr/>
            </a:pPr>
            <a:r>
              <a:rPr lang="es-ES" altLang="es-PE" sz="1650" dirty="0">
                <a:solidFill>
                  <a:schemeClr val="accent2">
                    <a:lumMod val="75000"/>
                  </a:schemeClr>
                </a:solidFill>
                <a:latin typeface="Garamond" panose="02020404030301010803" pitchFamily="18" charset="0"/>
                <a:cs typeface="Arial" charset="0"/>
              </a:rPr>
              <a:t>Para adoptar acuerdos: Unanimidad o   Mayoría (no cabe abstención).</a:t>
            </a:r>
          </a:p>
          <a:p>
            <a:pPr>
              <a:buFont typeface="Wingdings 3" charset="2"/>
              <a:buChar char=""/>
              <a:defRPr/>
            </a:pPr>
            <a:r>
              <a:rPr lang="es-ES" altLang="es-PE" sz="1650" dirty="0">
                <a:solidFill>
                  <a:schemeClr val="tx2"/>
                </a:solidFill>
                <a:latin typeface="Garamond" panose="02020404030301010803" pitchFamily="18" charset="0"/>
              </a:rPr>
              <a:t>Acuerdos figuran en actas suscritas con votaciones, que se incorporan al expediente de contratación </a:t>
            </a:r>
          </a:p>
          <a:p>
            <a:pPr>
              <a:buFont typeface="Wingdings 3" charset="2"/>
              <a:buChar char=""/>
              <a:defRPr/>
            </a:pPr>
            <a:r>
              <a:rPr lang="es-ES" sz="1650" dirty="0">
                <a:solidFill>
                  <a:srgbClr val="FF0000"/>
                </a:solidFill>
                <a:latin typeface="Garamond" panose="02020404030301010803" pitchFamily="18" charset="0"/>
                <a:cs typeface="Arial" charset="0"/>
              </a:rPr>
              <a:t>Miembro puede solicitar que se incorpore al expediente, documento utilizado para fundamentar su voto discrepante</a:t>
            </a:r>
          </a:p>
          <a:p>
            <a:pPr>
              <a:buFont typeface="Wingdings 3" charset="2"/>
              <a:buChar char=""/>
              <a:defRPr/>
            </a:pPr>
            <a:r>
              <a:rPr lang="es-ES" altLang="es-PE" sz="1650" dirty="0">
                <a:solidFill>
                  <a:schemeClr val="tx2"/>
                </a:solidFill>
                <a:latin typeface="Garamond" panose="02020404030301010803" pitchFamily="18" charset="0"/>
              </a:rPr>
              <a:t>Responsabilidad solidaria de todos sus integrantes, salvo voto discrepante</a:t>
            </a:r>
          </a:p>
          <a:p>
            <a:pPr>
              <a:buFont typeface="Wingdings 3" charset="2"/>
              <a:buChar char=""/>
              <a:defRPr/>
            </a:pPr>
            <a:endParaRPr lang="es-PE" altLang="es-PE" sz="1650" dirty="0">
              <a:solidFill>
                <a:schemeClr val="tx2"/>
              </a:solidFill>
              <a:latin typeface="Garamond" panose="02020404030301010803" pitchFamily="18" charset="0"/>
            </a:endParaRPr>
          </a:p>
        </p:txBody>
      </p:sp>
      <p:sp>
        <p:nvSpPr>
          <p:cNvPr id="7" name="9 CuadroTexto"/>
          <p:cNvSpPr txBox="1"/>
          <p:nvPr/>
        </p:nvSpPr>
        <p:spPr>
          <a:xfrm>
            <a:off x="1109951" y="5708891"/>
            <a:ext cx="1295676" cy="276999"/>
          </a:xfrm>
          <a:prstGeom prst="rect">
            <a:avLst/>
          </a:prstGeom>
          <a:solidFill>
            <a:schemeClr val="accent1">
              <a:lumMod val="75000"/>
            </a:schemeClr>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panose="020F0502020204030204"/>
                <a:ea typeface="+mn-ea"/>
                <a:cs typeface="+mn-cs"/>
              </a:rPr>
              <a:t>Ref. Art. 46 - RLCE</a:t>
            </a:r>
            <a:endPar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1 Título"/>
          <p:cNvSpPr txBox="1">
            <a:spLocks/>
          </p:cNvSpPr>
          <p:nvPr/>
        </p:nvSpPr>
        <p:spPr>
          <a:xfrm>
            <a:off x="1656160" y="715738"/>
            <a:ext cx="6172200" cy="1073252"/>
          </a:xfrm>
          <a:prstGeom prst="rect">
            <a:avLst/>
          </a:prstGeom>
          <a:solidFill>
            <a:srgbClr val="FF0000"/>
          </a:solidFill>
        </p:spPr>
        <p:txBody>
          <a:bodyPr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Calibri Light" panose="020F0302020204030204"/>
                <a:ea typeface="+mj-ea"/>
                <a:cs typeface="+mj-cs"/>
              </a:rPr>
              <a:t>QUÓRUM, ACUERDO Y RESPONSABILIDAD DEL COMITÉ DE SELECCIÓN</a:t>
            </a:r>
            <a:endParaRPr kumimoji="0" lang="es-ES"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9" name="Imagen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697142"/>
            <a:ext cx="1075135"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83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Resultado de imagen para LOGO ESCUELA NACIONAL DE POLÃTICAS PÃBLICAS"/>
          <p:cNvPicPr>
            <a:picLocks noChangeAspect="1" noChangeArrowheads="1"/>
          </p:cNvPicPr>
          <p:nvPr/>
        </p:nvPicPr>
        <p:blipFill rotWithShape="1">
          <a:blip r:embed="rId2">
            <a:clrChange>
              <a:clrFrom>
                <a:srgbClr val="F9F9FA"/>
              </a:clrFrom>
              <a:clrTo>
                <a:srgbClr val="F9F9FA">
                  <a:alpha val="0"/>
                </a:srgbClr>
              </a:clrTo>
            </a:clrChange>
            <a:lum bright="70000" contrast="-70000"/>
            <a:extLst>
              <a:ext uri="{28A0092B-C50C-407E-A947-70E740481C1C}">
                <a14:useLocalDpi xmlns:a14="http://schemas.microsoft.com/office/drawing/2010/main" val="0"/>
              </a:ext>
            </a:extLst>
          </a:blip>
          <a:srcRect l="2203" t="4918" r="54715" b="52831"/>
          <a:stretch/>
        </p:blipFill>
        <p:spPr bwMode="auto">
          <a:xfrm>
            <a:off x="1950522" y="1088431"/>
            <a:ext cx="4827320" cy="4734189"/>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a:spLocks noGrp="1"/>
          </p:cNvSpPr>
          <p:nvPr>
            <p:ph type="title"/>
          </p:nvPr>
        </p:nvSpPr>
        <p:spPr>
          <a:xfrm>
            <a:off x="801319" y="1045679"/>
            <a:ext cx="1601629" cy="378950"/>
          </a:xfrm>
          <a:prstGeom prst="rect">
            <a:avLst/>
          </a:prstGeom>
          <a:solidFill>
            <a:srgbClr val="FF0000"/>
          </a:solidFill>
        </p:spPr>
        <p:txBody>
          <a:bodyPr vert="horz" wrap="square" lIns="0" tIns="9525" rIns="0" bIns="0" rtlCol="0" anchor="ctr">
            <a:spAutoFit/>
          </a:bodyPr>
          <a:lstStyle/>
          <a:p>
            <a:pPr marL="9525">
              <a:lnSpc>
                <a:spcPct val="100000"/>
              </a:lnSpc>
              <a:spcBef>
                <a:spcPts val="75"/>
              </a:spcBef>
            </a:pPr>
            <a:r>
              <a:rPr sz="2400" spc="-4" dirty="0">
                <a:solidFill>
                  <a:schemeClr val="bg1"/>
                </a:solidFill>
              </a:rPr>
              <a:t>GARANTÍAS:</a:t>
            </a:r>
            <a:endParaRPr sz="2400" dirty="0">
              <a:solidFill>
                <a:schemeClr val="bg1"/>
              </a:solidFill>
            </a:endParaRPr>
          </a:p>
        </p:txBody>
      </p:sp>
      <p:sp>
        <p:nvSpPr>
          <p:cNvPr id="3" name="object 3"/>
          <p:cNvSpPr/>
          <p:nvPr/>
        </p:nvSpPr>
        <p:spPr>
          <a:xfrm>
            <a:off x="4224527" y="3435858"/>
            <a:ext cx="2250758" cy="391001"/>
          </a:xfrm>
          <a:custGeom>
            <a:avLst/>
            <a:gdLst/>
            <a:ahLst/>
            <a:cxnLst/>
            <a:rect l="l" t="t" r="r" b="b"/>
            <a:pathLst>
              <a:path w="3001009" h="521335">
                <a:moveTo>
                  <a:pt x="0" y="0"/>
                </a:moveTo>
                <a:lnTo>
                  <a:pt x="0" y="260349"/>
                </a:lnTo>
                <a:lnTo>
                  <a:pt x="3000629" y="260349"/>
                </a:lnTo>
                <a:lnTo>
                  <a:pt x="3000629" y="520826"/>
                </a:lnTo>
              </a:path>
            </a:pathLst>
          </a:custGeom>
          <a:ln w="12192">
            <a:solidFill>
              <a:srgbClr val="001F5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36516" y="3435858"/>
            <a:ext cx="0" cy="391001"/>
          </a:xfrm>
          <a:custGeom>
            <a:avLst/>
            <a:gdLst/>
            <a:ahLst/>
            <a:cxnLst/>
            <a:rect l="l" t="t" r="r" b="b"/>
            <a:pathLst>
              <a:path h="521335">
                <a:moveTo>
                  <a:pt x="0" y="0"/>
                </a:moveTo>
                <a:lnTo>
                  <a:pt x="0" y="520826"/>
                </a:lnTo>
              </a:path>
            </a:pathLst>
          </a:custGeom>
          <a:ln w="12192">
            <a:solidFill>
              <a:srgbClr val="001F5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765934" y="3435858"/>
            <a:ext cx="2250758" cy="391001"/>
          </a:xfrm>
          <a:custGeom>
            <a:avLst/>
            <a:gdLst/>
            <a:ahLst/>
            <a:cxnLst/>
            <a:rect l="l" t="t" r="r" b="b"/>
            <a:pathLst>
              <a:path w="3001010" h="521335">
                <a:moveTo>
                  <a:pt x="3000629" y="0"/>
                </a:moveTo>
                <a:lnTo>
                  <a:pt x="3000629" y="260349"/>
                </a:lnTo>
                <a:lnTo>
                  <a:pt x="0" y="260349"/>
                </a:lnTo>
                <a:lnTo>
                  <a:pt x="0" y="520826"/>
                </a:lnTo>
              </a:path>
            </a:pathLst>
          </a:custGeom>
          <a:ln w="12192">
            <a:solidFill>
              <a:srgbClr val="001F5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3791903" y="2619997"/>
            <a:ext cx="695325" cy="116681"/>
          </a:xfrm>
          <a:custGeom>
            <a:avLst/>
            <a:gdLst/>
            <a:ahLst/>
            <a:cxnLst/>
            <a:rect l="l" t="t" r="r" b="b"/>
            <a:pathLst>
              <a:path w="927100" h="155575">
                <a:moveTo>
                  <a:pt x="0" y="155000"/>
                </a:moveTo>
                <a:lnTo>
                  <a:pt x="37791" y="126818"/>
                </a:lnTo>
                <a:lnTo>
                  <a:pt x="77483" y="101454"/>
                </a:lnTo>
                <a:lnTo>
                  <a:pt x="118874" y="78909"/>
                </a:lnTo>
                <a:lnTo>
                  <a:pt x="161764" y="59181"/>
                </a:lnTo>
                <a:lnTo>
                  <a:pt x="205954" y="42272"/>
                </a:lnTo>
                <a:lnTo>
                  <a:pt x="251244" y="28181"/>
                </a:lnTo>
                <a:lnTo>
                  <a:pt x="297434" y="16909"/>
                </a:lnTo>
                <a:lnTo>
                  <a:pt x="344323" y="8454"/>
                </a:lnTo>
                <a:lnTo>
                  <a:pt x="391712" y="2818"/>
                </a:lnTo>
                <a:lnTo>
                  <a:pt x="439401" y="0"/>
                </a:lnTo>
                <a:lnTo>
                  <a:pt x="487190" y="0"/>
                </a:lnTo>
                <a:lnTo>
                  <a:pt x="534879" y="2818"/>
                </a:lnTo>
                <a:lnTo>
                  <a:pt x="582268" y="8454"/>
                </a:lnTo>
                <a:lnTo>
                  <a:pt x="629157" y="16909"/>
                </a:lnTo>
                <a:lnTo>
                  <a:pt x="675347" y="28181"/>
                </a:lnTo>
                <a:lnTo>
                  <a:pt x="720637" y="42272"/>
                </a:lnTo>
                <a:lnTo>
                  <a:pt x="764827" y="59181"/>
                </a:lnTo>
                <a:lnTo>
                  <a:pt x="807717" y="78909"/>
                </a:lnTo>
                <a:lnTo>
                  <a:pt x="849108" y="101454"/>
                </a:lnTo>
                <a:lnTo>
                  <a:pt x="888800" y="126818"/>
                </a:lnTo>
                <a:lnTo>
                  <a:pt x="926591" y="155000"/>
                </a:lnTo>
              </a:path>
            </a:pathLst>
          </a:custGeom>
          <a:ln w="12192">
            <a:solidFill>
              <a:srgbClr val="001F5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791903" y="3319367"/>
            <a:ext cx="695325" cy="116681"/>
          </a:xfrm>
          <a:custGeom>
            <a:avLst/>
            <a:gdLst/>
            <a:ahLst/>
            <a:cxnLst/>
            <a:rect l="l" t="t" r="r" b="b"/>
            <a:pathLst>
              <a:path w="927100" h="155575">
                <a:moveTo>
                  <a:pt x="926591" y="0"/>
                </a:moveTo>
                <a:lnTo>
                  <a:pt x="888800" y="28181"/>
                </a:lnTo>
                <a:lnTo>
                  <a:pt x="849108" y="53545"/>
                </a:lnTo>
                <a:lnTo>
                  <a:pt x="807717" y="76091"/>
                </a:lnTo>
                <a:lnTo>
                  <a:pt x="764827" y="95818"/>
                </a:lnTo>
                <a:lnTo>
                  <a:pt x="720637" y="112727"/>
                </a:lnTo>
                <a:lnTo>
                  <a:pt x="675347" y="126818"/>
                </a:lnTo>
                <a:lnTo>
                  <a:pt x="629157" y="138091"/>
                </a:lnTo>
                <a:lnTo>
                  <a:pt x="582268" y="146545"/>
                </a:lnTo>
                <a:lnTo>
                  <a:pt x="534879" y="152182"/>
                </a:lnTo>
                <a:lnTo>
                  <a:pt x="487190" y="155000"/>
                </a:lnTo>
                <a:lnTo>
                  <a:pt x="439401" y="155000"/>
                </a:lnTo>
                <a:lnTo>
                  <a:pt x="391712" y="152182"/>
                </a:lnTo>
                <a:lnTo>
                  <a:pt x="344323" y="146545"/>
                </a:lnTo>
                <a:lnTo>
                  <a:pt x="297434" y="138091"/>
                </a:lnTo>
                <a:lnTo>
                  <a:pt x="251244" y="126818"/>
                </a:lnTo>
                <a:lnTo>
                  <a:pt x="205954" y="112727"/>
                </a:lnTo>
                <a:lnTo>
                  <a:pt x="161764" y="95818"/>
                </a:lnTo>
                <a:lnTo>
                  <a:pt x="118874" y="76091"/>
                </a:lnTo>
                <a:lnTo>
                  <a:pt x="77483" y="53545"/>
                </a:lnTo>
                <a:lnTo>
                  <a:pt x="37791" y="28181"/>
                </a:lnTo>
                <a:lnTo>
                  <a:pt x="0" y="0"/>
                </a:lnTo>
              </a:path>
            </a:pathLst>
          </a:custGeom>
          <a:ln w="12192">
            <a:solidFill>
              <a:srgbClr val="001F5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887044" y="1651254"/>
            <a:ext cx="6943249" cy="1499320"/>
          </a:xfrm>
          <a:prstGeom prst="rect">
            <a:avLst/>
          </a:prstGeom>
        </p:spPr>
        <p:txBody>
          <a:bodyPr vert="horz" wrap="square" lIns="0" tIns="34289" rIns="0" bIns="0" rtlCol="0">
            <a:spAutoFit/>
          </a:bodyPr>
          <a:lstStyle/>
          <a:p>
            <a:pPr marL="9525" marR="3810" lvl="0" indent="0" algn="just" defTabSz="685800" rtl="0" eaLnBrk="1" fontAlgn="auto" latinLnBrk="0" hangingPunct="1">
              <a:lnSpc>
                <a:spcPct val="90000"/>
              </a:lnSpc>
              <a:spcBef>
                <a:spcPts val="269"/>
              </a:spcBef>
              <a:spcAft>
                <a:spcPts val="0"/>
              </a:spcAft>
              <a:buClrTx/>
              <a:buSzTx/>
              <a:buFontTx/>
              <a:buNone/>
              <a:tabLst/>
              <a:defRPr/>
            </a:pPr>
            <a:r>
              <a:rPr kumimoji="0" sz="1650" b="0" i="0" u="none" strike="noStrike" kern="1200" cap="none" spc="-4" normalizeH="0" baseline="0" noProof="0" dirty="0">
                <a:ln>
                  <a:noFill/>
                </a:ln>
                <a:solidFill>
                  <a:prstClr val="black"/>
                </a:solidFill>
                <a:effectLst/>
                <a:uLnTx/>
                <a:uFillTx/>
                <a:latin typeface="Calibri"/>
                <a:ea typeface="+mn-ea"/>
                <a:cs typeface="Calibri"/>
              </a:rPr>
              <a:t>Son mecanismos </a:t>
            </a:r>
            <a:r>
              <a:rPr kumimoji="0" sz="1650" b="0" i="0" u="none" strike="noStrike" kern="1200" cap="none" spc="0" normalizeH="0" baseline="0" noProof="0" dirty="0">
                <a:ln>
                  <a:noFill/>
                </a:ln>
                <a:solidFill>
                  <a:prstClr val="black"/>
                </a:solidFill>
                <a:effectLst/>
                <a:uLnTx/>
                <a:uFillTx/>
                <a:latin typeface="Calibri"/>
                <a:ea typeface="+mn-ea"/>
                <a:cs typeface="Calibri"/>
              </a:rPr>
              <a:t>de </a:t>
            </a:r>
            <a:r>
              <a:rPr kumimoji="0" sz="1650" b="0" i="0" u="none" strike="noStrike" kern="1200" cap="none" spc="-8" normalizeH="0" baseline="0" noProof="0" dirty="0">
                <a:ln>
                  <a:noFill/>
                </a:ln>
                <a:solidFill>
                  <a:prstClr val="black"/>
                </a:solidFill>
                <a:effectLst/>
                <a:uLnTx/>
                <a:uFillTx/>
                <a:latin typeface="Calibri"/>
                <a:ea typeface="+mn-ea"/>
                <a:cs typeface="Calibri"/>
              </a:rPr>
              <a:t>respaldo destinado </a:t>
            </a:r>
            <a:r>
              <a:rPr kumimoji="0" sz="1650" b="0" i="0" u="none" strike="noStrike" kern="1200" cap="none" spc="-4" normalizeH="0" baseline="0" noProof="0" dirty="0">
                <a:ln>
                  <a:noFill/>
                </a:ln>
                <a:solidFill>
                  <a:prstClr val="black"/>
                </a:solidFill>
                <a:effectLst/>
                <a:uLnTx/>
                <a:uFillTx/>
                <a:latin typeface="Calibri"/>
                <a:ea typeface="+mn-ea"/>
                <a:cs typeface="Calibri"/>
              </a:rPr>
              <a:t>a </a:t>
            </a:r>
            <a:r>
              <a:rPr kumimoji="0" sz="1650" b="0" i="0" u="none" strike="noStrike" kern="1200" cap="none" spc="-26" normalizeH="0" baseline="0" noProof="0" dirty="0">
                <a:ln>
                  <a:noFill/>
                </a:ln>
                <a:solidFill>
                  <a:prstClr val="black"/>
                </a:solidFill>
                <a:effectLst/>
                <a:uLnTx/>
                <a:uFillTx/>
                <a:latin typeface="Calibri"/>
                <a:ea typeface="+mn-ea"/>
                <a:cs typeface="Calibri"/>
              </a:rPr>
              <a:t>proteger, </a:t>
            </a:r>
            <a:r>
              <a:rPr kumimoji="0" sz="1650" b="0" i="0" u="none" strike="noStrike" kern="1200" cap="none" spc="-8" normalizeH="0" baseline="0" noProof="0" dirty="0">
                <a:ln>
                  <a:noFill/>
                </a:ln>
                <a:solidFill>
                  <a:prstClr val="black"/>
                </a:solidFill>
                <a:effectLst/>
                <a:uLnTx/>
                <a:uFillTx/>
                <a:latin typeface="Calibri"/>
                <a:ea typeface="+mn-ea"/>
                <a:cs typeface="Calibri"/>
              </a:rPr>
              <a:t>resarcir </a:t>
            </a:r>
            <a:r>
              <a:rPr kumimoji="0" sz="1650" b="0" i="0" u="none" strike="noStrike" kern="1200" cap="none" spc="-4" normalizeH="0" baseline="0" noProof="0" dirty="0">
                <a:ln>
                  <a:noFill/>
                </a:ln>
                <a:solidFill>
                  <a:prstClr val="black"/>
                </a:solidFill>
                <a:effectLst/>
                <a:uLnTx/>
                <a:uFillTx/>
                <a:latin typeface="Calibri"/>
                <a:ea typeface="+mn-ea"/>
                <a:cs typeface="Calibri"/>
              </a:rPr>
              <a:t>o </a:t>
            </a:r>
            <a:r>
              <a:rPr kumimoji="0" sz="1650" b="0" i="0" u="none" strike="noStrike" kern="1200" cap="none" spc="-8" normalizeH="0" baseline="0" noProof="0" dirty="0">
                <a:ln>
                  <a:noFill/>
                </a:ln>
                <a:solidFill>
                  <a:prstClr val="black"/>
                </a:solidFill>
                <a:effectLst/>
                <a:uLnTx/>
                <a:uFillTx/>
                <a:latin typeface="Calibri"/>
                <a:ea typeface="+mn-ea"/>
                <a:cs typeface="Calibri"/>
              </a:rPr>
              <a:t>asegurar el  cumplimiento </a:t>
            </a:r>
            <a:r>
              <a:rPr kumimoji="0" sz="1650" b="0" i="0" u="none" strike="noStrike" kern="1200" cap="none" spc="-4" normalizeH="0" baseline="0" noProof="0" dirty="0">
                <a:ln>
                  <a:noFill/>
                </a:ln>
                <a:solidFill>
                  <a:prstClr val="black"/>
                </a:solidFill>
                <a:effectLst/>
                <a:uLnTx/>
                <a:uFillTx/>
                <a:latin typeface="Calibri"/>
                <a:ea typeface="+mn-ea"/>
                <a:cs typeface="Calibri"/>
              </a:rPr>
              <a:t>de las </a:t>
            </a:r>
            <a:r>
              <a:rPr kumimoji="0" sz="1650" b="0" i="0" u="none" strike="noStrike" kern="1200" cap="none" spc="-8" normalizeH="0" baseline="0" noProof="0" dirty="0">
                <a:ln>
                  <a:noFill/>
                </a:ln>
                <a:solidFill>
                  <a:prstClr val="black"/>
                </a:solidFill>
                <a:effectLst/>
                <a:uLnTx/>
                <a:uFillTx/>
                <a:latin typeface="Calibri"/>
                <a:ea typeface="+mn-ea"/>
                <a:cs typeface="Calibri"/>
              </a:rPr>
              <a:t>obligaciones </a:t>
            </a:r>
            <a:r>
              <a:rPr kumimoji="0" sz="1650" b="0" i="0" u="none" strike="noStrike" kern="1200" cap="none" spc="-4" normalizeH="0" baseline="0" noProof="0" dirty="0">
                <a:ln>
                  <a:noFill/>
                </a:ln>
                <a:solidFill>
                  <a:prstClr val="black"/>
                </a:solidFill>
                <a:effectLst/>
                <a:uLnTx/>
                <a:uFillTx/>
                <a:latin typeface="Calibri"/>
                <a:ea typeface="+mn-ea"/>
                <a:cs typeface="Calibri"/>
              </a:rPr>
              <a:t>asumidas por el </a:t>
            </a:r>
            <a:r>
              <a:rPr kumimoji="0" sz="1650" b="0" i="0" u="none" strike="noStrike" kern="1200" cap="none" spc="-15" normalizeH="0" baseline="0" noProof="0" dirty="0">
                <a:ln>
                  <a:noFill/>
                </a:ln>
                <a:solidFill>
                  <a:prstClr val="black"/>
                </a:solidFill>
                <a:effectLst/>
                <a:uLnTx/>
                <a:uFillTx/>
                <a:latin typeface="Calibri"/>
                <a:ea typeface="+mn-ea"/>
                <a:cs typeface="Calibri"/>
              </a:rPr>
              <a:t>contratista </a:t>
            </a:r>
            <a:r>
              <a:rPr kumimoji="0" sz="1650" b="0" i="0" u="none" strike="noStrike" kern="1200" cap="none" spc="-8" normalizeH="0" baseline="0" noProof="0" dirty="0">
                <a:ln>
                  <a:noFill/>
                </a:ln>
                <a:solidFill>
                  <a:prstClr val="black"/>
                </a:solidFill>
                <a:effectLst/>
                <a:uLnTx/>
                <a:uFillTx/>
                <a:latin typeface="Calibri"/>
                <a:ea typeface="+mn-ea"/>
                <a:cs typeface="Calibri"/>
              </a:rPr>
              <a:t>como consecuencia  </a:t>
            </a:r>
            <a:r>
              <a:rPr kumimoji="0" sz="1650" b="0" i="0" u="none" strike="noStrike" kern="1200" cap="none" spc="-4" normalizeH="0" baseline="0" noProof="0" dirty="0">
                <a:ln>
                  <a:noFill/>
                </a:ln>
                <a:solidFill>
                  <a:prstClr val="black"/>
                </a:solidFill>
                <a:effectLst/>
                <a:uLnTx/>
                <a:uFillTx/>
                <a:latin typeface="Calibri"/>
                <a:ea typeface="+mn-ea"/>
                <a:cs typeface="Calibri"/>
              </a:rPr>
              <a:t>de la suscripción del </a:t>
            </a:r>
            <a:r>
              <a:rPr kumimoji="0" sz="1650" b="0" i="0" u="none" strike="noStrike" kern="1200" cap="none" spc="-19" normalizeH="0" baseline="0" noProof="0" dirty="0">
                <a:ln>
                  <a:noFill/>
                </a:ln>
                <a:solidFill>
                  <a:prstClr val="black"/>
                </a:solidFill>
                <a:effectLst/>
                <a:uLnTx/>
                <a:uFillTx/>
                <a:latin typeface="Calibri"/>
                <a:ea typeface="+mn-ea"/>
                <a:cs typeface="Calibri"/>
              </a:rPr>
              <a:t>contrato </a:t>
            </a:r>
            <a:r>
              <a:rPr kumimoji="0" sz="1650" b="0" i="0" u="none" strike="noStrike" kern="1200" cap="none" spc="-11" normalizeH="0" baseline="0" noProof="0" dirty="0">
                <a:ln>
                  <a:noFill/>
                </a:ln>
                <a:solidFill>
                  <a:prstClr val="black"/>
                </a:solidFill>
                <a:effectLst/>
                <a:uLnTx/>
                <a:uFillTx/>
                <a:latin typeface="Calibri"/>
                <a:ea typeface="+mn-ea"/>
                <a:cs typeface="Calibri"/>
              </a:rPr>
              <a:t>con </a:t>
            </a:r>
            <a:r>
              <a:rPr kumimoji="0" sz="1650" b="0" i="0" u="none" strike="noStrike" kern="1200" cap="none" spc="-4" normalizeH="0" baseline="0" noProof="0" dirty="0">
                <a:ln>
                  <a:noFill/>
                </a:ln>
                <a:solidFill>
                  <a:prstClr val="black"/>
                </a:solidFill>
                <a:effectLst/>
                <a:uLnTx/>
                <a:uFillTx/>
                <a:latin typeface="Calibri"/>
                <a:ea typeface="+mn-ea"/>
                <a:cs typeface="Calibri"/>
              </a:rPr>
              <a:t>el</a:t>
            </a:r>
            <a:r>
              <a:rPr kumimoji="0" sz="1650" b="0" i="0" u="none" strike="noStrike" kern="1200" cap="none" spc="53" normalizeH="0" baseline="0" noProof="0" dirty="0">
                <a:ln>
                  <a:noFill/>
                </a:ln>
                <a:solidFill>
                  <a:prstClr val="black"/>
                </a:solidFill>
                <a:effectLst/>
                <a:uLnTx/>
                <a:uFillTx/>
                <a:latin typeface="Calibri"/>
                <a:ea typeface="+mn-ea"/>
                <a:cs typeface="Calibri"/>
              </a:rPr>
              <a:t> </a:t>
            </a:r>
            <a:r>
              <a:rPr kumimoji="0" sz="1650" b="0" i="0" u="none" strike="noStrike" kern="1200" cap="none" spc="-8" normalizeH="0" baseline="0" noProof="0" dirty="0">
                <a:ln>
                  <a:noFill/>
                </a:ln>
                <a:solidFill>
                  <a:prstClr val="black"/>
                </a:solidFill>
                <a:effectLst/>
                <a:uLnTx/>
                <a:uFillTx/>
                <a:latin typeface="Calibri"/>
                <a:ea typeface="+mn-ea"/>
                <a:cs typeface="Calibri"/>
              </a:rPr>
              <a:t>Estado.</a:t>
            </a:r>
            <a:endParaRPr kumimoji="0" sz="165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sz="165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685800" rtl="0" eaLnBrk="1" fontAlgn="auto" latinLnBrk="0" hangingPunct="1">
              <a:lnSpc>
                <a:spcPct val="100000"/>
              </a:lnSpc>
              <a:spcBef>
                <a:spcPts val="41"/>
              </a:spcBef>
              <a:spcAft>
                <a:spcPts val="0"/>
              </a:spcAft>
              <a:buClrTx/>
              <a:buSzTx/>
              <a:buFontTx/>
              <a:buNone/>
              <a:tabLst/>
              <a:defRPr/>
            </a:pPr>
            <a:endParaRPr kumimoji="0" sz="1913"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431959" lvl="0" indent="0" algn="ctr" defTabSz="685800" rtl="0" eaLnBrk="1" fontAlgn="auto" latinLnBrk="0" hangingPunct="1">
              <a:lnSpc>
                <a:spcPct val="100000"/>
              </a:lnSpc>
              <a:spcBef>
                <a:spcPts val="0"/>
              </a:spcBef>
              <a:spcAft>
                <a:spcPts val="0"/>
              </a:spcAft>
              <a:buClrTx/>
              <a:buSzTx/>
              <a:buFontTx/>
              <a:buNone/>
              <a:tabLst/>
              <a:defRPr/>
            </a:pPr>
            <a:r>
              <a:rPr kumimoji="0" sz="1500" b="1" i="0" u="none" strike="noStrike" kern="1200" cap="none" spc="0" normalizeH="0" baseline="0" noProof="0" dirty="0">
                <a:ln>
                  <a:noFill/>
                </a:ln>
                <a:solidFill>
                  <a:prstClr val="black"/>
                </a:solidFill>
                <a:effectLst/>
                <a:uLnTx/>
                <a:uFillTx/>
                <a:latin typeface="Calibri"/>
                <a:ea typeface="+mn-ea"/>
                <a:cs typeface="Calibri"/>
              </a:rPr>
              <a:t>Finalidad</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9" name="object 9"/>
          <p:cNvSpPr/>
          <p:nvPr/>
        </p:nvSpPr>
        <p:spPr>
          <a:xfrm>
            <a:off x="1387983" y="3779023"/>
            <a:ext cx="695325" cy="116681"/>
          </a:xfrm>
          <a:custGeom>
            <a:avLst/>
            <a:gdLst/>
            <a:ahLst/>
            <a:cxnLst/>
            <a:rect l="l" t="t" r="r" b="b"/>
            <a:pathLst>
              <a:path w="927100" h="155575">
                <a:moveTo>
                  <a:pt x="0" y="155475"/>
                </a:moveTo>
                <a:lnTo>
                  <a:pt x="37795" y="127207"/>
                </a:lnTo>
                <a:lnTo>
                  <a:pt x="77496" y="101765"/>
                </a:lnTo>
                <a:lnTo>
                  <a:pt x="118902" y="79151"/>
                </a:lnTo>
                <a:lnTo>
                  <a:pt x="161812" y="59363"/>
                </a:lnTo>
                <a:lnTo>
                  <a:pt x="206027" y="42402"/>
                </a:lnTo>
                <a:lnTo>
                  <a:pt x="251345" y="28268"/>
                </a:lnTo>
                <a:lnTo>
                  <a:pt x="297565" y="16960"/>
                </a:lnTo>
                <a:lnTo>
                  <a:pt x="344488" y="8480"/>
                </a:lnTo>
                <a:lnTo>
                  <a:pt x="391912" y="2826"/>
                </a:lnTo>
                <a:lnTo>
                  <a:pt x="439637" y="0"/>
                </a:lnTo>
                <a:lnTo>
                  <a:pt x="487462" y="0"/>
                </a:lnTo>
                <a:lnTo>
                  <a:pt x="535187" y="2826"/>
                </a:lnTo>
                <a:lnTo>
                  <a:pt x="582611" y="8480"/>
                </a:lnTo>
                <a:lnTo>
                  <a:pt x="629534" y="16960"/>
                </a:lnTo>
                <a:lnTo>
                  <a:pt x="675754" y="28268"/>
                </a:lnTo>
                <a:lnTo>
                  <a:pt x="721072" y="42402"/>
                </a:lnTo>
                <a:lnTo>
                  <a:pt x="765287" y="59363"/>
                </a:lnTo>
                <a:lnTo>
                  <a:pt x="808197" y="79151"/>
                </a:lnTo>
                <a:lnTo>
                  <a:pt x="849603" y="101765"/>
                </a:lnTo>
                <a:lnTo>
                  <a:pt x="889304" y="127207"/>
                </a:lnTo>
                <a:lnTo>
                  <a:pt x="927100" y="155475"/>
                </a:lnTo>
              </a:path>
            </a:pathLst>
          </a:custGeom>
          <a:ln w="12192">
            <a:solidFill>
              <a:srgbClr val="001F5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387983" y="4479132"/>
            <a:ext cx="695325" cy="116681"/>
          </a:xfrm>
          <a:custGeom>
            <a:avLst/>
            <a:gdLst/>
            <a:ahLst/>
            <a:cxnLst/>
            <a:rect l="l" t="t" r="r" b="b"/>
            <a:pathLst>
              <a:path w="927100" h="155575">
                <a:moveTo>
                  <a:pt x="927100" y="0"/>
                </a:moveTo>
                <a:lnTo>
                  <a:pt x="889304" y="28268"/>
                </a:lnTo>
                <a:lnTo>
                  <a:pt x="849603" y="53709"/>
                </a:lnTo>
                <a:lnTo>
                  <a:pt x="808197" y="76324"/>
                </a:lnTo>
                <a:lnTo>
                  <a:pt x="765287" y="96112"/>
                </a:lnTo>
                <a:lnTo>
                  <a:pt x="721072" y="113073"/>
                </a:lnTo>
                <a:lnTo>
                  <a:pt x="675754" y="127207"/>
                </a:lnTo>
                <a:lnTo>
                  <a:pt x="629534" y="138514"/>
                </a:lnTo>
                <a:lnTo>
                  <a:pt x="582611" y="146995"/>
                </a:lnTo>
                <a:lnTo>
                  <a:pt x="535187" y="152648"/>
                </a:lnTo>
                <a:lnTo>
                  <a:pt x="487462" y="155475"/>
                </a:lnTo>
                <a:lnTo>
                  <a:pt x="439637" y="155475"/>
                </a:lnTo>
                <a:lnTo>
                  <a:pt x="391912" y="152648"/>
                </a:lnTo>
                <a:lnTo>
                  <a:pt x="344488" y="146995"/>
                </a:lnTo>
                <a:lnTo>
                  <a:pt x="297565" y="138514"/>
                </a:lnTo>
                <a:lnTo>
                  <a:pt x="251345" y="127207"/>
                </a:lnTo>
                <a:lnTo>
                  <a:pt x="206027" y="113073"/>
                </a:lnTo>
                <a:lnTo>
                  <a:pt x="161812" y="96112"/>
                </a:lnTo>
                <a:lnTo>
                  <a:pt x="118902" y="76324"/>
                </a:lnTo>
                <a:lnTo>
                  <a:pt x="77496" y="53709"/>
                </a:lnTo>
                <a:lnTo>
                  <a:pt x="37795" y="28268"/>
                </a:lnTo>
                <a:lnTo>
                  <a:pt x="0" y="0"/>
                </a:lnTo>
              </a:path>
            </a:pathLst>
          </a:custGeom>
          <a:ln w="12192">
            <a:solidFill>
              <a:srgbClr val="001F5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txBox="1"/>
          <p:nvPr/>
        </p:nvSpPr>
        <p:spPr>
          <a:xfrm>
            <a:off x="861670" y="3937501"/>
            <a:ext cx="1747361" cy="446115"/>
          </a:xfrm>
          <a:prstGeom prst="rect">
            <a:avLst/>
          </a:prstGeom>
        </p:spPr>
        <p:txBody>
          <a:bodyPr vert="horz" wrap="square" lIns="0" tIns="10001" rIns="0" bIns="0" rtlCol="0">
            <a:spAutoFit/>
          </a:bodyPr>
          <a:lstStyle/>
          <a:p>
            <a:pPr marL="0" marR="0" lvl="0" indent="0" algn="ctr" defTabSz="685800" rtl="0" eaLnBrk="1" fontAlgn="auto" latinLnBrk="0" hangingPunct="1">
              <a:lnSpc>
                <a:spcPts val="1710"/>
              </a:lnSpc>
              <a:spcBef>
                <a:spcPts val="79"/>
              </a:spcBef>
              <a:spcAft>
                <a:spcPts val="0"/>
              </a:spcAft>
              <a:buClrTx/>
              <a:buSzTx/>
              <a:buFontTx/>
              <a:buNone/>
              <a:tabLst/>
              <a:defRPr/>
            </a:pPr>
            <a:r>
              <a:rPr kumimoji="0" sz="1500" b="0" i="0" u="none" strike="noStrike" kern="1200" cap="none" spc="-8" normalizeH="0" baseline="0" noProof="0" dirty="0">
                <a:ln>
                  <a:noFill/>
                </a:ln>
                <a:solidFill>
                  <a:prstClr val="black"/>
                </a:solidFill>
                <a:effectLst/>
                <a:uLnTx/>
                <a:uFillTx/>
                <a:latin typeface="Calibri"/>
                <a:ea typeface="+mn-ea"/>
                <a:cs typeface="Calibri"/>
              </a:rPr>
              <a:t>Desincentivar </a:t>
            </a:r>
            <a:r>
              <a:rPr kumimoji="0" sz="1500" b="0" i="0" u="none" strike="noStrike" kern="1200" cap="none" spc="0" normalizeH="0" baseline="0" noProof="0" dirty="0">
                <a:ln>
                  <a:noFill/>
                </a:ln>
                <a:solidFill>
                  <a:prstClr val="black"/>
                </a:solidFill>
                <a:effectLst/>
                <a:uLnTx/>
                <a:uFillTx/>
                <a:latin typeface="Calibri"/>
                <a:ea typeface="+mn-ea"/>
                <a:cs typeface="Calibri"/>
              </a:rPr>
              <a:t>y</a:t>
            </a:r>
            <a:r>
              <a:rPr kumimoji="0" sz="1500" b="0" i="0" u="none" strike="noStrike" kern="1200" cap="none" spc="-30" normalizeH="0" baseline="0" noProof="0" dirty="0">
                <a:ln>
                  <a:noFill/>
                </a:ln>
                <a:solidFill>
                  <a:prstClr val="black"/>
                </a:solidFill>
                <a:effectLst/>
                <a:uLnTx/>
                <a:uFillTx/>
                <a:latin typeface="Calibri"/>
                <a:ea typeface="+mn-ea"/>
                <a:cs typeface="Calibri"/>
              </a:rPr>
              <a:t> </a:t>
            </a:r>
            <a:r>
              <a:rPr kumimoji="0" sz="1500" b="0" i="0" u="none" strike="noStrike" kern="1200" cap="none" spc="-4" normalizeH="0" baseline="0" noProof="0" dirty="0">
                <a:ln>
                  <a:noFill/>
                </a:ln>
                <a:solidFill>
                  <a:prstClr val="black"/>
                </a:solidFill>
                <a:effectLst/>
                <a:uLnTx/>
                <a:uFillTx/>
                <a:latin typeface="Calibri"/>
                <a:ea typeface="+mn-ea"/>
                <a:cs typeface="Calibri"/>
              </a:rPr>
              <a:t>limitar</a:t>
            </a:r>
            <a:endParaRPr kumimoji="0" sz="1500" b="0" i="0" u="none" strike="noStrike" kern="1200" cap="none" spc="0" normalizeH="0" baseline="0" noProof="0">
              <a:ln>
                <a:noFill/>
              </a:ln>
              <a:solidFill>
                <a:prstClr val="black"/>
              </a:solidFill>
              <a:effectLst/>
              <a:uLnTx/>
              <a:uFillTx/>
              <a:latin typeface="Calibri"/>
              <a:ea typeface="+mn-ea"/>
              <a:cs typeface="Calibri"/>
            </a:endParaRPr>
          </a:p>
          <a:p>
            <a:pPr marL="1905" marR="0" lvl="0" indent="0" algn="ctr" defTabSz="685800" rtl="0" eaLnBrk="1" fontAlgn="auto" latinLnBrk="0" hangingPunct="1">
              <a:lnSpc>
                <a:spcPts val="1710"/>
              </a:lnSpc>
              <a:spcBef>
                <a:spcPts val="0"/>
              </a:spcBef>
              <a:spcAft>
                <a:spcPts val="0"/>
              </a:spcAft>
              <a:buClrTx/>
              <a:buSzTx/>
              <a:buFontTx/>
              <a:buNone/>
              <a:tabLst/>
              <a:defRPr/>
            </a:pPr>
            <a:r>
              <a:rPr kumimoji="0" sz="1500" b="0" i="0" u="none" strike="noStrike" kern="1200" cap="none" spc="-4" normalizeH="0" baseline="0" noProof="0" dirty="0">
                <a:ln>
                  <a:noFill/>
                </a:ln>
                <a:solidFill>
                  <a:prstClr val="black"/>
                </a:solidFill>
                <a:effectLst/>
                <a:uLnTx/>
                <a:uFillTx/>
                <a:latin typeface="Calibri"/>
                <a:ea typeface="+mn-ea"/>
                <a:cs typeface="Calibri"/>
              </a:rPr>
              <a:t>incumplimientos</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12" name="object 12"/>
          <p:cNvSpPr/>
          <p:nvPr/>
        </p:nvSpPr>
        <p:spPr>
          <a:xfrm>
            <a:off x="3791711" y="3779023"/>
            <a:ext cx="695325" cy="116681"/>
          </a:xfrm>
          <a:custGeom>
            <a:avLst/>
            <a:gdLst/>
            <a:ahLst/>
            <a:cxnLst/>
            <a:rect l="l" t="t" r="r" b="b"/>
            <a:pathLst>
              <a:path w="927100" h="155575">
                <a:moveTo>
                  <a:pt x="0" y="155475"/>
                </a:moveTo>
                <a:lnTo>
                  <a:pt x="37795" y="127207"/>
                </a:lnTo>
                <a:lnTo>
                  <a:pt x="77496" y="101765"/>
                </a:lnTo>
                <a:lnTo>
                  <a:pt x="118902" y="79151"/>
                </a:lnTo>
                <a:lnTo>
                  <a:pt x="161812" y="59363"/>
                </a:lnTo>
                <a:lnTo>
                  <a:pt x="206027" y="42402"/>
                </a:lnTo>
                <a:lnTo>
                  <a:pt x="251345" y="28268"/>
                </a:lnTo>
                <a:lnTo>
                  <a:pt x="297565" y="16960"/>
                </a:lnTo>
                <a:lnTo>
                  <a:pt x="344488" y="8480"/>
                </a:lnTo>
                <a:lnTo>
                  <a:pt x="391912" y="2826"/>
                </a:lnTo>
                <a:lnTo>
                  <a:pt x="439637" y="0"/>
                </a:lnTo>
                <a:lnTo>
                  <a:pt x="487462" y="0"/>
                </a:lnTo>
                <a:lnTo>
                  <a:pt x="535187" y="2826"/>
                </a:lnTo>
                <a:lnTo>
                  <a:pt x="582611" y="8480"/>
                </a:lnTo>
                <a:lnTo>
                  <a:pt x="629534" y="16960"/>
                </a:lnTo>
                <a:lnTo>
                  <a:pt x="675754" y="28268"/>
                </a:lnTo>
                <a:lnTo>
                  <a:pt x="721072" y="42402"/>
                </a:lnTo>
                <a:lnTo>
                  <a:pt x="765287" y="59363"/>
                </a:lnTo>
                <a:lnTo>
                  <a:pt x="808197" y="79151"/>
                </a:lnTo>
                <a:lnTo>
                  <a:pt x="849603" y="101765"/>
                </a:lnTo>
                <a:lnTo>
                  <a:pt x="889304" y="127207"/>
                </a:lnTo>
                <a:lnTo>
                  <a:pt x="927100" y="155475"/>
                </a:lnTo>
              </a:path>
            </a:pathLst>
          </a:custGeom>
          <a:ln w="12192">
            <a:solidFill>
              <a:srgbClr val="001F5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3791711" y="4479132"/>
            <a:ext cx="695325" cy="116681"/>
          </a:xfrm>
          <a:custGeom>
            <a:avLst/>
            <a:gdLst/>
            <a:ahLst/>
            <a:cxnLst/>
            <a:rect l="l" t="t" r="r" b="b"/>
            <a:pathLst>
              <a:path w="927100" h="155575">
                <a:moveTo>
                  <a:pt x="927100" y="0"/>
                </a:moveTo>
                <a:lnTo>
                  <a:pt x="889304" y="28268"/>
                </a:lnTo>
                <a:lnTo>
                  <a:pt x="849603" y="53709"/>
                </a:lnTo>
                <a:lnTo>
                  <a:pt x="808197" y="76324"/>
                </a:lnTo>
                <a:lnTo>
                  <a:pt x="765287" y="96112"/>
                </a:lnTo>
                <a:lnTo>
                  <a:pt x="721072" y="113073"/>
                </a:lnTo>
                <a:lnTo>
                  <a:pt x="675754" y="127207"/>
                </a:lnTo>
                <a:lnTo>
                  <a:pt x="629534" y="138514"/>
                </a:lnTo>
                <a:lnTo>
                  <a:pt x="582611" y="146995"/>
                </a:lnTo>
                <a:lnTo>
                  <a:pt x="535187" y="152648"/>
                </a:lnTo>
                <a:lnTo>
                  <a:pt x="487462" y="155475"/>
                </a:lnTo>
                <a:lnTo>
                  <a:pt x="439637" y="155475"/>
                </a:lnTo>
                <a:lnTo>
                  <a:pt x="391912" y="152648"/>
                </a:lnTo>
                <a:lnTo>
                  <a:pt x="344488" y="146995"/>
                </a:lnTo>
                <a:lnTo>
                  <a:pt x="297565" y="138514"/>
                </a:lnTo>
                <a:lnTo>
                  <a:pt x="251345" y="127207"/>
                </a:lnTo>
                <a:lnTo>
                  <a:pt x="206027" y="113073"/>
                </a:lnTo>
                <a:lnTo>
                  <a:pt x="161812" y="96112"/>
                </a:lnTo>
                <a:lnTo>
                  <a:pt x="118902" y="76324"/>
                </a:lnTo>
                <a:lnTo>
                  <a:pt x="77496" y="53709"/>
                </a:lnTo>
                <a:lnTo>
                  <a:pt x="37795" y="28268"/>
                </a:lnTo>
                <a:lnTo>
                  <a:pt x="0" y="0"/>
                </a:lnTo>
              </a:path>
            </a:pathLst>
          </a:custGeom>
          <a:ln w="12192">
            <a:solidFill>
              <a:srgbClr val="001F5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txBox="1"/>
          <p:nvPr/>
        </p:nvSpPr>
        <p:spPr>
          <a:xfrm>
            <a:off x="3147916" y="3937501"/>
            <a:ext cx="1982153" cy="446115"/>
          </a:xfrm>
          <a:prstGeom prst="rect">
            <a:avLst/>
          </a:prstGeom>
        </p:spPr>
        <p:txBody>
          <a:bodyPr vert="horz" wrap="square" lIns="0" tIns="10001" rIns="0" bIns="0" rtlCol="0">
            <a:spAutoFit/>
          </a:bodyPr>
          <a:lstStyle/>
          <a:p>
            <a:pPr marL="0" marR="0" lvl="0" indent="0" algn="ctr" defTabSz="685800" rtl="0" eaLnBrk="1" fontAlgn="auto" latinLnBrk="0" hangingPunct="1">
              <a:lnSpc>
                <a:spcPts val="1710"/>
              </a:lnSpc>
              <a:spcBef>
                <a:spcPts val="79"/>
              </a:spcBef>
              <a:spcAft>
                <a:spcPts val="0"/>
              </a:spcAft>
              <a:buClrTx/>
              <a:buSzTx/>
              <a:buFontTx/>
              <a:buNone/>
              <a:tabLst/>
              <a:defRPr/>
            </a:pPr>
            <a:r>
              <a:rPr kumimoji="0" sz="1500" b="0" i="0" u="none" strike="noStrike" kern="1200" cap="none" spc="-4" normalizeH="0" baseline="0" noProof="0" dirty="0">
                <a:ln>
                  <a:noFill/>
                </a:ln>
                <a:solidFill>
                  <a:prstClr val="black"/>
                </a:solidFill>
                <a:effectLst/>
                <a:uLnTx/>
                <a:uFillTx/>
                <a:latin typeface="Calibri"/>
                <a:ea typeface="+mn-ea"/>
                <a:cs typeface="Calibri"/>
              </a:rPr>
              <a:t>Compensar por </a:t>
            </a:r>
            <a:r>
              <a:rPr kumimoji="0" sz="1500" b="0" i="0" u="none" strike="noStrike" kern="1200" cap="none" spc="0" normalizeH="0" baseline="0" noProof="0" dirty="0">
                <a:ln>
                  <a:noFill/>
                </a:ln>
                <a:solidFill>
                  <a:prstClr val="black"/>
                </a:solidFill>
                <a:effectLst/>
                <a:uLnTx/>
                <a:uFillTx/>
                <a:latin typeface="Calibri"/>
                <a:ea typeface="+mn-ea"/>
                <a:cs typeface="Calibri"/>
              </a:rPr>
              <a:t>los</a:t>
            </a:r>
            <a:r>
              <a:rPr kumimoji="0" sz="1500" b="0" i="0" u="none" strike="noStrike" kern="1200" cap="none" spc="-49" normalizeH="0" baseline="0" noProof="0" dirty="0">
                <a:ln>
                  <a:noFill/>
                </a:ln>
                <a:solidFill>
                  <a:prstClr val="black"/>
                </a:solidFill>
                <a:effectLst/>
                <a:uLnTx/>
                <a:uFillTx/>
                <a:latin typeface="Calibri"/>
                <a:ea typeface="+mn-ea"/>
                <a:cs typeface="Calibri"/>
              </a:rPr>
              <a:t> </a:t>
            </a:r>
            <a:r>
              <a:rPr kumimoji="0" sz="1500" b="0" i="0" u="none" strike="noStrike" kern="1200" cap="none" spc="-4" normalizeH="0" baseline="0" noProof="0" dirty="0">
                <a:ln>
                  <a:noFill/>
                </a:ln>
                <a:solidFill>
                  <a:prstClr val="black"/>
                </a:solidFill>
                <a:effectLst/>
                <a:uLnTx/>
                <a:uFillTx/>
                <a:latin typeface="Calibri"/>
                <a:ea typeface="+mn-ea"/>
                <a:cs typeface="Calibri"/>
              </a:rPr>
              <a:t>daños</a:t>
            </a:r>
            <a:endParaRPr kumimoji="0" sz="1500" b="0" i="0" u="none" strike="noStrike" kern="1200" cap="none" spc="0" normalizeH="0" baseline="0" noProof="0">
              <a:ln>
                <a:noFill/>
              </a:ln>
              <a:solidFill>
                <a:prstClr val="black"/>
              </a:solidFill>
              <a:effectLst/>
              <a:uLnTx/>
              <a:uFillTx/>
              <a:latin typeface="Calibri"/>
              <a:ea typeface="+mn-ea"/>
              <a:cs typeface="Calibri"/>
            </a:endParaRPr>
          </a:p>
          <a:p>
            <a:pPr marL="953" marR="0" lvl="0" indent="0" algn="ctr" defTabSz="685800" rtl="0" eaLnBrk="1" fontAlgn="auto" latinLnBrk="0" hangingPunct="1">
              <a:lnSpc>
                <a:spcPts val="1710"/>
              </a:lnSpc>
              <a:spcBef>
                <a:spcPts val="0"/>
              </a:spcBef>
              <a:spcAft>
                <a:spcPts val="0"/>
              </a:spcAft>
              <a:buClrTx/>
              <a:buSzTx/>
              <a:buFontTx/>
              <a:buNone/>
              <a:tabLst/>
              <a:defRPr/>
            </a:pPr>
            <a:r>
              <a:rPr kumimoji="0" sz="1500" b="0" i="0" u="none" strike="noStrike" kern="1200" cap="none" spc="0" normalizeH="0" baseline="0" noProof="0" dirty="0">
                <a:ln>
                  <a:noFill/>
                </a:ln>
                <a:solidFill>
                  <a:prstClr val="black"/>
                </a:solidFill>
                <a:effectLst/>
                <a:uLnTx/>
                <a:uFillTx/>
                <a:latin typeface="Calibri"/>
                <a:ea typeface="+mn-ea"/>
                <a:cs typeface="Calibri"/>
              </a:rPr>
              <a:t>causados</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15" name="object 15"/>
          <p:cNvSpPr/>
          <p:nvPr/>
        </p:nvSpPr>
        <p:spPr>
          <a:xfrm>
            <a:off x="6195441" y="3779023"/>
            <a:ext cx="695325" cy="116681"/>
          </a:xfrm>
          <a:custGeom>
            <a:avLst/>
            <a:gdLst/>
            <a:ahLst/>
            <a:cxnLst/>
            <a:rect l="l" t="t" r="r" b="b"/>
            <a:pathLst>
              <a:path w="927100" h="155575">
                <a:moveTo>
                  <a:pt x="0" y="155475"/>
                </a:moveTo>
                <a:lnTo>
                  <a:pt x="37795" y="127207"/>
                </a:lnTo>
                <a:lnTo>
                  <a:pt x="77496" y="101765"/>
                </a:lnTo>
                <a:lnTo>
                  <a:pt x="118902" y="79151"/>
                </a:lnTo>
                <a:lnTo>
                  <a:pt x="161812" y="59363"/>
                </a:lnTo>
                <a:lnTo>
                  <a:pt x="206027" y="42402"/>
                </a:lnTo>
                <a:lnTo>
                  <a:pt x="251345" y="28268"/>
                </a:lnTo>
                <a:lnTo>
                  <a:pt x="297565" y="16960"/>
                </a:lnTo>
                <a:lnTo>
                  <a:pt x="344488" y="8480"/>
                </a:lnTo>
                <a:lnTo>
                  <a:pt x="391912" y="2826"/>
                </a:lnTo>
                <a:lnTo>
                  <a:pt x="439637" y="0"/>
                </a:lnTo>
                <a:lnTo>
                  <a:pt x="487462" y="0"/>
                </a:lnTo>
                <a:lnTo>
                  <a:pt x="535187" y="2826"/>
                </a:lnTo>
                <a:lnTo>
                  <a:pt x="582611" y="8480"/>
                </a:lnTo>
                <a:lnTo>
                  <a:pt x="629534" y="16960"/>
                </a:lnTo>
                <a:lnTo>
                  <a:pt x="675754" y="28268"/>
                </a:lnTo>
                <a:lnTo>
                  <a:pt x="721072" y="42402"/>
                </a:lnTo>
                <a:lnTo>
                  <a:pt x="765287" y="59363"/>
                </a:lnTo>
                <a:lnTo>
                  <a:pt x="808197" y="79151"/>
                </a:lnTo>
                <a:lnTo>
                  <a:pt x="849603" y="101765"/>
                </a:lnTo>
                <a:lnTo>
                  <a:pt x="889304" y="127207"/>
                </a:lnTo>
                <a:lnTo>
                  <a:pt x="927100" y="155475"/>
                </a:lnTo>
              </a:path>
            </a:pathLst>
          </a:custGeom>
          <a:ln w="12192">
            <a:solidFill>
              <a:srgbClr val="001F5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6195441" y="4479132"/>
            <a:ext cx="695325" cy="116681"/>
          </a:xfrm>
          <a:custGeom>
            <a:avLst/>
            <a:gdLst/>
            <a:ahLst/>
            <a:cxnLst/>
            <a:rect l="l" t="t" r="r" b="b"/>
            <a:pathLst>
              <a:path w="927100" h="155575">
                <a:moveTo>
                  <a:pt x="927100" y="0"/>
                </a:moveTo>
                <a:lnTo>
                  <a:pt x="889304" y="28268"/>
                </a:lnTo>
                <a:lnTo>
                  <a:pt x="849603" y="53709"/>
                </a:lnTo>
                <a:lnTo>
                  <a:pt x="808197" y="76324"/>
                </a:lnTo>
                <a:lnTo>
                  <a:pt x="765287" y="96112"/>
                </a:lnTo>
                <a:lnTo>
                  <a:pt x="721072" y="113073"/>
                </a:lnTo>
                <a:lnTo>
                  <a:pt x="675754" y="127207"/>
                </a:lnTo>
                <a:lnTo>
                  <a:pt x="629534" y="138514"/>
                </a:lnTo>
                <a:lnTo>
                  <a:pt x="582611" y="146995"/>
                </a:lnTo>
                <a:lnTo>
                  <a:pt x="535187" y="152648"/>
                </a:lnTo>
                <a:lnTo>
                  <a:pt x="487462" y="155475"/>
                </a:lnTo>
                <a:lnTo>
                  <a:pt x="439637" y="155475"/>
                </a:lnTo>
                <a:lnTo>
                  <a:pt x="391912" y="152648"/>
                </a:lnTo>
                <a:lnTo>
                  <a:pt x="344488" y="146995"/>
                </a:lnTo>
                <a:lnTo>
                  <a:pt x="297565" y="138514"/>
                </a:lnTo>
                <a:lnTo>
                  <a:pt x="251345" y="127207"/>
                </a:lnTo>
                <a:lnTo>
                  <a:pt x="206027" y="113073"/>
                </a:lnTo>
                <a:lnTo>
                  <a:pt x="161812" y="96112"/>
                </a:lnTo>
                <a:lnTo>
                  <a:pt x="118902" y="76324"/>
                </a:lnTo>
                <a:lnTo>
                  <a:pt x="77496" y="53709"/>
                </a:lnTo>
                <a:lnTo>
                  <a:pt x="37795" y="28268"/>
                </a:lnTo>
                <a:lnTo>
                  <a:pt x="0" y="0"/>
                </a:lnTo>
              </a:path>
            </a:pathLst>
          </a:custGeom>
          <a:ln w="12192">
            <a:solidFill>
              <a:srgbClr val="001F5F"/>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txBox="1"/>
          <p:nvPr/>
        </p:nvSpPr>
        <p:spPr>
          <a:xfrm>
            <a:off x="5585270" y="3937501"/>
            <a:ext cx="1917859" cy="446115"/>
          </a:xfrm>
          <a:prstGeom prst="rect">
            <a:avLst/>
          </a:prstGeom>
        </p:spPr>
        <p:txBody>
          <a:bodyPr vert="horz" wrap="square" lIns="0" tIns="10001" rIns="0" bIns="0" rtlCol="0">
            <a:spAutoFit/>
          </a:bodyPr>
          <a:lstStyle/>
          <a:p>
            <a:pPr marL="9525" marR="0" lvl="0" indent="0" algn="l" defTabSz="685800" rtl="0" eaLnBrk="1" fontAlgn="auto" latinLnBrk="0" hangingPunct="1">
              <a:lnSpc>
                <a:spcPts val="1710"/>
              </a:lnSpc>
              <a:spcBef>
                <a:spcPts val="79"/>
              </a:spcBef>
              <a:spcAft>
                <a:spcPts val="0"/>
              </a:spcAft>
              <a:buClrTx/>
              <a:buSzTx/>
              <a:buFontTx/>
              <a:buNone/>
              <a:tabLst/>
              <a:defRPr/>
            </a:pPr>
            <a:r>
              <a:rPr kumimoji="0" sz="1500" b="0" i="0" u="none" strike="noStrike" kern="1200" cap="none" spc="-8" normalizeH="0" baseline="0" noProof="0" dirty="0">
                <a:ln>
                  <a:noFill/>
                </a:ln>
                <a:solidFill>
                  <a:prstClr val="black"/>
                </a:solidFill>
                <a:effectLst/>
                <a:uLnTx/>
                <a:uFillTx/>
                <a:latin typeface="Calibri"/>
                <a:ea typeface="+mn-ea"/>
                <a:cs typeface="Calibri"/>
              </a:rPr>
              <a:t>Excepcionalmente</a:t>
            </a:r>
            <a:r>
              <a:rPr kumimoji="0" sz="1500" b="0" i="0" u="none" strike="noStrike" kern="1200" cap="none" spc="-19" normalizeH="0" baseline="0" noProof="0" dirty="0">
                <a:ln>
                  <a:noFill/>
                </a:ln>
                <a:solidFill>
                  <a:prstClr val="black"/>
                </a:solidFill>
                <a:effectLst/>
                <a:uLnTx/>
                <a:uFillTx/>
                <a:latin typeface="Calibri"/>
                <a:ea typeface="+mn-ea"/>
                <a:cs typeface="Calibri"/>
              </a:rPr>
              <a:t> </a:t>
            </a:r>
            <a:r>
              <a:rPr kumimoji="0" sz="1500" b="0" i="0" u="none" strike="noStrike" kern="1200" cap="none" spc="-8" normalizeH="0" baseline="0" noProof="0" dirty="0">
                <a:ln>
                  <a:noFill/>
                </a:ln>
                <a:solidFill>
                  <a:prstClr val="black"/>
                </a:solidFill>
                <a:effectLst/>
                <a:uLnTx/>
                <a:uFillTx/>
                <a:latin typeface="Calibri"/>
                <a:ea typeface="+mn-ea"/>
                <a:cs typeface="Calibri"/>
              </a:rPr>
              <a:t>cobro</a:t>
            </a:r>
            <a:endParaRPr kumimoji="0" sz="1500" b="0" i="0" u="none" strike="noStrike" kern="1200" cap="none" spc="0" normalizeH="0" baseline="0" noProof="0">
              <a:ln>
                <a:noFill/>
              </a:ln>
              <a:solidFill>
                <a:prstClr val="black"/>
              </a:solidFill>
              <a:effectLst/>
              <a:uLnTx/>
              <a:uFillTx/>
              <a:latin typeface="Calibri"/>
              <a:ea typeface="+mn-ea"/>
              <a:cs typeface="Calibri"/>
            </a:endParaRPr>
          </a:p>
          <a:p>
            <a:pPr marL="42386" marR="0" lvl="0" indent="0" algn="l" defTabSz="685800" rtl="0" eaLnBrk="1" fontAlgn="auto" latinLnBrk="0" hangingPunct="1">
              <a:lnSpc>
                <a:spcPts val="1710"/>
              </a:lnSpc>
              <a:spcBef>
                <a:spcPts val="0"/>
              </a:spcBef>
              <a:spcAft>
                <a:spcPts val="0"/>
              </a:spcAft>
              <a:buClrTx/>
              <a:buSzTx/>
              <a:buFontTx/>
              <a:buNone/>
              <a:tabLst/>
              <a:defRPr/>
            </a:pPr>
            <a:r>
              <a:rPr kumimoji="0" sz="1500" b="0" i="0" u="none" strike="noStrike" kern="1200" cap="none" spc="-4" normalizeH="0" baseline="0" noProof="0" dirty="0">
                <a:ln>
                  <a:noFill/>
                </a:ln>
                <a:solidFill>
                  <a:prstClr val="black"/>
                </a:solidFill>
                <a:effectLst/>
                <a:uLnTx/>
                <a:uFillTx/>
                <a:latin typeface="Calibri"/>
                <a:ea typeface="+mn-ea"/>
                <a:cs typeface="Calibri"/>
              </a:rPr>
              <a:t>de saldos </a:t>
            </a:r>
            <a:r>
              <a:rPr kumimoji="0" sz="1500" b="0" i="0" u="none" strike="noStrike" kern="1200" cap="none" spc="0" normalizeH="0" baseline="0" noProof="0" dirty="0">
                <a:ln>
                  <a:noFill/>
                </a:ln>
                <a:solidFill>
                  <a:prstClr val="black"/>
                </a:solidFill>
                <a:effectLst/>
                <a:uLnTx/>
                <a:uFillTx/>
                <a:latin typeface="Calibri"/>
                <a:ea typeface="+mn-ea"/>
                <a:cs typeface="Calibri"/>
              </a:rPr>
              <a:t>y</a:t>
            </a:r>
            <a:r>
              <a:rPr kumimoji="0" sz="1500" b="0" i="0" u="none" strike="noStrike" kern="1200" cap="none" spc="-38" normalizeH="0" baseline="0" noProof="0" dirty="0">
                <a:ln>
                  <a:noFill/>
                </a:ln>
                <a:solidFill>
                  <a:prstClr val="black"/>
                </a:solidFill>
                <a:effectLst/>
                <a:uLnTx/>
                <a:uFillTx/>
                <a:latin typeface="Calibri"/>
                <a:ea typeface="+mn-ea"/>
                <a:cs typeface="Calibri"/>
              </a:rPr>
              <a:t> </a:t>
            </a:r>
            <a:r>
              <a:rPr kumimoji="0" sz="1500" b="0" i="0" u="none" strike="noStrike" kern="1200" cap="none" spc="-4" normalizeH="0" baseline="0" noProof="0" dirty="0">
                <a:ln>
                  <a:noFill/>
                </a:ln>
                <a:solidFill>
                  <a:prstClr val="black"/>
                </a:solidFill>
                <a:effectLst/>
                <a:uLnTx/>
                <a:uFillTx/>
                <a:latin typeface="Calibri"/>
                <a:ea typeface="+mn-ea"/>
                <a:cs typeface="Calibri"/>
              </a:rPr>
              <a:t>penalidades</a:t>
            </a:r>
            <a:endParaRPr kumimoji="0" sz="1500" b="0" i="0" u="none" strike="noStrike" kern="1200" cap="none" spc="0" normalizeH="0" baseline="0" noProof="0">
              <a:ln>
                <a:noFill/>
              </a:ln>
              <a:solidFill>
                <a:prstClr val="black"/>
              </a:solidFill>
              <a:effectLst/>
              <a:uLnTx/>
              <a:uFillTx/>
              <a:latin typeface="Calibri"/>
              <a:ea typeface="+mn-ea"/>
              <a:cs typeface="Calibri"/>
            </a:endParaRPr>
          </a:p>
        </p:txBody>
      </p:sp>
      <p:sp>
        <p:nvSpPr>
          <p:cNvPr id="18" name="object 18"/>
          <p:cNvSpPr/>
          <p:nvPr/>
        </p:nvSpPr>
        <p:spPr>
          <a:xfrm>
            <a:off x="1266444" y="4621149"/>
            <a:ext cx="891540" cy="1176147"/>
          </a:xfrm>
          <a:prstGeom prst="rect">
            <a:avLst/>
          </a:prstGeom>
          <a:blipFill>
            <a:blip r:embed="rId3"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3614167" y="4718304"/>
            <a:ext cx="977264" cy="910970"/>
          </a:xfrm>
          <a:prstGeom prst="rect">
            <a:avLst/>
          </a:prstGeom>
          <a:blipFill>
            <a:blip r:embed="rId4"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5949314" y="4780026"/>
            <a:ext cx="1357884" cy="882395"/>
          </a:xfrm>
          <a:prstGeom prst="rect">
            <a:avLst/>
          </a:prstGeom>
          <a:blipFill>
            <a:blip r:embed="rId5"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pic>
        <p:nvPicPr>
          <p:cNvPr id="21" name="Imagen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697142"/>
            <a:ext cx="1075135"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5821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000" b="1" i="0" u="none" strike="noStrike" kern="1200" cap="none" spc="0" normalizeH="0" baseline="0" noProof="0" dirty="0">
                <a:ln>
                  <a:noFill/>
                </a:ln>
                <a:solidFill>
                  <a:srgbClr val="FFFFFF"/>
                </a:solidFill>
                <a:effectLst/>
                <a:uLnTx/>
                <a:uFillTx/>
                <a:latin typeface="Helvetica" panose="020B0604020202020204" pitchFamily="34" charset="0"/>
                <a:ea typeface="+mn-ea"/>
                <a:cs typeface="+mn-cs"/>
              </a:rPr>
              <a:t>DELITO DE COLUSIÓN DESLEAL</a:t>
            </a:r>
          </a:p>
        </p:txBody>
      </p:sp>
      <p:sp>
        <p:nvSpPr>
          <p:cNvPr id="2" name="Rectángulo 1">
            <a:extLst>
              <a:ext uri="{FF2B5EF4-FFF2-40B4-BE49-F238E27FC236}">
                <a16:creationId xmlns:a16="http://schemas.microsoft.com/office/drawing/2014/main" id="{5228D0C7-D04C-4D39-8844-5A87B5DFEDC3}"/>
              </a:ext>
            </a:extLst>
          </p:cNvPr>
          <p:cNvSpPr/>
          <p:nvPr/>
        </p:nvSpPr>
        <p:spPr>
          <a:xfrm>
            <a:off x="467544" y="1408708"/>
            <a:ext cx="8208912" cy="2308324"/>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srgbClr val="000000"/>
                </a:solidFill>
                <a:effectLst/>
                <a:uLnTx/>
                <a:uFillTx/>
                <a:latin typeface="Arial" charset="0"/>
                <a:ea typeface="+mn-ea"/>
                <a:cs typeface="+mn-cs"/>
              </a:rPr>
              <a:t>Artículo 384° del Código Penal </a:t>
            </a:r>
            <a:r>
              <a:rPr kumimoji="0" lang="es-PE" sz="1800" b="0" i="0" u="none" strike="noStrike" kern="1200" cap="none" spc="0" normalizeH="0" baseline="0" noProof="0" dirty="0">
                <a:ln>
                  <a:noFill/>
                </a:ln>
                <a:solidFill>
                  <a:srgbClr val="000000"/>
                </a:solidFill>
                <a:effectLst/>
                <a:uLnTx/>
                <a:uFillTx/>
                <a:latin typeface="Arial" charset="0"/>
                <a:ea typeface="+mn-ea"/>
                <a:cs typeface="+mn-cs"/>
              </a:rPr>
              <a:t>El funcionario o servidor público que, interviniendo directa o indirectamente, por razón de su cargo, en cualquier etapa de las modalidades de adquisición o contratación pública de bienes, obras o servicios, concesiones o cualquier operación a cargo del Estado concierta con los interesados para defraudar al Estado o entidad u organismo del Estado, según ley, será reprimido con pena privativa de libertad no menor de tres ni mayor de seis años y con ciento ochenta a trescientos sesenta y cinco días-multa.</a:t>
            </a:r>
          </a:p>
        </p:txBody>
      </p:sp>
      <p:sp>
        <p:nvSpPr>
          <p:cNvPr id="3" name="Rectángulo 2">
            <a:extLst>
              <a:ext uri="{FF2B5EF4-FFF2-40B4-BE49-F238E27FC236}">
                <a16:creationId xmlns:a16="http://schemas.microsoft.com/office/drawing/2014/main" id="{26FBF766-9017-44A8-A09C-0249BC30579D}"/>
              </a:ext>
            </a:extLst>
          </p:cNvPr>
          <p:cNvSpPr/>
          <p:nvPr/>
        </p:nvSpPr>
        <p:spPr>
          <a:xfrm>
            <a:off x="467544" y="3861048"/>
            <a:ext cx="8208912" cy="203132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PE" sz="1800" b="0" i="0" u="none" strike="noStrike" kern="1200" cap="none" spc="0" normalizeH="0" baseline="0" noProof="0" dirty="0">
                <a:ln>
                  <a:noFill/>
                </a:ln>
                <a:solidFill>
                  <a:srgbClr val="000000"/>
                </a:solidFill>
                <a:effectLst/>
                <a:uLnTx/>
                <a:uFillTx/>
                <a:latin typeface="Arial" charset="0"/>
                <a:ea typeface="+mn-ea"/>
                <a:cs typeface="+mn-cs"/>
              </a:rPr>
              <a:t>El funcionario o servidor público que, interviniendo directa o indirectamente, por razón de su cargo, en las contrataciones y adquisiciones de bienes, obras o servicios, concesiones o cualquier operación a cargo del Estado mediante concertación con los interesados, defraudare patrimonialmente al Estado o entidad u organismo del Estado, según ley, será reprimido con pena privativa de libertad no menor de seis ni mayor de quince años y con trescientos sesenta y cinco a setecientos treinta días-multa.</a:t>
            </a:r>
          </a:p>
        </p:txBody>
      </p:sp>
    </p:spTree>
    <p:extLst>
      <p:ext uri="{BB962C8B-B14F-4D97-AF65-F5344CB8AC3E}">
        <p14:creationId xmlns:p14="http://schemas.microsoft.com/office/powerpoint/2010/main" val="2736686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4553"/>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RESPONSABILIDAD CIVIL</a:t>
            </a:r>
          </a:p>
        </p:txBody>
      </p:sp>
      <p:graphicFrame>
        <p:nvGraphicFramePr>
          <p:cNvPr id="7" name="Diagrama 3"/>
          <p:cNvGraphicFramePr/>
          <p:nvPr/>
        </p:nvGraphicFramePr>
        <p:xfrm>
          <a:off x="827584" y="1490588"/>
          <a:ext cx="7992888" cy="4890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4"/>
          <p:cNvSpPr txBox="1"/>
          <p:nvPr/>
        </p:nvSpPr>
        <p:spPr>
          <a:xfrm>
            <a:off x="899592" y="2615421"/>
            <a:ext cx="7344816" cy="3477875"/>
          </a:xfrm>
          <a:prstGeom prst="rect">
            <a:avLst/>
          </a:prstGeom>
          <a:noFill/>
        </p:spPr>
        <p:txBody>
          <a:bodyPr wrap="square" rtlCol="0">
            <a:spAutoFit/>
          </a:bodyPr>
          <a:lstStyle/>
          <a:p>
            <a:pPr marL="342900" indent="-342900" algn="just">
              <a:buFont typeface="Wingdings" panose="05000000000000000000" pitchFamily="2" charset="2"/>
              <a:buChar char="ü"/>
            </a:pPr>
            <a:r>
              <a:rPr lang="es-ES_tradnl" sz="2000" dirty="0">
                <a:solidFill>
                  <a:srgbClr val="FFFFFF"/>
                </a:solidFill>
              </a:rPr>
              <a:t>Es aquella en la que incurren los servidores y funcionarios públicos, que por su acción u omisión, en el ejercicio de sus funciones, hayan ocasionado un daño económico a su Entidad o al Estado.</a:t>
            </a:r>
          </a:p>
          <a:p>
            <a:pPr marL="342900" indent="-342900" algn="just">
              <a:buFont typeface="Wingdings" panose="05000000000000000000" pitchFamily="2" charset="2"/>
              <a:buChar char="ü"/>
            </a:pPr>
            <a:r>
              <a:rPr lang="es-ES_tradnl" sz="2000" dirty="0">
                <a:solidFill>
                  <a:srgbClr val="FFFFFF"/>
                </a:solidFill>
              </a:rPr>
              <a:t>Es necesario que el daño económico sea ocasionado incumpliendo el funcionario o servidor público sus funciones, por dolo o culpa, sea ésta inexcusable o leve. </a:t>
            </a:r>
          </a:p>
          <a:p>
            <a:pPr marL="342900" indent="-342900" algn="just">
              <a:buFont typeface="Wingdings" panose="05000000000000000000" pitchFamily="2" charset="2"/>
              <a:buChar char="ü"/>
            </a:pPr>
            <a:r>
              <a:rPr lang="es-ES_tradnl" sz="2000" dirty="0">
                <a:solidFill>
                  <a:srgbClr val="FFFFFF"/>
                </a:solidFill>
              </a:rPr>
              <a:t>La obligación de resarcimiento a la Entidad o al Estado es de carácter contractual y solidaria, y la acción correspondiente prescribe a los diez (10) años de ocurridos los hechos que generan el daño económico</a:t>
            </a:r>
            <a:endParaRPr lang="es-PE" sz="2000" dirty="0">
              <a:solidFill>
                <a:srgbClr val="FFFFFF"/>
              </a:solidFill>
              <a:latin typeface="Helvetica" panose="020B0604020202020204" pitchFamily="34" charset="0"/>
            </a:endParaRPr>
          </a:p>
        </p:txBody>
      </p:sp>
    </p:spTree>
    <p:extLst>
      <p:ext uri="{BB962C8B-B14F-4D97-AF65-F5344CB8AC3E}">
        <p14:creationId xmlns:p14="http://schemas.microsoft.com/office/powerpoint/2010/main" val="12699538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RESPONSABILIDAD CIVIL</a:t>
            </a:r>
          </a:p>
        </p:txBody>
      </p:sp>
      <p:graphicFrame>
        <p:nvGraphicFramePr>
          <p:cNvPr id="7" name="Diagrama 5"/>
          <p:cNvGraphicFramePr/>
          <p:nvPr/>
        </p:nvGraphicFramePr>
        <p:xfrm>
          <a:off x="611560" y="1489427"/>
          <a:ext cx="8136904" cy="1867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6"/>
          <p:cNvSpPr txBox="1"/>
          <p:nvPr/>
        </p:nvSpPr>
        <p:spPr>
          <a:xfrm>
            <a:off x="791580" y="2065491"/>
            <a:ext cx="7560840" cy="1015663"/>
          </a:xfrm>
          <a:prstGeom prst="rect">
            <a:avLst/>
          </a:prstGeom>
          <a:noFill/>
        </p:spPr>
        <p:txBody>
          <a:bodyPr wrap="square" rtlCol="0">
            <a:spAutoFit/>
          </a:bodyPr>
          <a:lstStyle/>
          <a:p>
            <a:pPr algn="just"/>
            <a:r>
              <a:rPr lang="es-ES" sz="2000" b="1" u="sng" dirty="0">
                <a:solidFill>
                  <a:srgbClr val="FFFFFF"/>
                </a:solidFill>
                <a:latin typeface="Helvetica" panose="020B0604020202020204" pitchFamily="34" charset="0"/>
                <a:cs typeface="Helvetica" panose="020B0604020202020204" pitchFamily="34" charset="0"/>
              </a:rPr>
              <a:t>Indemnización por dolo; culpa leve e inexcusable</a:t>
            </a:r>
            <a:r>
              <a:rPr lang="es-ES" sz="2000" dirty="0">
                <a:solidFill>
                  <a:srgbClr val="FFFFFF"/>
                </a:solidFill>
                <a:latin typeface="Helvetica" panose="020B0604020202020204" pitchFamily="34" charset="0"/>
                <a:cs typeface="Helvetica" panose="020B0604020202020204" pitchFamily="34" charset="0"/>
              </a:rPr>
              <a:t> Queda sujeto a la indemnización de daños y perjuicios quien no ejecuta sus obligaciones por dolo, culpa inexcusable o culpa leve. (…)</a:t>
            </a:r>
            <a:endParaRPr lang="es-PE" sz="1000" b="1" u="sng" dirty="0">
              <a:solidFill>
                <a:srgbClr val="FFFFFF"/>
              </a:solidFill>
              <a:latin typeface="Helvetica" panose="020B0604020202020204" pitchFamily="34" charset="0"/>
              <a:cs typeface="Helvetica" panose="020B0604020202020204" pitchFamily="34" charset="0"/>
            </a:endParaRPr>
          </a:p>
        </p:txBody>
      </p:sp>
      <p:pic>
        <p:nvPicPr>
          <p:cNvPr id="13314" name="Picture 2" descr="http://www.unicen.edu.ar/sites/default/files/imagecache/imagen-teaser-ancho-fijo/imagenes/convocatorias/codigo-civi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9818" y="3556115"/>
            <a:ext cx="2344363" cy="28452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47476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LA CULPA</a:t>
            </a:r>
          </a:p>
        </p:txBody>
      </p:sp>
      <p:graphicFrame>
        <p:nvGraphicFramePr>
          <p:cNvPr id="4" name="7 Diagrama"/>
          <p:cNvGraphicFramePr/>
          <p:nvPr/>
        </p:nvGraphicFramePr>
        <p:xfrm>
          <a:off x="3347864" y="1988840"/>
          <a:ext cx="532859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6"/>
          <p:cNvSpPr/>
          <p:nvPr/>
        </p:nvSpPr>
        <p:spPr>
          <a:xfrm>
            <a:off x="611560" y="1196752"/>
            <a:ext cx="7962304" cy="13681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s-MX" sz="2000" dirty="0">
                <a:solidFill>
                  <a:srgbClr val="000000"/>
                </a:solidFill>
                <a:latin typeface="Helvetica" panose="020B0604020202020204" pitchFamily="34" charset="0"/>
                <a:cs typeface="Helvetica" panose="020B0604020202020204" pitchFamily="34" charset="0"/>
              </a:rPr>
              <a:t>Es una omisión de la conducta debida, destinada a prever y evitar un daño. Se manifiesta por la imprudencia, negligencia, impericia o inobservancia de reglamentos o deberes.</a:t>
            </a:r>
            <a:endParaRPr lang="es-ES_tradnl" sz="2000" dirty="0">
              <a:solidFill>
                <a:srgbClr val="000000"/>
              </a:solidFill>
              <a:latin typeface="Helvetica" panose="020B0604020202020204" pitchFamily="34" charset="0"/>
              <a:cs typeface="Helvetica" panose="020B0604020202020204" pitchFamily="34" charset="0"/>
            </a:endParaRPr>
          </a:p>
        </p:txBody>
      </p:sp>
      <p:sp>
        <p:nvSpPr>
          <p:cNvPr id="2" name="AutoShape 2" descr="data:image/jpeg;base64,/9j/4AAQSkZJRgABAQAAAQABAAD/2wCEAAkGBxMSEhUSExMWFhUXGBgbGBcYGBcXFxgYGhgXGBcXHRUYHSggGBolGxcXITEhJSkrLi4uFx8zODMtNygtLisBCgoKDg0OGxAQGy0lHyUrLS0vLS0tLS0tLS0tLS0tLS0tLS0tLS0tLS0tLS0tLS0tLS0tLS0tLS0tLS0tLS0tLf/AABEIAMUA/wMBIgACEQEDEQH/xAAbAAABBQEBAAAAAAAAAAAAAAAFAAEDBAYCB//EAD0QAAECBAUBBgMGBAYDAQAAAAEAAgMEESEFEjFBUWEGEyJxgZEyobEHFEJSwfAjctHhFTNigpLxFiRTc//EABkBAAIDAQAAAAAAAAAAAAAAAAMEAAECBf/EACgRAAICAgICAwABBAMAAAAAAAABAhEDIRIxBEETIlFhMnGB8BQjQv/aAAwDAQACEQMRAD8AB0Truiei5w2cUSou6LoNUIUMVNIZ6oLDgg3IRbHvgaOXIbC+FDm6DY42iDuW8JCG3hNGcbUVqRk4sVwY1tXGwHKrYSitlAVyQwmPG/yoL3DmlB7lejdm+xMOC0PmAIkXj8LOlNz1WoeaCgFBwNFvh+lLZ5lLdgplwq9zGdK1+im/8Le3SMwn+U/Vb2NEOyqmFa5J/fyCxJfgWMTzvEOzkwwWbmpu0g/JUMrmnK4EHrZekR2Mh3cSSfhaKknyG6FTkrEjH+NWGwaNaKn1dssqLI0jIiCnEH91Xo2FYTKFoyt8XWpJVDH+zUIjM1uR40c0EfLdb+G1dg+aToxP3cbhcRILRsmid7DiGFE+KlWuGhame011KXyRcXTCR2c5Wpy1vCf7v1KdsKgoh2jdAvGpesNrQQC6IwVOg6+QVSFHmXRXtL+9bDIzutoPCKHjyV7tG1vdsDzRucVI8is/h8oXWLu6BDnZnVDXhv4epXV8RcsO/wCTn53WQ1rACAui0dFTw4Z2g3uKqy+WHJXMkkpVZ0I7VnYATho5C4ZLjqnbAB5Wdfpuh6jkKOIzQqONKjKSNV3AuwLVatFezp7bLTYe6rWnkLP5ahGsFdWG3pZbxMBnWgpRPRSBqcBFFgDlT5VJlThiJZmiMNThqlDU+VSyALHtWjipQ0jwhEMcP8Tyah0Q6BCl2M41oiIJcANaj3XrvY3s/wDdoed/+a8Cv+gfl8+Vivs+w4RJgxnirIQqP5z8PtqvUe/+aLBLsuVkrzVQxQpGrmlUVmUQ93RDpuORZt3H2aOT/REpmKGtNdf3dAZmaa2oB6knclDdILFNk8o1rKxHHMd3HU/0HRUIk8Xlzq+HQdeaeSHR50x4jYLDQauPDQu4QbEzHNkhN8INqnmnAWG7N8C9LRhY7o4ZsOhOrc0WODIRtDc/z+II3KvLQ2p9VqMnFgskEBsbky8lpFHi7T1p9Dos3rt/3ut3i0GpDx69Fk8SgZYzuHBrvU6/RL5t3ZrH+FZrU2X6qw2GkIf1SdhQB2moYYBFSXgAaXIsaqBuGxnzEth8xEGQEUykHKCKkVG5V3F5B0bMxrg3x1JO1GVQDC3vgRmRtXNcC06iul12vEaWKrEM2OUpvRscSwxktHdBhghgplqSTQjlRPaqsCZiRXOiRCXEnU/orxvdc3O/vY9ji4/VkYGyTGqSifKgWEogdDrZVMPu2nUoiqMpZzhwfqiRf1ZT7RZYLIrgJ8LhwUNYNVfwI0e9vIqtY39geZfU0bRoug1KALBSURxIBUT0UmVPlRLMkWVdBqkDU4ClkoyWLurFd5gKrEF1JMOzRD/MSuXDVCb2OQWj0TsHKZJYEi8RxefLQfRayGRrZC8Na1sKGNsrQB6BdTGJNacrfE7gbefCPAklYXdFaBqqrpkDqdkDjT5Gpoh0TGiKsYAXus0+fCuUy44jrtRiJBDWu8VaOA4KAYhMUaDyi87Jy8IeEmLGcPG4nc8DaiAT0BxGU1r5ILWw8aojw6dEODFdfM+1eANlewiIwkNigmDBbme0aucbj0WYhw4hJhhrjQ8LUYDJd3mdGcPF+EX9yjaW2ZnbVIhHaRxjOyNywgfC0gaefK1kEmIwvIo0WHXqgJEsw/woVTyQXfJFJWdLmUNh+7nhVOfIB8fHYTlXBwyneyzuPMAiUGzQK80Vtk6Q52Tc67DmnVPiEPPDDgLt+iBk3GkXFU7A4amaz6qdjU4YkaCmdm4nhjkbRAPcUKfCsJESUjRXCwiQWjyzDN8ioo5qyY//AEH1K1ToBg4K40uaP9SQR9F1PGW/9/EZ8h8cdL2y520hwmNhQ2ZWkaMGtOaLMNNqKtJSsxMOdMkOcAKvedNNApwb+aW8rcrJCHB1dkgXbhYJgFLFhmnlsL/TRLRxyn/Sg0ml2VsqoOtFcOQCrRnmA0KqT9O9a4GxCNCEoupIy5J9F2FqVcw45YzeooqMs+48la+F7HcOQ46kSatGulhZTZVFK6qzRNWc4B5V0GrsNT0RCjgNXMY0a48AqYBVcYNIDz0p7qi0tmNZc1U8rLl7msH4iBbjc+ijgjX2R3s8y7SBYm55Fb3/AC/VZjHlIbuka9jMwDQS1jQBm/EQLW481HHhtFmvaxvNtfq4ohitAzOLDKPoszhZdnzMaHxohIZm+Fjd3HjzR5d0XBWrOMVl4YB/jxPMggfRZGLMlriA/MDodw7Yhartk7uC1kSZMSI4Vyw8uVvQhZuTwt8ZweSBDNw4jxO8go48ewkJqXTC/ZQl0wA/R1PchbzFsKa+EWAUJ0duCs1h0lSJCoCKuA69FuSz96rMVaaMZZO0zJynZ57KlkRpsD4hquJ2cdDHjl9tWNzfRaSYbpT9hDMSa4tJaaOpbqqaokZWZz/FmuFoLvVhH1XAY5xqYdvygED1O6ry3aWJDOSO00JOV5Hh8q8rUys2HtBssNBf8A2ESbFtFehN/hkFdxl1E+H5KkgUwPGhgOIURap8Qe1paXECtr7kfqqwijK+huGk09ErKNSouOzKy0POyOOYjB7vot39ohEHDhB5yMHpqsX2Wo57gdMzD7PC0X2vxTmgsrbK53rVdHC6Uv7orNHllUf8mgxGegSsgxrqDNDAawauJGtPXVYB2xVQvjTbxq52UAa5WgW9Aifc5RQ/ht0S/lZFJ/2NRwfHW9sibEq6mw1/7RMtcW3Ia3apyj23Q0PEMUaKuNyToF0yAX+JxLj109kXHHiqQPJt2Qznc6GjvJCn90CMpcL6G4HkUWn5HILtp6IFMQwi8fRhMNy9DQgq3MDw14INbrNScwYZHG4WpNHwyRxXf9EhlxPHNfgxGakjTyDqhp5CvAIRgz6w2FGVtbQlLTYJDU+VSZU+VEswcZUL7SOpBpy4BGMqA9rneFjeST7BQ1BbMyfgvu4D3NFowQ0tGjRS3QLORW1hkdK26HVGpOahPYM1dNuVqG+v0Za0biTm2zEC2ulOOFQkoboT3For4KeVCgeFTzoURprRmjhyCtbOQmOYTsRcjXoard7v2UlSpmImsDhmO6PMOqK5gwG9eCeOiLYZAMWJcUFB4RYMZs3o4/ILlso3MA0Emurr36BGYVITLdSTuTuVlzcuw0YqPRZw6M0zLhajBb2ojuapqvPpKbMNkSadpEiNawf6ahtfcrbRQWU4+nRag9GMsNlvKgU6/wASJxpsZVn5qLUqZGq0YhF+ziJAaQ5j2hzXbEVF1mzMGTjmCSe7IDmV1aDseiP45ijJWC2IfE82Y3k8noF5jNz8SNFMSI7M52vlsAOFUYWgkWemOmQ4Cl1elDnhkb6+yxGBYkR/DcbfhP6LSYfM5Xa2PshdPZqcbQO7fymeSc9usMh4PTR3yK89wvtFGhH4swpQh17EU12XsU/LiLCiw/zsePcGnzXglMpI4NPZO4YxlGmjnZpShK0zX9nMShtiHM7LUb6VzAi61Xah33vEGQ2kOaGtFQailMzjUWXlTYlEZwHGo0s/vITgHUIuKih1FFb8err2Eh5bbuS3VGzl47YDBBh2cal7vUilVDMxCBTkrNjtK82iNabk+Gzrmpp0RSHNQ3gFhPWuo6JF+O4O2u32Hx5VN6ZIHXRjD5xsNuZ2wt+qzoi2UczGLqCqPj7NZVaDeIY0IgIsANPRZ2Kb6rkimqhjP4RuwNUTtFahHsBi1hEVu001pY6GqzMA3qtFgJ/zfJp+aHninjKxt8jR9nYlYZHBWhaVluzkTxxG+v7otRANgk49Ey6kytRPRdUT5VsFRxRZTtk7xsbw2q14asX2mOaYd0ACqwmJbBrG2HkmlssNx2a6lRsDyFYpf0QyamG/ELgfNVh5Sloak4pbNFEHt8kZwHGmn+E41NLdQvM5ftERVj2ksrahu3yV6WxGSBDzFmMwNcrWitf5k5Hx2uxV516PTJeBDY50Spvya05AChiB0y4Q21DN+co8uVn8G7RMmGxC1hbl2Jq48OPToFqOz78sIv3d9NggNcZcWOQlyjyQB7cTQh900DwMc00HDXA/otX/AOTwHfjAa4VBOl9qrAdtHZneiM9npNkaUENwBFLK09G5xTSsLzOINoaOr5aIIMQL4oaNFxE7MuZUMeQONkHmpKaZUNFB+bf3WasqlRz20nM8xl2htDR56lZ6GzxLuJBLTV5vrfVciPwCfRMLrRmq7CkuadDqFpJKPnZX8Q1G3osdAmydQba1C0WFxxTMCOCOQgzizdqjWYLNgnKdV472pkTAm48I7PJHk45h8ivToLsr2uCxf2pM/wDdDx+OExx86kH6I3iS20c/zI+zJNVqE5VApWOToimSEkEkU8kUwOZBJb6oVSvmngRSxwcNQszjyi0FxT4TTNG91E0QgUVeJGDx3jfUcJNjApVROg5JnbioIxupHOCqRn3stxQOT0Tyt3UGpWkwEeB55cG+1yheGwO7ZXWPEGWGz8gPxRHcADRGcPYGAMboBrydz7pby51Cv0vBHlKy/hAyzHRzeKf9rWSxssk05Y0M+m61ctuErB2iZ1s7ononouY0RrGlzjRrRUngLYI6AWBxV4Md55f02VHtD2qixorRCcWQa0AbYu6uP6LGzRc6IdSanc1TcfFbW2ZWbh6NhicTRg1eb/yjVBsUjECjRQfvZDZaM9r2FxJodzWgV6da0+NzjQfhG/qmMOJY40ZyZfk2BnlO0D1TxYlTYUHC5hn6FGFgjhGJOl4rYjbgWcNnNOoXrEnUNaGnwOAcPJ1wvF2ustt9m+Mu7wyr3EtLSYdfwkatHSn0S3k4uStehvxc3F8X7CvaeDWrv30Rfse//wBZh4t81x2ol/4RVjApfu2GHpQA+4SUXo6r2kF8QxFkJlXkH5IMWxZgVDu7YdBTxEc0Oym+5CZjgvvDh0t+Z21eg1RmYjshNJ3RCtR0uzIx+yjbucanl2/ooG4Kz81vZEJvFM2atq+6FwmxHeKjqKORqy23B2keGh81RiyRDqDwkeytSheDrbhEmvqLj1/ssNsFuwY+ZplaRRwp6+u6y/2lRs0zDG4gtr6kr0ASoe0tt0J2P9F5R2sm+9mohFw3wD/Zb61R/Gj9rE/Ml9aBK6aVyknjnE8LlSR27qKAdlLEbaqhr0PKRS11t0Qjtymn/SFA3RHvSW0NKHdDmtjGGWmhNYXENAJJ0AuT6K7K4TGcbMy9XbeipwIhlyyMPiqSzzG/kttLzDY7WOhEVLA57XWLSdveqV8ic4R5RWg+LhKXGXYHfK9yWgGpeDncdT0HA6K/KuuEsTk3loccvgNbHZVmOp7rnyk5xt9jsUo6QXmXgBh4cN/0WplH6HkLIR3VYf60WlwyJWGw9FMQvnWgsvOvtFx93e/c2glgAMSmpJuB5BHB2zH/AMT/AMgsdjcwY8w6LSheRbWgAAHqnPHS57FskJJAYS723bprex9lwxzRFc52hFvNS4lGy7EIQX7rorYtJpMtRogyjpVSiLnh5a0pqd6dEPzKaXiUtsrMpnJaNtOq4qp5t4s0aKurKZIwWV3DJp0F/fN+JlCPe49lQa5WIfwnzVdlx7PYY0yyZgNey7XgEe4qPS6vxgA9rhoRT+i8m7K9pDKuyPqYJNSN2H8w/UL0iHiTIkPM0hzaWIXMy4njf8HWwZlkS/Qnh0QZC4WqShmNzDiQxtKk0VzBo4dCFNtfUm67MFta0vzrTlZoYvZxI4RChMqRnf8Aicdz0GwU8WJagbfgaJTM0ABegQLEMV8By1rW1lHIpKy3Hd4rgDdVXOr0Q2bxDKRmqKhU4M9UnWm39lVMlBnEsQMtKxYjj4gCGV/MQQ1eSEk3Oup891qO2uM96WQGmrWGrv5qEU9AsuuhghxicjyZ8piSSCQRhcmht0K6bEtRcNi8LklQs6KKObRvoq+EwWvfR3BoOuyvuZlcA4GgIqOlboOSW6HfGhUXIr9oDSI2ENIbGt/3EZnfM/JFuxcwe/iVFRkA9v2UHxnKZmI4GrS7NUihuBYjkaK12dmTBi3aTmaeleqz5EbwtL8BYn/2pv8ATdTTqse3LqD9EAhEEBWjjYp/l/NDBMWpRciEJJbOpyQcdQt8x5ox2ai1g04JCyjcRo2mT5q1hOO9yCDDqCa2NKLeODXYPN9loHPaQmM/kGUNGZ34tx6ImyDVUZfAIs3MxWM8MNlC55FgaWA5JTHjzTk7/DGZOtAdmHxJuL3cJhe7j9SdAtVh/wBmwArMPIds1lLeZOq13Z/CIUqwshEl3xOcdXf0HREMSjkQy4C9EeeZ/wDkHDBHuRkpTsDKVo/vHgf6qa+SE4t2NgMa/KwtAPxlxOUfqt1JHOxkQGgFTTrwfI1QrtT4obm7G5/ogvLP9DrDC6pHj0/LFjjeo2dTX02VZaHEoXhKzxFLLoY58kc7ycPxy10MpYTtlEnRBc6eLq5IT8SCA5h3NRsR1Cq5gUzDaippPTNJtO0eqfZ9HiTcOIIeTOCKtLqGm1OiNTrYsveNDcy9AahwPqF5p9n+MmVmmmtA6gPCN/an21+9xmwIDiIMI1JFs8Slz5N0Hql5+PF9DcPLku9hfFsQYW3280BZi1G2bvqT7UQCBiUZwoXkj0rTzVqYkwYYeCTenQinyohLx67Gv+VGtIbEcZLquO1hRCouLRCKDw9RqnmoFATsB7oemYYor0J58+S6uhJJJkQUHSSSUIJdw2FxDQKkkADknRRrRdipQOjGIb93QgdTuszlxi2bxwc5KKLc/wBl/ukOHEiRKxHmmQCzRS/i3KoRYpyve41yttzmJo1Gu1E+YsYA6MFKdTcrOYg4iFSho51SaWtYX8ygQblVnQyxWLG1ErS/jcXPeAK1NdXco7AxfMGwniHkafAQ67PLkdEHw3BI8xXuoZdQV4B6AnUqlHguY4se0tcLEEUKYcU9HOUmtm9dhzsucCrDo4EEevChdAos72XjObHY0OIDqgtqaG3C1lAuT5OP4pUujp4MnyR2UjDCRgq3kCYsul+Yeg3h8i55IAs0VceAj+EMAY4MrlrW+pduSq3ZV3iiQzq5lvTVGpeI2FDLSL3RcEfryJJ+gHhMcmYeCb5DT0KITJoBXS/tugeFxh/iDQNHBzfOor+i0mKNowmmh+qKl9LLlqRU7OAmA+otnJA4BpRU+0UKrKJuzuMthOiwn6uFWV0OxHmq+J4s11iql/Si0nyZi8ck8sPN1AWZn5QgZxpv/VbDtdFPcggCmYVP0QfDX5rEWOyZxTcYWCy41lfF9mYSRXHsL7l9hZyGZSnIyUlaOTPHKEuLGSBSIKZaMHf1XAXQKYqELECPRHsLmM0PJSviPoFmUawKJlF71dfyCph8D+2yLHn+IMBqAL+aFKziEYPiOI00HkFWKhjLLlNsZJOkoDEEkySsgqrWdnJJ0KG6I4OBeAWga5RuR1Qbs5J99MQ2EVFakeXK9aBaylh0SvkZK+o74mPfNmFg4LMPBeYZFb1dRo+a02BwYMGF3cV5JOoaAW86HVTTkxmuTVApwk1pQUSzk2PuPJbNFM9k4RDY0OO9g2ew/AT+aGTSiEz09ChPMtikNsYtALIzRdzDoai48kKdOPADQ91KXFbf3VLGYYiQGvMQZodQWH4shPxDkJjFJ3QlmxVHkaLBMPwsxS+A92ZtwyIdAN2uOvkonNuaHcoP2ckSxmd1KuoW9G7IykPMycp0vQfxYcY3+nORP3aZ5TtSmxkK4fM93EbEGx+WhWixqYa0h5PgI24O6zf3d/5Hf8SrsJrnM7twdbQkGlOEXDkpcStXZUxKAWObHYalpDhTdFZ/tDDewOabOHsdweoWamHxIdRQuh/Ty/ohTSW/xIXiadW8+mxTa6o3xXsLTD4cVpabH8J3B2NUJgTpNWRD4m28+q4MwK1BI6HX+6jnoebxNs/6qRXpk/lFqbitfBex5sRbz2VLspKF8QDjVViHus5W8LmXS78zb8g7oqXGLRjXKzX9psAZFggaOAq09QvNXS9Lb6Lbz/acxG5Q0grNPYNVMcnHRjJCMtgwQE0SXh6ut1CJZB0QnGH3DdtUeEnJ0LZoxhC6KBpU00STBdEJk5pyrMvFyj0IVdTRCzL4a3pqdORTzVGouiFJJJWZEkkkoQSdjakDkge6ZTSLKxYYO72/VU+i0rZ6XheEw5eGBD+KxJ3J8+FNHnQK2cfRSA7eypz0WhsLrlNtu2dyEElQNmMS4B9lRfEc41ofop476KAuK2jbI8u2pOtEFxqOe/NPwAN9hf6oyXZbi5/e6oN7PucS58VgJNTqTdHxyjF3JiPlqUqjEPYZirIkFlAQWDK4U9ldbEB3Q6Tk2Q2hjXN8zup8oH42e6QzRU5toLibjFJlwp6qOWisNjEZXY1VnI3/AOjPmlnFrtB07Cf+ITmxJ/2FJ2JzvX/gf6oVNYoTEOVvgqLVAtao1TT2LuLz3baNtS4tzqUfi37BV/AWxCZcJbO9lXAkOAFPI04WFl4j2PLgLE1LdlrTizXOcwspCe2huLO/NqgHcva8tALqXqLimxqjY5dpm0yzGlYcRhdXXbcFVcOi5v4biK7O5CsUO4p52UT2AcBaT9BLZFNS5a6hKrvh9VYeRuR7qCI9v5m+63GzEmuyMNSLVG6Oz83sonTLeCfZESYN5Ir2WMwQrF4ZLg4XsrX3kfl+aj75x1FB0RIXF2L5pxnGgQEiVeZAvopGsofhFPLZGc0I8GDQDwnyHgok/WwslE1sFPkL+MGUSRNwFqBP3QIFhXfRT5ET4mC0kV+7tp8N/wBF0yA2htfZV8qL+GQKDDwVLAYQ5ruCD80UhQWbjb5rtkFm45/ssPN/BtYX2buJMB7G7WFCRQiqFx2HUn3VHD8aoMkXQaEXtweqvffYR0ez1NEk4tHUjNNFKJC619FWiigqf7qzM4g0VAI9ENiTeb3W0mSU0iB2Yn8VOhC5Obl3urHety0y+LlOI7LjJ5LVv8AlYsd/q/5Lkwz19wrTI7RYtraleqi70Ajw1v8ALhWr/CrRX7o9ff8Auum5v9X/AC/upnxhUkN8h+qRjtJHhoN6BXv8Kv8AkJ90OE4hApJJJtjFDiXCmay2p9CkkstslDOg11JPqq8xKilUklcZOzMugfFggKAwhwkkmotiskLuRwumwAkkrcmUkjruBwuhAbwmSWeTN0jowhwl3I4CSSls0oo4MIcJGA3hJJaTZGkciCOF13I4SSUtkpDd0E/djhJJS2Qbugm7sJ0lLLGMILkwAkkrtlUhmwgnyiuiSSuy6RyWpAJJKyUdtYF13YSSWWyDGGEiwJJKWS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srgbClr val="000000"/>
              </a:solidFill>
            </a:endParaRPr>
          </a:p>
        </p:txBody>
      </p:sp>
      <p:sp>
        <p:nvSpPr>
          <p:cNvPr id="3" name="AutoShape 4" descr="data:image/jpeg;base64,/9j/4AAQSkZJRgABAQAAAQABAAD/2wCEAAkGBxMSEhUSExMWFhUXGBgbGBcYGBcXFxgYGhgXGBcXHRUYHSggGBolGxcXITEhJSkrLi4uFx8zODMtNygtLisBCgoKDg0OGxAQGy0lHyUrLS0vLS0tLS0tLS0tLS0tLS0tLS0tLS0tLS0tLS0tLS0tLS0tLS0tLS0tLS0tLS0tLf/AABEIAMUA/wMBIgACEQEDEQH/xAAbAAABBQEBAAAAAAAAAAAAAAAFAAEDBAYCB//EAD0QAAECBAUBBgMGBAYDAQAAAAEAAgMEESEFEjFBUWEGEyJxgZEyobEHFEJSwfAjctHhFTNigpLxFiRTc//EABkBAAIDAQAAAAAAAAAAAAAAAAMEAAECBf/EACgRAAICAgICAwABBAMAAAAAAAABAhEDIRIxBEETIlFhMnGB8BQjQv/aAAwDAQACEQMRAD8AB0Truiei5w2cUSou6LoNUIUMVNIZ6oLDgg3IRbHvgaOXIbC+FDm6DY42iDuW8JCG3hNGcbUVqRk4sVwY1tXGwHKrYSitlAVyQwmPG/yoL3DmlB7lejdm+xMOC0PmAIkXj8LOlNz1WoeaCgFBwNFvh+lLZ5lLdgplwq9zGdK1+im/8Le3SMwn+U/Vb2NEOyqmFa5J/fyCxJfgWMTzvEOzkwwWbmpu0g/JUMrmnK4EHrZekR2Mh3cSSfhaKknyG6FTkrEjH+NWGwaNaKn1dssqLI0jIiCnEH91Xo2FYTKFoyt8XWpJVDH+zUIjM1uR40c0EfLdb+G1dg+aToxP3cbhcRILRsmid7DiGFE+KlWuGhame011KXyRcXTCR2c5Wpy1vCf7v1KdsKgoh2jdAvGpesNrQQC6IwVOg6+QVSFHmXRXtL+9bDIzutoPCKHjyV7tG1vdsDzRucVI8is/h8oXWLu6BDnZnVDXhv4epXV8RcsO/wCTn53WQ1rACAui0dFTw4Z2g3uKqy+WHJXMkkpVZ0I7VnYATho5C4ZLjqnbAB5Wdfpuh6jkKOIzQqONKjKSNV3AuwLVatFezp7bLTYe6rWnkLP5ahGsFdWG3pZbxMBnWgpRPRSBqcBFFgDlT5VJlThiJZmiMNThqlDU+VSyALHtWjipQ0jwhEMcP8Tyah0Q6BCl2M41oiIJcANaj3XrvY3s/wDdoed/+a8Cv+gfl8+Vivs+w4RJgxnirIQqP5z8PtqvUe/+aLBLsuVkrzVQxQpGrmlUVmUQ93RDpuORZt3H2aOT/REpmKGtNdf3dAZmaa2oB6knclDdILFNk8o1rKxHHMd3HU/0HRUIk8Xlzq+HQdeaeSHR50x4jYLDQauPDQu4QbEzHNkhN8INqnmnAWG7N8C9LRhY7o4ZsOhOrc0WODIRtDc/z+II3KvLQ2p9VqMnFgskEBsbky8lpFHi7T1p9Dos3rt/3ut3i0GpDx69Fk8SgZYzuHBrvU6/RL5t3ZrH+FZrU2X6qw2GkIf1SdhQB2moYYBFSXgAaXIsaqBuGxnzEth8xEGQEUykHKCKkVG5V3F5B0bMxrg3x1JO1GVQDC3vgRmRtXNcC06iul12vEaWKrEM2OUpvRscSwxktHdBhghgplqSTQjlRPaqsCZiRXOiRCXEnU/orxvdc3O/vY9ji4/VkYGyTGqSifKgWEogdDrZVMPu2nUoiqMpZzhwfqiRf1ZT7RZYLIrgJ8LhwUNYNVfwI0e9vIqtY39geZfU0bRoug1KALBSURxIBUT0UmVPlRLMkWVdBqkDU4ClkoyWLurFd5gKrEF1JMOzRD/MSuXDVCb2OQWj0TsHKZJYEi8RxefLQfRayGRrZC8Na1sKGNsrQB6BdTGJNacrfE7gbefCPAklYXdFaBqqrpkDqdkDjT5Gpoh0TGiKsYAXus0+fCuUy44jrtRiJBDWu8VaOA4KAYhMUaDyi87Jy8IeEmLGcPG4nc8DaiAT0BxGU1r5ILWw8aojw6dEODFdfM+1eANlewiIwkNigmDBbme0aucbj0WYhw4hJhhrjQ8LUYDJd3mdGcPF+EX9yjaW2ZnbVIhHaRxjOyNywgfC0gaefK1kEmIwvIo0WHXqgJEsw/woVTyQXfJFJWdLmUNh+7nhVOfIB8fHYTlXBwyneyzuPMAiUGzQK80Vtk6Q52Tc67DmnVPiEPPDDgLt+iBk3GkXFU7A4amaz6qdjU4YkaCmdm4nhjkbRAPcUKfCsJESUjRXCwiQWjyzDN8ioo5qyY//AEH1K1ToBg4K40uaP9SQR9F1PGW/9/EZ8h8cdL2y520hwmNhQ2ZWkaMGtOaLMNNqKtJSsxMOdMkOcAKvedNNApwb+aW8rcrJCHB1dkgXbhYJgFLFhmnlsL/TRLRxyn/Sg0ml2VsqoOtFcOQCrRnmA0KqT9O9a4GxCNCEoupIy5J9F2FqVcw45YzeooqMs+48la+F7HcOQ46kSatGulhZTZVFK6qzRNWc4B5V0GrsNT0RCjgNXMY0a48AqYBVcYNIDz0p7qi0tmNZc1U8rLl7msH4iBbjc+ijgjX2R3s8y7SBYm55Fb3/AC/VZjHlIbuka9jMwDQS1jQBm/EQLW481HHhtFmvaxvNtfq4ohitAzOLDKPoszhZdnzMaHxohIZm+Fjd3HjzR5d0XBWrOMVl4YB/jxPMggfRZGLMlriA/MDodw7Yhartk7uC1kSZMSI4Vyw8uVvQhZuTwt8ZweSBDNw4jxO8go48ewkJqXTC/ZQl0wA/R1PchbzFsKa+EWAUJ0duCs1h0lSJCoCKuA69FuSz96rMVaaMZZO0zJynZ57KlkRpsD4hquJ2cdDHjl9tWNzfRaSYbpT9hDMSa4tJaaOpbqqaokZWZz/FmuFoLvVhH1XAY5xqYdvygED1O6ry3aWJDOSO00JOV5Hh8q8rUys2HtBssNBf8A2ESbFtFehN/hkFdxl1E+H5KkgUwPGhgOIURap8Qe1paXECtr7kfqqwijK+huGk09ErKNSouOzKy0POyOOYjB7vot39ohEHDhB5yMHpqsX2Wo57gdMzD7PC0X2vxTmgsrbK53rVdHC6Uv7orNHllUf8mgxGegSsgxrqDNDAawauJGtPXVYB2xVQvjTbxq52UAa5WgW9Aifc5RQ/ht0S/lZFJ/2NRwfHW9sibEq6mw1/7RMtcW3Ia3apyj23Q0PEMUaKuNyToF0yAX+JxLj109kXHHiqQPJt2Qznc6GjvJCn90CMpcL6G4HkUWn5HILtp6IFMQwi8fRhMNy9DQgq3MDw14INbrNScwYZHG4WpNHwyRxXf9EhlxPHNfgxGakjTyDqhp5CvAIRgz6w2FGVtbQlLTYJDU+VSZU+VEswcZUL7SOpBpy4BGMqA9rneFjeST7BQ1BbMyfgvu4D3NFowQ0tGjRS3QLORW1hkdK26HVGpOahPYM1dNuVqG+v0Za0biTm2zEC2ulOOFQkoboT3For4KeVCgeFTzoURprRmjhyCtbOQmOYTsRcjXoard7v2UlSpmImsDhmO6PMOqK5gwG9eCeOiLYZAMWJcUFB4RYMZs3o4/ILlso3MA0Emurr36BGYVITLdSTuTuVlzcuw0YqPRZw6M0zLhajBb2ojuapqvPpKbMNkSadpEiNawf6ahtfcrbRQWU4+nRag9GMsNlvKgU6/wASJxpsZVn5qLUqZGq0YhF+ziJAaQ5j2hzXbEVF1mzMGTjmCSe7IDmV1aDseiP45ijJWC2IfE82Y3k8noF5jNz8SNFMSI7M52vlsAOFUYWgkWemOmQ4Cl1elDnhkb6+yxGBYkR/DcbfhP6LSYfM5Xa2PshdPZqcbQO7fymeSc9usMh4PTR3yK89wvtFGhH4swpQh17EU12XsU/LiLCiw/zsePcGnzXglMpI4NPZO4YxlGmjnZpShK0zX9nMShtiHM7LUb6VzAi61Xah33vEGQ2kOaGtFQailMzjUWXlTYlEZwHGo0s/vITgHUIuKih1FFb8err2Eh5bbuS3VGzl47YDBBh2cal7vUilVDMxCBTkrNjtK82iNabk+Gzrmpp0RSHNQ3gFhPWuo6JF+O4O2u32Hx5VN6ZIHXRjD5xsNuZ2wt+qzoi2UczGLqCqPj7NZVaDeIY0IgIsANPRZ2Kb6rkimqhjP4RuwNUTtFahHsBi1hEVu001pY6GqzMA3qtFgJ/zfJp+aHninjKxt8jR9nYlYZHBWhaVluzkTxxG+v7otRANgk49Ey6kytRPRdUT5VsFRxRZTtk7xsbw2q14asX2mOaYd0ACqwmJbBrG2HkmlssNx2a6lRsDyFYpf0QyamG/ELgfNVh5Sloak4pbNFEHt8kZwHGmn+E41NLdQvM5ftERVj2ksrahu3yV6WxGSBDzFmMwNcrWitf5k5Hx2uxV516PTJeBDY50Spvya05AChiB0y4Q21DN+co8uVn8G7RMmGxC1hbl2Jq48OPToFqOz78sIv3d9NggNcZcWOQlyjyQB7cTQh900DwMc00HDXA/otX/AOTwHfjAa4VBOl9qrAdtHZneiM9npNkaUENwBFLK09G5xTSsLzOINoaOr5aIIMQL4oaNFxE7MuZUMeQONkHmpKaZUNFB+bf3WasqlRz20nM8xl2htDR56lZ6GzxLuJBLTV5vrfVciPwCfRMLrRmq7CkuadDqFpJKPnZX8Q1G3osdAmydQba1C0WFxxTMCOCOQgzizdqjWYLNgnKdV472pkTAm48I7PJHk45h8ivToLsr2uCxf2pM/wDdDx+OExx86kH6I3iS20c/zI+zJNVqE5VApWOToimSEkEkU8kUwOZBJb6oVSvmngRSxwcNQszjyi0FxT4TTNG91E0QgUVeJGDx3jfUcJNjApVROg5JnbioIxupHOCqRn3stxQOT0Tyt3UGpWkwEeB55cG+1yheGwO7ZXWPEGWGz8gPxRHcADRGcPYGAMboBrydz7pby51Cv0vBHlKy/hAyzHRzeKf9rWSxssk05Y0M+m61ctuErB2iZ1s7ononouY0RrGlzjRrRUngLYI6AWBxV4Md55f02VHtD2qixorRCcWQa0AbYu6uP6LGzRc6IdSanc1TcfFbW2ZWbh6NhicTRg1eb/yjVBsUjECjRQfvZDZaM9r2FxJodzWgV6da0+NzjQfhG/qmMOJY40ZyZfk2BnlO0D1TxYlTYUHC5hn6FGFgjhGJOl4rYjbgWcNnNOoXrEnUNaGnwOAcPJ1wvF2ustt9m+Mu7wyr3EtLSYdfwkatHSn0S3k4uStehvxc3F8X7CvaeDWrv30Rfse//wBZh4t81x2ol/4RVjApfu2GHpQA+4SUXo6r2kF8QxFkJlXkH5IMWxZgVDu7YdBTxEc0Oym+5CZjgvvDh0t+Z21eg1RmYjshNJ3RCtR0uzIx+yjbucanl2/ooG4Kz81vZEJvFM2atq+6FwmxHeKjqKORqy23B2keGh81RiyRDqDwkeytSheDrbhEmvqLj1/ssNsFuwY+ZplaRRwp6+u6y/2lRs0zDG4gtr6kr0ASoe0tt0J2P9F5R2sm+9mohFw3wD/Zb61R/Gj9rE/Ml9aBK6aVyknjnE8LlSR27qKAdlLEbaqhr0PKRS11t0Qjtymn/SFA3RHvSW0NKHdDmtjGGWmhNYXENAJJ0AuT6K7K4TGcbMy9XbeipwIhlyyMPiqSzzG/kttLzDY7WOhEVLA57XWLSdveqV8ic4R5RWg+LhKXGXYHfK9yWgGpeDncdT0HA6K/KuuEsTk3loccvgNbHZVmOp7rnyk5xt9jsUo6QXmXgBh4cN/0WplH6HkLIR3VYf60WlwyJWGw9FMQvnWgsvOvtFx93e/c2glgAMSmpJuB5BHB2zH/AMT/AMgsdjcwY8w6LSheRbWgAAHqnPHS57FskJJAYS723bprex9lwxzRFc52hFvNS4lGy7EIQX7rorYtJpMtRogyjpVSiLnh5a0pqd6dEPzKaXiUtsrMpnJaNtOq4qp5t4s0aKurKZIwWV3DJp0F/fN+JlCPe49lQa5WIfwnzVdlx7PYY0yyZgNey7XgEe4qPS6vxgA9rhoRT+i8m7K9pDKuyPqYJNSN2H8w/UL0iHiTIkPM0hzaWIXMy4njf8HWwZlkS/Qnh0QZC4WqShmNzDiQxtKk0VzBo4dCFNtfUm67MFta0vzrTlZoYvZxI4RChMqRnf8Aicdz0GwU8WJagbfgaJTM0ABegQLEMV8By1rW1lHIpKy3Hd4rgDdVXOr0Q2bxDKRmqKhU4M9UnWm39lVMlBnEsQMtKxYjj4gCGV/MQQ1eSEk3Oup891qO2uM96WQGmrWGrv5qEU9AsuuhghxicjyZ8piSSCQRhcmht0K6bEtRcNi8LklQs6KKObRvoq+EwWvfR3BoOuyvuZlcA4GgIqOlboOSW6HfGhUXIr9oDSI2ENIbGt/3EZnfM/JFuxcwe/iVFRkA9v2UHxnKZmI4GrS7NUihuBYjkaK12dmTBi3aTmaeleqz5EbwtL8BYn/2pv8ATdTTqse3LqD9EAhEEBWjjYp/l/NDBMWpRciEJJbOpyQcdQt8x5ox2ai1g04JCyjcRo2mT5q1hOO9yCDDqCa2NKLeODXYPN9loHPaQmM/kGUNGZ34tx6ImyDVUZfAIs3MxWM8MNlC55FgaWA5JTHjzTk7/DGZOtAdmHxJuL3cJhe7j9SdAtVh/wBmwArMPIds1lLeZOq13Z/CIUqwshEl3xOcdXf0HREMSjkQy4C9EeeZ/wDkHDBHuRkpTsDKVo/vHgf6qa+SE4t2NgMa/KwtAPxlxOUfqt1JHOxkQGgFTTrwfI1QrtT4obm7G5/ogvLP9DrDC6pHj0/LFjjeo2dTX02VZaHEoXhKzxFLLoY58kc7ycPxy10MpYTtlEnRBc6eLq5IT8SCA5h3NRsR1Cq5gUzDaippPTNJtO0eqfZ9HiTcOIIeTOCKtLqGm1OiNTrYsveNDcy9AahwPqF5p9n+MmVmmmtA6gPCN/an21+9xmwIDiIMI1JFs8Slz5N0Hql5+PF9DcPLku9hfFsQYW3280BZi1G2bvqT7UQCBiUZwoXkj0rTzVqYkwYYeCTenQinyohLx67Gv+VGtIbEcZLquO1hRCouLRCKDw9RqnmoFATsB7oemYYor0J58+S6uhJJJkQUHSSSUIJdw2FxDQKkkADknRRrRdipQOjGIb93QgdTuszlxi2bxwc5KKLc/wBl/ukOHEiRKxHmmQCzRS/i3KoRYpyve41yttzmJo1Gu1E+YsYA6MFKdTcrOYg4iFSho51SaWtYX8ygQblVnQyxWLG1ErS/jcXPeAK1NdXco7AxfMGwniHkafAQ67PLkdEHw3BI8xXuoZdQV4B6AnUqlHguY4se0tcLEEUKYcU9HOUmtm9dhzsucCrDo4EEevChdAos72XjObHY0OIDqgtqaG3C1lAuT5OP4pUujp4MnyR2UjDCRgq3kCYsul+Yeg3h8i55IAs0VceAj+EMAY4MrlrW+pduSq3ZV3iiQzq5lvTVGpeI2FDLSL3RcEfryJJ+gHhMcmYeCb5DT0KITJoBXS/tugeFxh/iDQNHBzfOor+i0mKNowmmh+qKl9LLlqRU7OAmA+otnJA4BpRU+0UKrKJuzuMthOiwn6uFWV0OxHmq+J4s11iql/Si0nyZi8ck8sPN1AWZn5QgZxpv/VbDtdFPcggCmYVP0QfDX5rEWOyZxTcYWCy41lfF9mYSRXHsL7l9hZyGZSnIyUlaOTPHKEuLGSBSIKZaMHf1XAXQKYqELECPRHsLmM0PJSviPoFmUawKJlF71dfyCph8D+2yLHn+IMBqAL+aFKziEYPiOI00HkFWKhjLLlNsZJOkoDEEkySsgqrWdnJJ0KG6I4OBeAWga5RuR1Qbs5J99MQ2EVFakeXK9aBaylh0SvkZK+o74mPfNmFg4LMPBeYZFb1dRo+a02BwYMGF3cV5JOoaAW86HVTTkxmuTVApwk1pQUSzk2PuPJbNFM9k4RDY0OO9g2ew/AT+aGTSiEz09ChPMtikNsYtALIzRdzDoai48kKdOPADQ91KXFbf3VLGYYiQGvMQZodQWH4shPxDkJjFJ3QlmxVHkaLBMPwsxS+A92ZtwyIdAN2uOvkonNuaHcoP2ckSxmd1KuoW9G7IykPMycp0vQfxYcY3+nORP3aZ5TtSmxkK4fM93EbEGx+WhWixqYa0h5PgI24O6zf3d/5Hf8SrsJrnM7twdbQkGlOEXDkpcStXZUxKAWObHYalpDhTdFZ/tDDewOabOHsdweoWamHxIdRQuh/Ty/ohTSW/xIXiadW8+mxTa6o3xXsLTD4cVpabH8J3B2NUJgTpNWRD4m28+q4MwK1BI6HX+6jnoebxNs/6qRXpk/lFqbitfBex5sRbz2VLspKF8QDjVViHus5W8LmXS78zb8g7oqXGLRjXKzX9psAZFggaOAq09QvNXS9Lb6Lbz/acxG5Q0grNPYNVMcnHRjJCMtgwQE0SXh6ut1CJZB0QnGH3DdtUeEnJ0LZoxhC6KBpU00STBdEJk5pyrMvFyj0IVdTRCzL4a3pqdORTzVGouiFJJJWZEkkkoQSdjakDkge6ZTSLKxYYO72/VU+i0rZ6XheEw5eGBD+KxJ3J8+FNHnQK2cfRSA7eypz0WhsLrlNtu2dyEElQNmMS4B9lRfEc41ofop476KAuK2jbI8u2pOtEFxqOe/NPwAN9hf6oyXZbi5/e6oN7PucS58VgJNTqTdHxyjF3JiPlqUqjEPYZirIkFlAQWDK4U9ldbEB3Q6Tk2Q2hjXN8zup8oH42e6QzRU5toLibjFJlwp6qOWisNjEZXY1VnI3/AOjPmlnFrtB07Cf+ITmxJ/2FJ2JzvX/gf6oVNYoTEOVvgqLVAtao1TT2LuLz3baNtS4tzqUfi37BV/AWxCZcJbO9lXAkOAFPI04WFl4j2PLgLE1LdlrTizXOcwspCe2huLO/NqgHcva8tALqXqLimxqjY5dpm0yzGlYcRhdXXbcFVcOi5v4biK7O5CsUO4p52UT2AcBaT9BLZFNS5a6hKrvh9VYeRuR7qCI9v5m+63GzEmuyMNSLVG6Oz83sonTLeCfZESYN5Ir2WMwQrF4ZLg4XsrX3kfl+aj75x1FB0RIXF2L5pxnGgQEiVeZAvopGsofhFPLZGc0I8GDQDwnyHgok/WwslE1sFPkL+MGUSRNwFqBP3QIFhXfRT5ET4mC0kV+7tp8N/wBF0yA2htfZV8qL+GQKDDwVLAYQ5ruCD80UhQWbjb5rtkFm45/ssPN/BtYX2buJMB7G7WFCRQiqFx2HUn3VHD8aoMkXQaEXtweqvffYR0ez1NEk4tHUjNNFKJC619FWiigqf7qzM4g0VAI9ENiTeb3W0mSU0iB2Yn8VOhC5Obl3urHety0y+LlOI7LjJ5LVv8AlYsd/q/5Lkwz19wrTI7RYtraleqi70Ajw1v8ALhWr/CrRX7o9ff8Auum5v9X/AC/upnxhUkN8h+qRjtJHhoN6BXv8Kv8AkJ90OE4hApJJJtjFDiXCmay2p9CkkstslDOg11JPqq8xKilUklcZOzMugfFggKAwhwkkmotiskLuRwumwAkkrcmUkjruBwuhAbwmSWeTN0jowhwl3I4CSSls0oo4MIcJGA3hJJaTZGkciCOF13I4SSUtkpDd0E/djhJJS2Qbugm7sJ0lLLGMILkwAkkrtlUhmwgnyiuiSSuy6RyWpAJJKyUdtYF13YSSWWyDGGEiwJJKWS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srgbClr val="000000"/>
              </a:solidFill>
            </a:endParaRPr>
          </a:p>
        </p:txBody>
      </p:sp>
      <p:pic>
        <p:nvPicPr>
          <p:cNvPr id="15366" name="Picture 6" descr="https://lostinbergen.files.wordpress.com/2012/11/60984-1303.gif?w=6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436" y="3076921"/>
            <a:ext cx="3619500" cy="2800351"/>
          </a:xfrm>
          <a:prstGeom prst="rect">
            <a:avLst/>
          </a:prstGeom>
          <a:noFill/>
          <a:extLst>
            <a:ext uri="{909E8E84-426E-40DD-AFC4-6F175D3DCCD1}">
              <a14:hiddenFill xmlns:a14="http://schemas.microsoft.com/office/drawing/2010/main">
                <a:solidFill>
                  <a:srgbClr val="FFFFFF"/>
                </a:solidFill>
              </a14:hiddenFill>
            </a:ext>
          </a:extLst>
        </p:spPr>
      </p:pic>
      <p:sp>
        <p:nvSpPr>
          <p:cNvPr id="9" name="23 CuadroTexto"/>
          <p:cNvSpPr txBox="1"/>
          <p:nvPr/>
        </p:nvSpPr>
        <p:spPr>
          <a:xfrm>
            <a:off x="6300192" y="6381328"/>
            <a:ext cx="2629479" cy="246221"/>
          </a:xfrm>
          <a:prstGeom prst="rect">
            <a:avLst/>
          </a:prstGeom>
          <a:noFill/>
        </p:spPr>
        <p:txBody>
          <a:bodyPr wrap="square" rtlCol="0">
            <a:spAutoFit/>
          </a:bodyPr>
          <a:lstStyle/>
          <a:p>
            <a:r>
              <a:rPr lang="es-PE" sz="1000" b="1" dirty="0">
                <a:solidFill>
                  <a:srgbClr val="000000"/>
                </a:solidFill>
                <a:latin typeface="Helvetica" panose="020B0604020202020204" pitchFamily="34" charset="0"/>
              </a:rPr>
              <a:t>Fuente: </a:t>
            </a:r>
            <a:r>
              <a:rPr lang="es-PE" sz="1000" dirty="0">
                <a:solidFill>
                  <a:srgbClr val="000000"/>
                </a:solidFill>
                <a:latin typeface="Helvetica" panose="020B0604020202020204" pitchFamily="34" charset="0"/>
              </a:rPr>
              <a:t>C.C . Artículos 1319° y 1320°</a:t>
            </a:r>
          </a:p>
        </p:txBody>
      </p:sp>
    </p:spTree>
    <p:extLst>
      <p:ext uri="{BB962C8B-B14F-4D97-AF65-F5344CB8AC3E}">
        <p14:creationId xmlns:p14="http://schemas.microsoft.com/office/powerpoint/2010/main" val="42142024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4553"/>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LA CULPA</a:t>
            </a:r>
          </a:p>
        </p:txBody>
      </p:sp>
      <p:graphicFrame>
        <p:nvGraphicFramePr>
          <p:cNvPr id="14" name="Diagrama 5"/>
          <p:cNvGraphicFramePr/>
          <p:nvPr/>
        </p:nvGraphicFramePr>
        <p:xfrm>
          <a:off x="683568" y="4005064"/>
          <a:ext cx="8136904"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uadroTexto 6"/>
          <p:cNvSpPr txBox="1"/>
          <p:nvPr/>
        </p:nvSpPr>
        <p:spPr>
          <a:xfrm>
            <a:off x="827584" y="5013176"/>
            <a:ext cx="7560840" cy="707886"/>
          </a:xfrm>
          <a:prstGeom prst="rect">
            <a:avLst/>
          </a:prstGeom>
          <a:noFill/>
        </p:spPr>
        <p:txBody>
          <a:bodyPr wrap="square" rtlCol="0">
            <a:spAutoFit/>
          </a:bodyPr>
          <a:lstStyle/>
          <a:p>
            <a:pPr algn="just"/>
            <a:r>
              <a:rPr lang="es-ES" sz="2000" dirty="0">
                <a:solidFill>
                  <a:srgbClr val="FFFFFF"/>
                </a:solidFill>
                <a:latin typeface="Helvetica" panose="020B0604020202020204" pitchFamily="34" charset="0"/>
                <a:cs typeface="Helvetica" panose="020B0604020202020204" pitchFamily="34" charset="0"/>
              </a:rPr>
              <a:t>No solo no se quiere el resultado lesivo, sino que ni siquiera se prevé su posibilidad, no se advierte el peligro.</a:t>
            </a:r>
            <a:endParaRPr lang="es-PE" sz="1000" dirty="0">
              <a:solidFill>
                <a:srgbClr val="FFFFFF"/>
              </a:solidFill>
              <a:latin typeface="Helvetica" panose="020B0604020202020204" pitchFamily="34" charset="0"/>
              <a:cs typeface="Helvetica" panose="020B0604020202020204" pitchFamily="34" charset="0"/>
            </a:endParaRPr>
          </a:p>
        </p:txBody>
      </p:sp>
      <p:graphicFrame>
        <p:nvGraphicFramePr>
          <p:cNvPr id="7" name="Diagrama 5"/>
          <p:cNvGraphicFramePr/>
          <p:nvPr/>
        </p:nvGraphicFramePr>
        <p:xfrm>
          <a:off x="683568" y="1484784"/>
          <a:ext cx="8136904" cy="21602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6"/>
          <p:cNvSpPr txBox="1"/>
          <p:nvPr/>
        </p:nvSpPr>
        <p:spPr>
          <a:xfrm>
            <a:off x="827584" y="2420888"/>
            <a:ext cx="7560840" cy="707886"/>
          </a:xfrm>
          <a:prstGeom prst="rect">
            <a:avLst/>
          </a:prstGeom>
          <a:noFill/>
        </p:spPr>
        <p:txBody>
          <a:bodyPr wrap="square" rtlCol="0">
            <a:spAutoFit/>
          </a:bodyPr>
          <a:lstStyle/>
          <a:p>
            <a:pPr algn="just"/>
            <a:r>
              <a:rPr lang="es-ES" sz="2000" dirty="0">
                <a:solidFill>
                  <a:srgbClr val="FFFFFF"/>
                </a:solidFill>
                <a:latin typeface="Helvetica" panose="020B0604020202020204" pitchFamily="34" charset="0"/>
                <a:cs typeface="Helvetica" panose="020B0604020202020204" pitchFamily="34" charset="0"/>
              </a:rPr>
              <a:t>Cuando el sujeto si bien no quiere causar el resultado advierte la posibilidad que esté se produzca, pero confía en que no sea así.</a:t>
            </a:r>
            <a:endParaRPr lang="es-PE" sz="1000" dirty="0">
              <a:solidFill>
                <a:srgbClr val="FFFFFF"/>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538536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Resultado de imagen para LOGO ESCUELA NACIONAL DE POLÃTICAS PÃBLICAS"/>
          <p:cNvPicPr>
            <a:picLocks noChangeAspect="1" noChangeArrowheads="1"/>
          </p:cNvPicPr>
          <p:nvPr/>
        </p:nvPicPr>
        <p:blipFill rotWithShape="1">
          <a:blip r:embed="rId2">
            <a:clrChange>
              <a:clrFrom>
                <a:srgbClr val="F9F9FA"/>
              </a:clrFrom>
              <a:clrTo>
                <a:srgbClr val="F9F9FA">
                  <a:alpha val="0"/>
                </a:srgbClr>
              </a:clrTo>
            </a:clrChange>
            <a:lum bright="70000" contrast="-70000"/>
            <a:extLst>
              <a:ext uri="{28A0092B-C50C-407E-A947-70E740481C1C}">
                <a14:useLocalDpi xmlns:a14="http://schemas.microsoft.com/office/drawing/2010/main" val="0"/>
              </a:ext>
            </a:extLst>
          </a:blip>
          <a:srcRect l="2203" t="4918" r="54715" b="52831"/>
          <a:stretch/>
        </p:blipFill>
        <p:spPr bwMode="auto">
          <a:xfrm>
            <a:off x="1950522" y="1088431"/>
            <a:ext cx="4827320" cy="4734189"/>
          </a:xfrm>
          <a:prstGeom prst="rect">
            <a:avLst/>
          </a:prstGeom>
          <a:noFill/>
          <a:extLst>
            <a:ext uri="{909E8E84-426E-40DD-AFC4-6F175D3DCCD1}">
              <a14:hiddenFill xmlns:a14="http://schemas.microsoft.com/office/drawing/2010/main">
                <a:solidFill>
                  <a:srgbClr val="FFFFFF"/>
                </a:solidFill>
              </a14:hiddenFill>
            </a:ext>
          </a:extLst>
        </p:spPr>
      </p:pic>
      <p:sp>
        <p:nvSpPr>
          <p:cNvPr id="9230" name="CuadroTexto 14"/>
          <p:cNvSpPr txBox="1">
            <a:spLocks noChangeArrowheads="1"/>
          </p:cNvSpPr>
          <p:nvPr/>
        </p:nvSpPr>
        <p:spPr bwMode="auto">
          <a:xfrm>
            <a:off x="251223" y="979885"/>
            <a:ext cx="4712255" cy="507831"/>
          </a:xfrm>
          <a:prstGeom prst="rect">
            <a:avLst/>
          </a:prstGeom>
          <a:solidFill>
            <a:srgbClr val="FF0000"/>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ES" sz="27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Ampliación del plazo contractual</a:t>
            </a:r>
            <a:endParaRPr kumimoji="0" lang="es-PE" altLang="es-ES" sz="27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13" name="12 Imagen" descr="Imagen relacionada"/>
          <p:cNvPicPr/>
          <p:nvPr/>
        </p:nvPicPr>
        <p:blipFill>
          <a:blip r:embed="rId3" cstate="print"/>
          <a:srcRect/>
          <a:stretch>
            <a:fillRect/>
          </a:stretch>
        </p:blipFill>
        <p:spPr bwMode="auto">
          <a:xfrm>
            <a:off x="285750" y="2571750"/>
            <a:ext cx="1485900" cy="1371600"/>
          </a:xfrm>
          <a:prstGeom prst="rect">
            <a:avLst/>
          </a:prstGeom>
          <a:noFill/>
          <a:ln w="9525">
            <a:noFill/>
            <a:miter lim="800000"/>
            <a:headEnd/>
            <a:tailEnd/>
          </a:ln>
        </p:spPr>
      </p:pic>
      <p:sp>
        <p:nvSpPr>
          <p:cNvPr id="15" name="14 Rectángulo"/>
          <p:cNvSpPr/>
          <p:nvPr/>
        </p:nvSpPr>
        <p:spPr>
          <a:xfrm>
            <a:off x="1808018" y="1701106"/>
            <a:ext cx="6858000" cy="3901068"/>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650" b="0" i="0" u="none" strike="noStrike" kern="1200" cap="none" spc="0" normalizeH="0" baseline="0" noProof="0" dirty="0">
                <a:ln>
                  <a:noFill/>
                </a:ln>
                <a:solidFill>
                  <a:prstClr val="black"/>
                </a:solidFill>
                <a:effectLst/>
                <a:uLnTx/>
                <a:uFillTx/>
                <a:latin typeface="Calibri"/>
                <a:ea typeface="+mn-ea"/>
                <a:cs typeface="+mn-cs"/>
              </a:rPr>
              <a:t>Procede la ampliación del plazo en los siguientes casos: </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ES" sz="165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685800" rtl="0" eaLnBrk="1" fontAlgn="auto" latinLnBrk="0" hangingPunct="1">
              <a:lnSpc>
                <a:spcPct val="100000"/>
              </a:lnSpc>
              <a:spcBef>
                <a:spcPts val="0"/>
              </a:spcBef>
              <a:spcAft>
                <a:spcPts val="0"/>
              </a:spcAft>
              <a:buClrTx/>
              <a:buSzTx/>
              <a:buFontTx/>
              <a:buAutoNum type="alphaLcParenR"/>
              <a:tabLst/>
              <a:defRPr/>
            </a:pPr>
            <a:r>
              <a:rPr kumimoji="0" lang="es-ES" sz="1650" b="0" i="0" u="none" strike="noStrike" kern="1200" cap="none" spc="0" normalizeH="0" baseline="0" noProof="0" dirty="0">
                <a:ln>
                  <a:noFill/>
                </a:ln>
                <a:solidFill>
                  <a:prstClr val="black"/>
                </a:solidFill>
                <a:effectLst/>
                <a:uLnTx/>
                <a:uFillTx/>
                <a:latin typeface="Calibri"/>
                <a:ea typeface="+mn-ea"/>
                <a:cs typeface="+mn-cs"/>
              </a:rPr>
              <a:t>Cuando se aprueba el adicional, siempre y cuando afecte el plazo. En este caso, el contratista amplía el plazo de las garantías que hubiere otorgado. </a:t>
            </a:r>
          </a:p>
          <a:p>
            <a:pPr marL="342900" marR="0" lvl="0" indent="-342900" algn="just" defTabSz="685800" rtl="0" eaLnBrk="1" fontAlgn="auto" latinLnBrk="0" hangingPunct="1">
              <a:lnSpc>
                <a:spcPct val="100000"/>
              </a:lnSpc>
              <a:spcBef>
                <a:spcPts val="0"/>
              </a:spcBef>
              <a:spcAft>
                <a:spcPts val="0"/>
              </a:spcAft>
              <a:buClrTx/>
              <a:buSzTx/>
              <a:buFontTx/>
              <a:buAutoNum type="alphaLcParenR"/>
              <a:tabLst/>
              <a:defRPr/>
            </a:pPr>
            <a:r>
              <a:rPr kumimoji="0" lang="es-ES" sz="1650" b="0" i="0" u="none" strike="noStrike" kern="1200" cap="none" spc="0" normalizeH="0" baseline="0" noProof="0" dirty="0">
                <a:ln>
                  <a:noFill/>
                </a:ln>
                <a:solidFill>
                  <a:prstClr val="black"/>
                </a:solidFill>
                <a:effectLst/>
                <a:uLnTx/>
                <a:uFillTx/>
                <a:latin typeface="Calibri"/>
                <a:ea typeface="+mn-ea"/>
                <a:cs typeface="+mn-cs"/>
              </a:rPr>
              <a:t>Por atrasos y/o paralizaciones no imputables al contratista. </a:t>
            </a:r>
          </a:p>
          <a:p>
            <a:pPr marL="342900" marR="0" lvl="0" indent="-342900" algn="just" defTabSz="685800" rtl="0" eaLnBrk="1" fontAlgn="auto" latinLnBrk="0" hangingPunct="1">
              <a:lnSpc>
                <a:spcPct val="100000"/>
              </a:lnSpc>
              <a:spcBef>
                <a:spcPts val="0"/>
              </a:spcBef>
              <a:spcAft>
                <a:spcPts val="0"/>
              </a:spcAft>
              <a:buClrTx/>
              <a:buSzTx/>
              <a:buFontTx/>
              <a:buNone/>
              <a:tabLst/>
              <a:defRPr/>
            </a:pPr>
            <a:endParaRPr kumimoji="0" lang="es-ES" sz="165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685800" rtl="0" eaLnBrk="1" fontAlgn="auto" latinLnBrk="0" hangingPunct="1">
              <a:lnSpc>
                <a:spcPct val="100000"/>
              </a:lnSpc>
              <a:spcBef>
                <a:spcPts val="0"/>
              </a:spcBef>
              <a:spcAft>
                <a:spcPts val="0"/>
              </a:spcAft>
              <a:buClrTx/>
              <a:buSzTx/>
              <a:buFontTx/>
              <a:buNone/>
              <a:tabLst/>
              <a:defRPr/>
            </a:pPr>
            <a:r>
              <a:rPr kumimoji="0" lang="es-ES" sz="1650" b="0" i="0" u="none" strike="noStrike" kern="1200" cap="none" spc="0" normalizeH="0" baseline="0" noProof="0" dirty="0">
                <a:ln>
                  <a:noFill/>
                </a:ln>
                <a:solidFill>
                  <a:prstClr val="black"/>
                </a:solidFill>
                <a:effectLst/>
                <a:uLnTx/>
                <a:uFillTx/>
                <a:latin typeface="Calibri"/>
                <a:ea typeface="+mn-ea"/>
                <a:cs typeface="+mn-cs"/>
              </a:rPr>
              <a:t>	El contratista solicita la ampliación dentro de los siete (7) días hábiles siguientes a la notificación de la aprobación del adicional o de finalizado el hecho generador del atraso o paralización. </a:t>
            </a:r>
          </a:p>
          <a:p>
            <a:pPr marL="342900" marR="0" lvl="0" indent="-342900" algn="just" defTabSz="685800" rtl="0" eaLnBrk="1" fontAlgn="auto" latinLnBrk="0" hangingPunct="1">
              <a:lnSpc>
                <a:spcPct val="100000"/>
              </a:lnSpc>
              <a:spcBef>
                <a:spcPts val="0"/>
              </a:spcBef>
              <a:spcAft>
                <a:spcPts val="0"/>
              </a:spcAft>
              <a:buClrTx/>
              <a:buSzTx/>
              <a:buFontTx/>
              <a:buNone/>
              <a:tabLst/>
              <a:defRPr/>
            </a:pPr>
            <a:endParaRPr kumimoji="0" lang="es-ES" sz="165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685800" rtl="0" eaLnBrk="1" fontAlgn="auto" latinLnBrk="0" hangingPunct="1">
              <a:lnSpc>
                <a:spcPct val="100000"/>
              </a:lnSpc>
              <a:spcBef>
                <a:spcPts val="0"/>
              </a:spcBef>
              <a:spcAft>
                <a:spcPts val="0"/>
              </a:spcAft>
              <a:buClrTx/>
              <a:buSzTx/>
              <a:buFontTx/>
              <a:buNone/>
              <a:tabLst/>
              <a:defRPr/>
            </a:pPr>
            <a:r>
              <a:rPr kumimoji="0" lang="es-ES" sz="1650" b="0" i="0" u="none" strike="noStrike" kern="1200" cap="none" spc="0" normalizeH="0" baseline="0" noProof="0" dirty="0">
                <a:ln>
                  <a:noFill/>
                </a:ln>
                <a:solidFill>
                  <a:prstClr val="black"/>
                </a:solidFill>
                <a:effectLst/>
                <a:uLnTx/>
                <a:uFillTx/>
                <a:latin typeface="Calibri"/>
                <a:ea typeface="+mn-ea"/>
                <a:cs typeface="+mn-cs"/>
              </a:rPr>
              <a:t>	La Entidad resuelve dicha solicitud y notifica su decisión al contratista en el plazo de diez (10) días hábiles, computado desde el día siguiente de su presentación. De no existir pronunciamiento expreso, se tiene por aprobada la solicitud del contratista, bajo responsabilidad del Titular de la Entidad.</a:t>
            </a:r>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697142"/>
            <a:ext cx="1075135"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624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err="1">
                <a:solidFill>
                  <a:srgbClr val="FFFFFF"/>
                </a:solidFill>
                <a:latin typeface="Helvetica" panose="020B0604020202020204" pitchFamily="34" charset="0"/>
              </a:rPr>
              <a:t>OLACEFS</a:t>
            </a:r>
            <a:endParaRPr lang="es-PE" sz="3000" b="1" dirty="0">
              <a:solidFill>
                <a:srgbClr val="FFFFFF"/>
              </a:solidFill>
              <a:latin typeface="Helvetica" panose="020B0604020202020204" pitchFamily="34" charset="0"/>
            </a:endParaRPr>
          </a:p>
        </p:txBody>
      </p:sp>
      <p:sp>
        <p:nvSpPr>
          <p:cNvPr id="2" name="CuadroTexto 1"/>
          <p:cNvSpPr txBox="1"/>
          <p:nvPr/>
        </p:nvSpPr>
        <p:spPr>
          <a:xfrm>
            <a:off x="755576" y="2204864"/>
            <a:ext cx="7632848" cy="2862322"/>
          </a:xfrm>
          <a:prstGeom prst="rect">
            <a:avLst/>
          </a:prstGeom>
          <a:noFill/>
        </p:spPr>
        <p:txBody>
          <a:bodyPr wrap="square" rtlCol="0">
            <a:spAutoFit/>
          </a:bodyPr>
          <a:lstStyle/>
          <a:p>
            <a:pPr algn="just"/>
            <a:r>
              <a:rPr lang="es-PE" sz="2000" dirty="0">
                <a:solidFill>
                  <a:schemeClr val="bg1"/>
                </a:solidFill>
                <a:latin typeface="Helvetica" panose="020B0604020202020204" pitchFamily="34" charset="0"/>
              </a:rPr>
              <a:t>La Organización Latinoamericana y del Caribe de Entidades Fiscalizadoras Superiores (</a:t>
            </a:r>
            <a:r>
              <a:rPr lang="es-PE" sz="2000" dirty="0" err="1">
                <a:solidFill>
                  <a:schemeClr val="bg1"/>
                </a:solidFill>
                <a:latin typeface="Helvetica" panose="020B0604020202020204" pitchFamily="34" charset="0"/>
              </a:rPr>
              <a:t>OLACEFS</a:t>
            </a:r>
            <a:r>
              <a:rPr lang="es-PE" sz="2000" dirty="0">
                <a:solidFill>
                  <a:schemeClr val="bg1"/>
                </a:solidFill>
                <a:latin typeface="Helvetica" panose="020B0604020202020204" pitchFamily="34" charset="0"/>
              </a:rPr>
              <a:t>) es un organismo internacional, autónomo, independiente, apolítico y de carácter permanente, que nace en 1963, en Caracas, Venezuela, con el Primer Congreso Latinoamericano de Entidades Fiscalizadoras – </a:t>
            </a:r>
            <a:r>
              <a:rPr lang="es-PE" sz="2000" dirty="0" err="1">
                <a:solidFill>
                  <a:schemeClr val="bg1"/>
                </a:solidFill>
                <a:latin typeface="Helvetica" panose="020B0604020202020204" pitchFamily="34" charset="0"/>
              </a:rPr>
              <a:t>CLADEFS</a:t>
            </a:r>
            <a:r>
              <a:rPr lang="es-PE" sz="2000" dirty="0">
                <a:solidFill>
                  <a:schemeClr val="bg1"/>
                </a:solidFill>
                <a:latin typeface="Helvetica" panose="020B0604020202020204" pitchFamily="34" charset="0"/>
              </a:rPr>
              <a:t>, ante la necesidad de un foro superior para intercambiar ideas y experiencias relacionadas a la fiscalización y al control gubernamental, así como al fomento de las relaciones de cooperación y desarrollo entre dichas entidades. </a:t>
            </a:r>
          </a:p>
        </p:txBody>
      </p:sp>
    </p:spTree>
    <p:extLst>
      <p:ext uri="{BB962C8B-B14F-4D97-AF65-F5344CB8AC3E}">
        <p14:creationId xmlns:p14="http://schemas.microsoft.com/office/powerpoint/2010/main" val="152788127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Resultado de imagen para LOGO ESCUELA NACIONAL DE POLÃTICAS PÃBLICAS"/>
          <p:cNvPicPr>
            <a:picLocks noChangeAspect="1" noChangeArrowheads="1"/>
          </p:cNvPicPr>
          <p:nvPr/>
        </p:nvPicPr>
        <p:blipFill rotWithShape="1">
          <a:blip r:embed="rId2">
            <a:clrChange>
              <a:clrFrom>
                <a:srgbClr val="F9F9FA"/>
              </a:clrFrom>
              <a:clrTo>
                <a:srgbClr val="F9F9FA">
                  <a:alpha val="0"/>
                </a:srgbClr>
              </a:clrTo>
            </a:clrChange>
            <a:lum bright="70000" contrast="-70000"/>
            <a:extLst>
              <a:ext uri="{28A0092B-C50C-407E-A947-70E740481C1C}">
                <a14:useLocalDpi xmlns:a14="http://schemas.microsoft.com/office/drawing/2010/main" val="0"/>
              </a:ext>
            </a:extLst>
          </a:blip>
          <a:srcRect l="2203" t="4918" r="54715" b="52831"/>
          <a:stretch/>
        </p:blipFill>
        <p:spPr bwMode="auto">
          <a:xfrm>
            <a:off x="1950522" y="1088431"/>
            <a:ext cx="4827320" cy="4734189"/>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a:spLocks noGrp="1"/>
          </p:cNvSpPr>
          <p:nvPr>
            <p:ph type="title"/>
          </p:nvPr>
        </p:nvSpPr>
        <p:spPr>
          <a:xfrm>
            <a:off x="1608028" y="1051512"/>
            <a:ext cx="5380196" cy="425116"/>
          </a:xfrm>
          <a:prstGeom prst="rect">
            <a:avLst/>
          </a:prstGeom>
          <a:solidFill>
            <a:srgbClr val="FF0000"/>
          </a:solidFill>
        </p:spPr>
        <p:txBody>
          <a:bodyPr vert="horz" wrap="square" lIns="0" tIns="9525" rIns="0" bIns="0" rtlCol="0" anchor="ctr">
            <a:spAutoFit/>
          </a:bodyPr>
          <a:lstStyle/>
          <a:p>
            <a:pPr marL="9525">
              <a:lnSpc>
                <a:spcPct val="100000"/>
              </a:lnSpc>
              <a:spcBef>
                <a:spcPts val="75"/>
              </a:spcBef>
            </a:pPr>
            <a:r>
              <a:rPr sz="2700" spc="-11" dirty="0">
                <a:solidFill>
                  <a:schemeClr val="bg1"/>
                </a:solidFill>
              </a:rPr>
              <a:t>PENALIDADES </a:t>
            </a:r>
            <a:r>
              <a:rPr sz="2700" dirty="0">
                <a:solidFill>
                  <a:schemeClr val="bg1"/>
                </a:solidFill>
              </a:rPr>
              <a:t>POR</a:t>
            </a:r>
            <a:r>
              <a:rPr sz="2700" spc="-23" dirty="0">
                <a:solidFill>
                  <a:schemeClr val="bg1"/>
                </a:solidFill>
              </a:rPr>
              <a:t> </a:t>
            </a:r>
            <a:r>
              <a:rPr sz="2700" spc="-8" dirty="0">
                <a:solidFill>
                  <a:schemeClr val="bg1"/>
                </a:solidFill>
              </a:rPr>
              <a:t>INCUMPLIMIENTO</a:t>
            </a:r>
            <a:endParaRPr sz="2700" dirty="0">
              <a:solidFill>
                <a:schemeClr val="bg1"/>
              </a:solidFill>
            </a:endParaRPr>
          </a:p>
        </p:txBody>
      </p:sp>
      <p:sp>
        <p:nvSpPr>
          <p:cNvPr id="3" name="object 3"/>
          <p:cNvSpPr txBox="1"/>
          <p:nvPr/>
        </p:nvSpPr>
        <p:spPr>
          <a:xfrm>
            <a:off x="1074514" y="3149332"/>
            <a:ext cx="3237713" cy="1588095"/>
          </a:xfrm>
          <a:prstGeom prst="rect">
            <a:avLst/>
          </a:prstGeom>
        </p:spPr>
        <p:txBody>
          <a:bodyPr vert="horz" wrap="square" lIns="0" tIns="30956" rIns="0" bIns="0" rtlCol="0">
            <a:spAutoFit/>
          </a:bodyPr>
          <a:lstStyle/>
          <a:p>
            <a:pPr marL="180975" marR="0" lvl="0" indent="-171450" algn="l" defTabSz="685800" rtl="0" eaLnBrk="1" fontAlgn="auto" latinLnBrk="0" hangingPunct="1">
              <a:lnSpc>
                <a:spcPct val="100000"/>
              </a:lnSpc>
              <a:spcBef>
                <a:spcPts val="244"/>
              </a:spcBef>
              <a:spcAft>
                <a:spcPts val="0"/>
              </a:spcAft>
              <a:buClrTx/>
              <a:buSzTx/>
              <a:buFont typeface="Arial"/>
              <a:buChar char="•"/>
              <a:tabLst>
                <a:tab pos="180499" algn="l"/>
                <a:tab pos="180975" algn="l"/>
              </a:tabLst>
              <a:defRPr/>
            </a:pPr>
            <a:r>
              <a:rPr kumimoji="0" sz="1650" b="1" i="0" u="none" strike="noStrike" kern="1200" cap="none" spc="-15" normalizeH="0" baseline="0" noProof="0" dirty="0">
                <a:ln>
                  <a:noFill/>
                </a:ln>
                <a:solidFill>
                  <a:srgbClr val="0000CC"/>
                </a:solidFill>
                <a:effectLst/>
                <a:uLnTx/>
                <a:uFillTx/>
                <a:latin typeface="Calibri"/>
                <a:ea typeface="+mn-ea"/>
                <a:cs typeface="Calibri"/>
              </a:rPr>
              <a:t>Por</a:t>
            </a:r>
            <a:r>
              <a:rPr kumimoji="0" sz="1650" b="1" i="0" u="none" strike="noStrike" kern="1200" cap="none" spc="15" normalizeH="0" baseline="0" noProof="0" dirty="0">
                <a:ln>
                  <a:noFill/>
                </a:ln>
                <a:solidFill>
                  <a:srgbClr val="0000CC"/>
                </a:solidFill>
                <a:effectLst/>
                <a:uLnTx/>
                <a:uFillTx/>
                <a:latin typeface="Calibri"/>
                <a:ea typeface="+mn-ea"/>
                <a:cs typeface="Calibri"/>
              </a:rPr>
              <a:t> </a:t>
            </a:r>
            <a:r>
              <a:rPr kumimoji="0" sz="1650" b="1" i="0" u="none" strike="noStrike" kern="1200" cap="none" spc="-11" normalizeH="0" baseline="0" noProof="0" dirty="0">
                <a:ln>
                  <a:noFill/>
                </a:ln>
                <a:solidFill>
                  <a:srgbClr val="0000CC"/>
                </a:solidFill>
                <a:effectLst/>
                <a:uLnTx/>
                <a:uFillTx/>
                <a:latin typeface="Calibri"/>
                <a:ea typeface="+mn-ea"/>
                <a:cs typeface="Calibri"/>
              </a:rPr>
              <a:t>mora:</a:t>
            </a:r>
            <a:endParaRPr kumimoji="0" sz="1650" b="0" i="0" u="none" strike="noStrike" kern="1200" cap="none" spc="0" normalizeH="0" baseline="0" noProof="0" dirty="0">
              <a:ln>
                <a:noFill/>
              </a:ln>
              <a:solidFill>
                <a:srgbClr val="0000CC"/>
              </a:solidFill>
              <a:effectLst/>
              <a:uLnTx/>
              <a:uFillTx/>
              <a:latin typeface="Calibri"/>
              <a:ea typeface="+mn-ea"/>
              <a:cs typeface="Calibri"/>
            </a:endParaRPr>
          </a:p>
          <a:p>
            <a:pPr marL="523875" marR="0" lvl="1" indent="-171450" algn="l" defTabSz="685800" rtl="0" eaLnBrk="1" fontAlgn="auto" latinLnBrk="0" hangingPunct="1">
              <a:lnSpc>
                <a:spcPct val="100000"/>
              </a:lnSpc>
              <a:spcBef>
                <a:spcPts val="172"/>
              </a:spcBef>
              <a:spcAft>
                <a:spcPts val="0"/>
              </a:spcAft>
              <a:buClr>
                <a:srgbClr val="FF0000"/>
              </a:buClr>
              <a:buSzTx/>
              <a:buFont typeface="Arial"/>
              <a:buChar char="•"/>
              <a:tabLst>
                <a:tab pos="523875" algn="l"/>
                <a:tab pos="524351" algn="l"/>
              </a:tabLst>
              <a:defRPr/>
            </a:pPr>
            <a:r>
              <a:rPr kumimoji="0" sz="1650" b="0" i="0" u="none" strike="noStrike" kern="1200" cap="none" spc="-15" normalizeH="0" baseline="0" noProof="0" dirty="0">
                <a:ln>
                  <a:noFill/>
                </a:ln>
                <a:solidFill>
                  <a:prstClr val="black"/>
                </a:solidFill>
                <a:effectLst/>
                <a:uLnTx/>
                <a:uFillTx/>
                <a:latin typeface="Calibri"/>
                <a:ea typeface="+mn-ea"/>
                <a:cs typeface="Calibri"/>
              </a:rPr>
              <a:t>Retraso</a:t>
            </a:r>
            <a:r>
              <a:rPr kumimoji="0" sz="1650" b="0" i="0" u="none" strike="noStrike" kern="1200" cap="none" spc="8" normalizeH="0" baseline="0" noProof="0" dirty="0">
                <a:ln>
                  <a:noFill/>
                </a:ln>
                <a:solidFill>
                  <a:prstClr val="black"/>
                </a:solidFill>
                <a:effectLst/>
                <a:uLnTx/>
                <a:uFillTx/>
                <a:latin typeface="Calibri"/>
                <a:ea typeface="+mn-ea"/>
                <a:cs typeface="Calibri"/>
              </a:rPr>
              <a:t> </a:t>
            </a:r>
            <a:r>
              <a:rPr kumimoji="0" sz="1650" b="0" i="0" u="none" strike="noStrike" kern="1200" cap="none" spc="-8" normalizeH="0" baseline="0" noProof="0" dirty="0">
                <a:ln>
                  <a:noFill/>
                </a:ln>
                <a:solidFill>
                  <a:prstClr val="black"/>
                </a:solidFill>
                <a:effectLst/>
                <a:uLnTx/>
                <a:uFillTx/>
                <a:latin typeface="Calibri"/>
                <a:ea typeface="+mn-ea"/>
                <a:cs typeface="Calibri"/>
              </a:rPr>
              <a:t>injustificado</a:t>
            </a:r>
            <a:endParaRPr kumimoji="0" sz="1650" b="0" i="0" u="none" strike="noStrike" kern="1200" cap="none" spc="0" normalizeH="0" baseline="0" noProof="0" dirty="0">
              <a:ln>
                <a:noFill/>
              </a:ln>
              <a:solidFill>
                <a:prstClr val="black"/>
              </a:solidFill>
              <a:effectLst/>
              <a:uLnTx/>
              <a:uFillTx/>
              <a:latin typeface="Calibri"/>
              <a:ea typeface="+mn-ea"/>
              <a:cs typeface="Calibri"/>
            </a:endParaRPr>
          </a:p>
          <a:p>
            <a:pPr marL="523875" marR="0" lvl="1" indent="-171450" algn="l" defTabSz="685800" rtl="0" eaLnBrk="1" fontAlgn="auto" latinLnBrk="0" hangingPunct="1">
              <a:lnSpc>
                <a:spcPct val="100000"/>
              </a:lnSpc>
              <a:spcBef>
                <a:spcPts val="180"/>
              </a:spcBef>
              <a:spcAft>
                <a:spcPts val="0"/>
              </a:spcAft>
              <a:buClr>
                <a:srgbClr val="FF0000"/>
              </a:buClr>
              <a:buSzTx/>
              <a:buFont typeface="Arial"/>
              <a:buChar char="•"/>
              <a:tabLst>
                <a:tab pos="523875" algn="l"/>
                <a:tab pos="524351" algn="l"/>
              </a:tabLst>
              <a:defRPr/>
            </a:pPr>
            <a:r>
              <a:rPr kumimoji="0" sz="1650" b="0" i="0" u="none" strike="noStrike" kern="1200" cap="none" spc="-8" normalizeH="0" baseline="0" noProof="0" dirty="0">
                <a:ln>
                  <a:noFill/>
                </a:ln>
                <a:solidFill>
                  <a:prstClr val="black"/>
                </a:solidFill>
                <a:effectLst/>
                <a:uLnTx/>
                <a:uFillTx/>
                <a:latin typeface="Calibri"/>
                <a:ea typeface="+mn-ea"/>
                <a:cs typeface="Calibri"/>
              </a:rPr>
              <a:t>Máximo </a:t>
            </a:r>
            <a:r>
              <a:rPr kumimoji="0" sz="1650" b="0" i="0" u="none" strike="noStrike" kern="1200" cap="none" spc="-4" normalizeH="0" baseline="0" noProof="0" dirty="0">
                <a:ln>
                  <a:noFill/>
                </a:ln>
                <a:solidFill>
                  <a:prstClr val="black"/>
                </a:solidFill>
                <a:effectLst/>
                <a:uLnTx/>
                <a:uFillTx/>
                <a:latin typeface="Calibri"/>
                <a:ea typeface="+mn-ea"/>
                <a:cs typeface="Calibri"/>
              </a:rPr>
              <a:t>a </a:t>
            </a:r>
            <a:r>
              <a:rPr kumimoji="0" sz="1650" b="0" i="0" u="none" strike="noStrike" kern="1200" cap="none" spc="-15" normalizeH="0" baseline="0" noProof="0" dirty="0">
                <a:ln>
                  <a:noFill/>
                </a:ln>
                <a:solidFill>
                  <a:prstClr val="black"/>
                </a:solidFill>
                <a:effectLst/>
                <a:uLnTx/>
                <a:uFillTx/>
                <a:latin typeface="Calibri"/>
                <a:ea typeface="+mn-ea"/>
                <a:cs typeface="Calibri"/>
              </a:rPr>
              <a:t>cobrar</a:t>
            </a:r>
            <a:r>
              <a:rPr kumimoji="0" sz="1650" b="0" i="0" u="none" strike="noStrike" kern="1200" cap="none" spc="0" normalizeH="0" baseline="0" noProof="0" dirty="0">
                <a:ln>
                  <a:noFill/>
                </a:ln>
                <a:solidFill>
                  <a:prstClr val="black"/>
                </a:solidFill>
                <a:effectLst/>
                <a:uLnTx/>
                <a:uFillTx/>
                <a:latin typeface="Calibri"/>
                <a:ea typeface="+mn-ea"/>
                <a:cs typeface="Calibri"/>
              </a:rPr>
              <a:t> </a:t>
            </a:r>
            <a:r>
              <a:rPr kumimoji="0" sz="1650" b="0" i="0" u="none" strike="noStrike" kern="1200" cap="none" spc="-4" normalizeH="0" baseline="0" noProof="0" dirty="0">
                <a:ln>
                  <a:noFill/>
                </a:ln>
                <a:solidFill>
                  <a:prstClr val="black"/>
                </a:solidFill>
                <a:effectLst/>
                <a:uLnTx/>
                <a:uFillTx/>
                <a:latin typeface="Calibri"/>
                <a:ea typeface="+mn-ea"/>
                <a:cs typeface="Calibri"/>
              </a:rPr>
              <a:t>10%</a:t>
            </a:r>
            <a:endParaRPr kumimoji="0" sz="1650" b="0" i="0" u="none" strike="noStrike" kern="1200" cap="none" spc="0" normalizeH="0" baseline="0" noProof="0" dirty="0">
              <a:ln>
                <a:noFill/>
              </a:ln>
              <a:solidFill>
                <a:prstClr val="black"/>
              </a:solidFill>
              <a:effectLst/>
              <a:uLnTx/>
              <a:uFillTx/>
              <a:latin typeface="Calibri"/>
              <a:ea typeface="+mn-ea"/>
              <a:cs typeface="Calibri"/>
            </a:endParaRPr>
          </a:p>
          <a:p>
            <a:pPr marL="523875" marR="3810" lvl="1" indent="-171450" algn="l" defTabSz="685800" rtl="0" eaLnBrk="1" fontAlgn="auto" latinLnBrk="0" hangingPunct="1">
              <a:lnSpc>
                <a:spcPts val="1785"/>
              </a:lnSpc>
              <a:spcBef>
                <a:spcPts val="401"/>
              </a:spcBef>
              <a:spcAft>
                <a:spcPts val="0"/>
              </a:spcAft>
              <a:buClr>
                <a:srgbClr val="FF0000"/>
              </a:buClr>
              <a:buSzTx/>
              <a:buFont typeface="Arial"/>
              <a:buChar char="•"/>
              <a:tabLst>
                <a:tab pos="523875" algn="l"/>
                <a:tab pos="524351" algn="l"/>
              </a:tabLst>
              <a:defRPr/>
            </a:pPr>
            <a:r>
              <a:rPr kumimoji="0" lang="es-ES" sz="1575" b="0" i="0" u="none" strike="noStrike" kern="1200" cap="none" spc="0" normalizeH="0" baseline="0" noProof="0" dirty="0">
                <a:ln>
                  <a:noFill/>
                </a:ln>
                <a:solidFill>
                  <a:prstClr val="black"/>
                </a:solidFill>
                <a:effectLst/>
                <a:uLnTx/>
                <a:uFillTx/>
                <a:latin typeface="Calibri"/>
                <a:ea typeface="+mn-ea"/>
                <a:cs typeface="+mn-cs"/>
              </a:rPr>
              <a:t>La penalidad se aplica automáticamente y se calcula de acuerdo a la siguiente fórmula:</a:t>
            </a:r>
            <a:endParaRPr kumimoji="0" sz="1575"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object 4"/>
          <p:cNvSpPr txBox="1"/>
          <p:nvPr/>
        </p:nvSpPr>
        <p:spPr>
          <a:xfrm>
            <a:off x="523216" y="1443868"/>
            <a:ext cx="7424261" cy="1008161"/>
          </a:xfrm>
          <a:prstGeom prst="rect">
            <a:avLst/>
          </a:prstGeom>
        </p:spPr>
        <p:txBody>
          <a:bodyPr vert="horz" wrap="square" lIns="0" tIns="9525" rIns="0" bIns="0" rtlCol="0">
            <a:spAutoFit/>
          </a:bodyPr>
          <a:lstStyle/>
          <a:p>
            <a:pPr marL="60484" marR="0" lvl="0" indent="0" algn="l" defTabSz="685800" rtl="0" eaLnBrk="1" fontAlgn="auto" latinLnBrk="0" hangingPunct="1">
              <a:lnSpc>
                <a:spcPct val="100000"/>
              </a:lnSpc>
              <a:spcBef>
                <a:spcPts val="75"/>
              </a:spcBef>
              <a:spcAft>
                <a:spcPts val="0"/>
              </a:spcAft>
              <a:buClrTx/>
              <a:buSzTx/>
              <a:buFontTx/>
              <a:buNone/>
              <a:tabLst/>
              <a:defRPr/>
            </a:pPr>
            <a:r>
              <a:rPr kumimoji="0" sz="1800" b="1" i="0" u="none" strike="noStrike" kern="1200" cap="none" spc="-4" normalizeH="0" baseline="0" noProof="0" dirty="0">
                <a:ln>
                  <a:noFill/>
                </a:ln>
                <a:solidFill>
                  <a:srgbClr val="0000CC"/>
                </a:solidFill>
                <a:effectLst/>
                <a:uLnTx/>
                <a:uFillTx/>
                <a:latin typeface="Calibri"/>
                <a:ea typeface="+mn-ea"/>
                <a:cs typeface="Calibri"/>
              </a:rPr>
              <a:t>Finalidad</a:t>
            </a:r>
            <a:endParaRPr kumimoji="0" sz="1800" b="0" i="0" u="none" strike="noStrike" kern="1200" cap="none" spc="0" normalizeH="0" baseline="0" noProof="0" dirty="0">
              <a:ln>
                <a:noFill/>
              </a:ln>
              <a:solidFill>
                <a:srgbClr val="0000CC"/>
              </a:solidFill>
              <a:effectLst/>
              <a:uLnTx/>
              <a:uFillTx/>
              <a:latin typeface="Calibri"/>
              <a:ea typeface="+mn-ea"/>
              <a:cs typeface="Calibri"/>
            </a:endParaRPr>
          </a:p>
          <a:p>
            <a:pPr marL="205740" marR="0" lvl="0" indent="-196215" algn="l" defTabSz="685800" rtl="0" eaLnBrk="1" fontAlgn="auto" latinLnBrk="0" hangingPunct="1">
              <a:lnSpc>
                <a:spcPct val="100000"/>
              </a:lnSpc>
              <a:spcBef>
                <a:spcPts val="0"/>
              </a:spcBef>
              <a:spcAft>
                <a:spcPts val="0"/>
              </a:spcAft>
              <a:buClr>
                <a:srgbClr val="FF0000"/>
              </a:buClr>
              <a:buSzTx/>
              <a:buFont typeface="Wingdings"/>
              <a:buChar char=""/>
              <a:tabLst>
                <a:tab pos="206216" algn="l"/>
              </a:tabLst>
              <a:defRPr/>
            </a:pPr>
            <a:r>
              <a:rPr kumimoji="0" sz="1350" b="0" i="0" u="none" strike="noStrike" kern="1200" cap="none" spc="-8" normalizeH="0" baseline="0" noProof="0" dirty="0" err="1">
                <a:ln>
                  <a:noFill/>
                </a:ln>
                <a:solidFill>
                  <a:prstClr val="black"/>
                </a:solidFill>
                <a:effectLst/>
                <a:uLnTx/>
                <a:uFillTx/>
                <a:latin typeface="Calibri"/>
                <a:ea typeface="+mn-ea"/>
                <a:cs typeface="Calibri"/>
              </a:rPr>
              <a:t>Desincentivar</a:t>
            </a:r>
            <a:r>
              <a:rPr kumimoji="0" sz="1350" b="0" i="0" u="none" strike="noStrike" kern="1200" cap="none" spc="-8" normalizeH="0" baseline="0" noProof="0" dirty="0">
                <a:ln>
                  <a:noFill/>
                </a:ln>
                <a:solidFill>
                  <a:prstClr val="black"/>
                </a:solidFill>
                <a:effectLst/>
                <a:uLnTx/>
                <a:uFillTx/>
                <a:latin typeface="Calibri"/>
                <a:ea typeface="+mn-ea"/>
                <a:cs typeface="Calibri"/>
              </a:rPr>
              <a:t> </a:t>
            </a:r>
            <a:r>
              <a:rPr kumimoji="0" sz="1350" b="0" i="0" u="none" strike="noStrike" kern="1200" cap="none" spc="-4" normalizeH="0" baseline="0" noProof="0" dirty="0">
                <a:ln>
                  <a:noFill/>
                </a:ln>
                <a:solidFill>
                  <a:prstClr val="black"/>
                </a:solidFill>
                <a:effectLst/>
                <a:uLnTx/>
                <a:uFillTx/>
                <a:latin typeface="Calibri"/>
                <a:ea typeface="+mn-ea"/>
                <a:cs typeface="Calibri"/>
              </a:rPr>
              <a:t>el </a:t>
            </a:r>
            <a:r>
              <a:rPr kumimoji="0" sz="1350" b="0" i="0" u="none" strike="noStrike" kern="1200" cap="none" spc="-8" normalizeH="0" baseline="0" noProof="0" dirty="0">
                <a:ln>
                  <a:noFill/>
                </a:ln>
                <a:solidFill>
                  <a:prstClr val="black"/>
                </a:solidFill>
                <a:effectLst/>
                <a:uLnTx/>
                <a:uFillTx/>
                <a:latin typeface="Calibri"/>
                <a:ea typeface="+mn-ea"/>
                <a:cs typeface="Calibri"/>
              </a:rPr>
              <a:t>incumplimiento </a:t>
            </a:r>
            <a:r>
              <a:rPr kumimoji="0" sz="1350" b="0" i="0" u="none" strike="noStrike" kern="1200" cap="none" spc="-4" normalizeH="0" baseline="0" noProof="0" dirty="0">
                <a:ln>
                  <a:noFill/>
                </a:ln>
                <a:solidFill>
                  <a:prstClr val="black"/>
                </a:solidFill>
                <a:effectLst/>
                <a:uLnTx/>
                <a:uFillTx/>
                <a:latin typeface="Calibri"/>
                <a:ea typeface="+mn-ea"/>
                <a:cs typeface="Calibri"/>
              </a:rPr>
              <a:t>del</a:t>
            </a:r>
            <a:r>
              <a:rPr kumimoji="0" sz="1350" b="0" i="0" u="none" strike="noStrike" kern="1200" cap="none" spc="45" normalizeH="0" baseline="0" noProof="0" dirty="0">
                <a:ln>
                  <a:noFill/>
                </a:ln>
                <a:solidFill>
                  <a:prstClr val="black"/>
                </a:solidFill>
                <a:effectLst/>
                <a:uLnTx/>
                <a:uFillTx/>
                <a:latin typeface="Calibri"/>
                <a:ea typeface="+mn-ea"/>
                <a:cs typeface="Calibri"/>
              </a:rPr>
              <a:t> </a:t>
            </a:r>
            <a:r>
              <a:rPr kumimoji="0" sz="1350" b="0" i="0" u="none" strike="noStrike" kern="1200" cap="none" spc="-15" normalizeH="0" baseline="0" noProof="0" dirty="0">
                <a:ln>
                  <a:noFill/>
                </a:ln>
                <a:solidFill>
                  <a:prstClr val="black"/>
                </a:solidFill>
                <a:effectLst/>
                <a:uLnTx/>
                <a:uFillTx/>
                <a:latin typeface="Calibri"/>
                <a:ea typeface="+mn-ea"/>
                <a:cs typeface="Calibri"/>
              </a:rPr>
              <a:t>contratista.</a:t>
            </a:r>
            <a:endParaRPr kumimoji="0" sz="1350" b="0" i="0" u="none" strike="noStrike" kern="1200" cap="none" spc="0" normalizeH="0" baseline="0" noProof="0" dirty="0">
              <a:ln>
                <a:noFill/>
              </a:ln>
              <a:solidFill>
                <a:prstClr val="black"/>
              </a:solidFill>
              <a:effectLst/>
              <a:uLnTx/>
              <a:uFillTx/>
              <a:latin typeface="Calibri"/>
              <a:ea typeface="+mn-ea"/>
              <a:cs typeface="Calibri"/>
            </a:endParaRPr>
          </a:p>
          <a:p>
            <a:pPr marL="205740" marR="3810" lvl="0" indent="-196215" algn="l" defTabSz="685800" rtl="0" eaLnBrk="1" fontAlgn="auto" latinLnBrk="0" hangingPunct="1">
              <a:lnSpc>
                <a:spcPts val="1785"/>
              </a:lnSpc>
              <a:spcBef>
                <a:spcPts val="472"/>
              </a:spcBef>
              <a:spcAft>
                <a:spcPts val="0"/>
              </a:spcAft>
              <a:buClr>
                <a:srgbClr val="FF0000"/>
              </a:buClr>
              <a:buSzTx/>
              <a:buFont typeface="Wingdings"/>
              <a:buChar char=""/>
              <a:tabLst>
                <a:tab pos="206216" algn="l"/>
              </a:tabLst>
              <a:defRPr/>
            </a:pPr>
            <a:r>
              <a:rPr kumimoji="0" sz="1350" b="0" i="0" u="none" strike="noStrike" kern="1200" cap="none" spc="-11" normalizeH="0" baseline="0" noProof="0" dirty="0">
                <a:ln>
                  <a:noFill/>
                </a:ln>
                <a:solidFill>
                  <a:prstClr val="black"/>
                </a:solidFill>
                <a:effectLst/>
                <a:uLnTx/>
                <a:uFillTx/>
                <a:latin typeface="Calibri"/>
                <a:ea typeface="+mn-ea"/>
                <a:cs typeface="Calibri"/>
              </a:rPr>
              <a:t>Resarcir </a:t>
            </a:r>
            <a:r>
              <a:rPr kumimoji="0" sz="1350" b="0" i="0" u="none" strike="noStrike" kern="1200" cap="none" spc="-4" normalizeH="0" baseline="0" noProof="0" dirty="0">
                <a:ln>
                  <a:noFill/>
                </a:ln>
                <a:solidFill>
                  <a:prstClr val="black"/>
                </a:solidFill>
                <a:effectLst/>
                <a:uLnTx/>
                <a:uFillTx/>
                <a:latin typeface="Calibri"/>
                <a:ea typeface="+mn-ea"/>
                <a:cs typeface="Calibri"/>
              </a:rPr>
              <a:t>a la </a:t>
            </a:r>
            <a:r>
              <a:rPr kumimoji="0" sz="1350" b="0" i="0" u="none" strike="noStrike" kern="1200" cap="none" spc="-8" normalizeH="0" baseline="0" noProof="0" dirty="0">
                <a:ln>
                  <a:noFill/>
                </a:ln>
                <a:solidFill>
                  <a:prstClr val="black"/>
                </a:solidFill>
                <a:effectLst/>
                <a:uLnTx/>
                <a:uFillTx/>
                <a:latin typeface="Calibri"/>
                <a:ea typeface="+mn-ea"/>
                <a:cs typeface="Calibri"/>
              </a:rPr>
              <a:t>Entidad, </a:t>
            </a:r>
            <a:r>
              <a:rPr kumimoji="0" sz="1350" b="0" i="0" u="none" strike="noStrike" kern="1200" cap="none" spc="-4" normalizeH="0" baseline="0" noProof="0" dirty="0">
                <a:ln>
                  <a:noFill/>
                </a:ln>
                <a:solidFill>
                  <a:prstClr val="black"/>
                </a:solidFill>
                <a:effectLst/>
                <a:uLnTx/>
                <a:uFillTx/>
                <a:latin typeface="Calibri"/>
                <a:ea typeface="+mn-ea"/>
                <a:cs typeface="Calibri"/>
              </a:rPr>
              <a:t>de alguna </a:t>
            </a:r>
            <a:r>
              <a:rPr kumimoji="0" sz="1350" b="0" i="0" u="none" strike="noStrike" kern="1200" cap="none" spc="-8" normalizeH="0" baseline="0" noProof="0" dirty="0">
                <a:ln>
                  <a:noFill/>
                </a:ln>
                <a:solidFill>
                  <a:prstClr val="black"/>
                </a:solidFill>
                <a:effectLst/>
                <a:uLnTx/>
                <a:uFillTx/>
                <a:latin typeface="Calibri"/>
                <a:ea typeface="+mn-ea"/>
                <a:cs typeface="Calibri"/>
              </a:rPr>
              <a:t>manera, por </a:t>
            </a:r>
            <a:r>
              <a:rPr kumimoji="0" sz="1350" b="0" i="0" u="none" strike="noStrike" kern="1200" cap="none" spc="-4" normalizeH="0" baseline="0" noProof="0" dirty="0">
                <a:ln>
                  <a:noFill/>
                </a:ln>
                <a:solidFill>
                  <a:prstClr val="black"/>
                </a:solidFill>
                <a:effectLst/>
                <a:uLnTx/>
                <a:uFillTx/>
                <a:latin typeface="Calibri"/>
                <a:ea typeface="+mn-ea"/>
                <a:cs typeface="Calibri"/>
              </a:rPr>
              <a:t>el perjuicio </a:t>
            </a:r>
            <a:r>
              <a:rPr kumimoji="0" sz="1350" b="0" i="0" u="none" strike="noStrike" kern="1200" cap="none" spc="-8" normalizeH="0" baseline="0" noProof="0" dirty="0">
                <a:ln>
                  <a:noFill/>
                </a:ln>
                <a:solidFill>
                  <a:prstClr val="black"/>
                </a:solidFill>
                <a:effectLst/>
                <a:uLnTx/>
                <a:uFillTx/>
                <a:latin typeface="Calibri"/>
                <a:ea typeface="+mn-ea"/>
                <a:cs typeface="Calibri"/>
              </a:rPr>
              <a:t>que </a:t>
            </a:r>
            <a:r>
              <a:rPr kumimoji="0" sz="1350" b="0" i="0" u="none" strike="noStrike" kern="1200" cap="none" spc="-4" normalizeH="0" baseline="0" noProof="0" dirty="0">
                <a:ln>
                  <a:noFill/>
                </a:ln>
                <a:solidFill>
                  <a:prstClr val="black"/>
                </a:solidFill>
                <a:effectLst/>
                <a:uLnTx/>
                <a:uFillTx/>
                <a:latin typeface="Calibri"/>
                <a:ea typeface="+mn-ea"/>
                <a:cs typeface="Calibri"/>
              </a:rPr>
              <a:t>el </a:t>
            </a:r>
            <a:r>
              <a:rPr kumimoji="0" sz="1350" b="0" i="0" u="none" strike="noStrike" kern="1200" cap="none" spc="-8" normalizeH="0" baseline="0" noProof="0" dirty="0">
                <a:ln>
                  <a:noFill/>
                </a:ln>
                <a:solidFill>
                  <a:prstClr val="black"/>
                </a:solidFill>
                <a:effectLst/>
                <a:uLnTx/>
                <a:uFillTx/>
                <a:latin typeface="Calibri"/>
                <a:ea typeface="+mn-ea"/>
                <a:cs typeface="Calibri"/>
              </a:rPr>
              <a:t>incumplimiento </a:t>
            </a:r>
            <a:r>
              <a:rPr kumimoji="0" sz="1350" b="0" i="0" u="none" strike="noStrike" kern="1200" cap="none" spc="-4" normalizeH="0" baseline="0" noProof="0" dirty="0">
                <a:ln>
                  <a:noFill/>
                </a:ln>
                <a:solidFill>
                  <a:prstClr val="black"/>
                </a:solidFill>
                <a:effectLst/>
                <a:uLnTx/>
                <a:uFillTx/>
                <a:latin typeface="Calibri"/>
                <a:ea typeface="+mn-ea"/>
                <a:cs typeface="Calibri"/>
              </a:rPr>
              <a:t>en la  ejecución de las </a:t>
            </a:r>
            <a:r>
              <a:rPr kumimoji="0" sz="1350" b="0" i="0" u="none" strike="noStrike" kern="1200" cap="none" spc="-8" normalizeH="0" baseline="0" noProof="0" dirty="0">
                <a:ln>
                  <a:noFill/>
                </a:ln>
                <a:solidFill>
                  <a:prstClr val="black"/>
                </a:solidFill>
                <a:effectLst/>
                <a:uLnTx/>
                <a:uFillTx/>
                <a:latin typeface="Calibri"/>
                <a:ea typeface="+mn-ea"/>
                <a:cs typeface="Calibri"/>
              </a:rPr>
              <a:t>prestaciones </a:t>
            </a:r>
            <a:r>
              <a:rPr kumimoji="0" sz="1350" b="0" i="0" u="none" strike="noStrike" kern="1200" cap="none" spc="-4" normalizeH="0" baseline="0" noProof="0" dirty="0">
                <a:ln>
                  <a:noFill/>
                </a:ln>
                <a:solidFill>
                  <a:prstClr val="black"/>
                </a:solidFill>
                <a:effectLst/>
                <a:uLnTx/>
                <a:uFillTx/>
                <a:latin typeface="Calibri"/>
                <a:ea typeface="+mn-ea"/>
                <a:cs typeface="Calibri"/>
              </a:rPr>
              <a:t>le </a:t>
            </a:r>
            <a:r>
              <a:rPr kumimoji="0" sz="1350" b="0" i="0" u="none" strike="noStrike" kern="1200" cap="none" spc="-19" normalizeH="0" baseline="0" noProof="0" dirty="0">
                <a:ln>
                  <a:noFill/>
                </a:ln>
                <a:solidFill>
                  <a:prstClr val="black"/>
                </a:solidFill>
                <a:effectLst/>
                <a:uLnTx/>
                <a:uFillTx/>
                <a:latin typeface="Calibri"/>
                <a:ea typeface="+mn-ea"/>
                <a:cs typeface="Calibri"/>
              </a:rPr>
              <a:t>haya</a:t>
            </a:r>
            <a:r>
              <a:rPr kumimoji="0" sz="1350" b="0" i="0" u="none" strike="noStrike" kern="1200" cap="none" spc="23" normalizeH="0" baseline="0" noProof="0" dirty="0">
                <a:ln>
                  <a:noFill/>
                </a:ln>
                <a:solidFill>
                  <a:prstClr val="black"/>
                </a:solidFill>
                <a:effectLst/>
                <a:uLnTx/>
                <a:uFillTx/>
                <a:latin typeface="Calibri"/>
                <a:ea typeface="+mn-ea"/>
                <a:cs typeface="Calibri"/>
              </a:rPr>
              <a:t> </a:t>
            </a:r>
            <a:r>
              <a:rPr kumimoji="0" sz="1350" b="0" i="0" u="none" strike="noStrike" kern="1200" cap="none" spc="-4" normalizeH="0" baseline="0" noProof="0" dirty="0">
                <a:ln>
                  <a:noFill/>
                </a:ln>
                <a:solidFill>
                  <a:prstClr val="black"/>
                </a:solidFill>
                <a:effectLst/>
                <a:uLnTx/>
                <a:uFillTx/>
                <a:latin typeface="Calibri"/>
                <a:ea typeface="+mn-ea"/>
                <a:cs typeface="Calibri"/>
              </a:rPr>
              <a:t>causado.</a:t>
            </a:r>
            <a:endParaRPr kumimoji="0" sz="135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 name="object 5"/>
          <p:cNvSpPr txBox="1"/>
          <p:nvPr/>
        </p:nvSpPr>
        <p:spPr>
          <a:xfrm>
            <a:off x="4970049" y="3276791"/>
            <a:ext cx="3106578" cy="1278716"/>
          </a:xfrm>
          <a:prstGeom prst="rect">
            <a:avLst/>
          </a:prstGeom>
        </p:spPr>
        <p:txBody>
          <a:bodyPr vert="horz" wrap="square" lIns="0" tIns="9049" rIns="0" bIns="0" rtlCol="0">
            <a:spAutoFit/>
          </a:bodyPr>
          <a:lstStyle/>
          <a:p>
            <a:pPr marL="9525" marR="0" lvl="0" indent="0" algn="l" defTabSz="685800" rtl="0" eaLnBrk="1" fontAlgn="auto" latinLnBrk="0" hangingPunct="1">
              <a:lnSpc>
                <a:spcPct val="100000"/>
              </a:lnSpc>
              <a:spcBef>
                <a:spcPts val="71"/>
              </a:spcBef>
              <a:spcAft>
                <a:spcPts val="0"/>
              </a:spcAft>
              <a:buClrTx/>
              <a:buSzTx/>
              <a:buFontTx/>
              <a:buNone/>
              <a:tabLst/>
              <a:defRPr/>
            </a:pPr>
            <a:r>
              <a:rPr kumimoji="0" sz="1650" b="1" i="0" u="none" strike="noStrike" kern="1200" cap="none" spc="-11" normalizeH="0" baseline="0" noProof="0" dirty="0">
                <a:ln>
                  <a:noFill/>
                </a:ln>
                <a:solidFill>
                  <a:srgbClr val="0000CC"/>
                </a:solidFill>
                <a:effectLst/>
                <a:uLnTx/>
                <a:uFillTx/>
                <a:latin typeface="Calibri"/>
                <a:ea typeface="+mn-ea"/>
                <a:cs typeface="Calibri"/>
              </a:rPr>
              <a:t>Otras</a:t>
            </a:r>
            <a:r>
              <a:rPr kumimoji="0" sz="1650" b="1" i="0" u="none" strike="noStrike" kern="1200" cap="none" spc="4" normalizeH="0" baseline="0" noProof="0" dirty="0">
                <a:ln>
                  <a:noFill/>
                </a:ln>
                <a:solidFill>
                  <a:srgbClr val="0000CC"/>
                </a:solidFill>
                <a:effectLst/>
                <a:uLnTx/>
                <a:uFillTx/>
                <a:latin typeface="Calibri"/>
                <a:ea typeface="+mn-ea"/>
                <a:cs typeface="Calibri"/>
              </a:rPr>
              <a:t> </a:t>
            </a:r>
            <a:r>
              <a:rPr kumimoji="0" sz="1650" b="1" i="0" u="none" strike="noStrike" kern="1200" cap="none" spc="-8" normalizeH="0" baseline="0" noProof="0" dirty="0">
                <a:ln>
                  <a:noFill/>
                </a:ln>
                <a:solidFill>
                  <a:srgbClr val="0000CC"/>
                </a:solidFill>
                <a:effectLst/>
                <a:uLnTx/>
                <a:uFillTx/>
                <a:latin typeface="Calibri"/>
                <a:ea typeface="+mn-ea"/>
                <a:cs typeface="Calibri"/>
              </a:rPr>
              <a:t>penalidades:</a:t>
            </a:r>
            <a:endParaRPr kumimoji="0" sz="1650" b="0" i="0" u="none" strike="noStrike" kern="1200" cap="none" spc="0" normalizeH="0" baseline="0" noProof="0" dirty="0">
              <a:ln>
                <a:noFill/>
              </a:ln>
              <a:solidFill>
                <a:srgbClr val="0000CC"/>
              </a:solidFill>
              <a:effectLst/>
              <a:uLnTx/>
              <a:uFillTx/>
              <a:latin typeface="Calibri"/>
              <a:ea typeface="+mn-ea"/>
              <a:cs typeface="Calibri"/>
            </a:endParaRPr>
          </a:p>
          <a:p>
            <a:pPr marL="140970" marR="0" lvl="0" indent="-131445" algn="l" defTabSz="685800" rtl="0" eaLnBrk="1" fontAlgn="auto" latinLnBrk="0" hangingPunct="1">
              <a:lnSpc>
                <a:spcPct val="100000"/>
              </a:lnSpc>
              <a:spcBef>
                <a:spcPts val="0"/>
              </a:spcBef>
              <a:spcAft>
                <a:spcPts val="0"/>
              </a:spcAft>
              <a:buClr>
                <a:srgbClr val="FF0000"/>
              </a:buClr>
              <a:buSzTx/>
              <a:buFont typeface="Arial"/>
              <a:buChar char="•"/>
              <a:tabLst>
                <a:tab pos="140970" algn="l"/>
              </a:tabLst>
              <a:defRPr/>
            </a:pPr>
            <a:r>
              <a:rPr kumimoji="0" sz="1650" b="0" i="0" u="none" strike="noStrike" kern="1200" cap="none" spc="-11" normalizeH="0" baseline="0" noProof="0" dirty="0">
                <a:ln>
                  <a:noFill/>
                </a:ln>
                <a:solidFill>
                  <a:prstClr val="black"/>
                </a:solidFill>
                <a:effectLst/>
                <a:uLnTx/>
                <a:uFillTx/>
                <a:latin typeface="Calibri"/>
                <a:ea typeface="+mn-ea"/>
                <a:cs typeface="Calibri"/>
              </a:rPr>
              <a:t>Distintas </a:t>
            </a:r>
            <a:r>
              <a:rPr kumimoji="0" sz="1650" b="0" i="0" u="none" strike="noStrike" kern="1200" cap="none" spc="-4" normalizeH="0" baseline="0" noProof="0" dirty="0">
                <a:ln>
                  <a:noFill/>
                </a:ln>
                <a:solidFill>
                  <a:prstClr val="black"/>
                </a:solidFill>
                <a:effectLst/>
                <a:uLnTx/>
                <a:uFillTx/>
                <a:latin typeface="Calibri"/>
                <a:ea typeface="+mn-ea"/>
                <a:cs typeface="Calibri"/>
              </a:rPr>
              <a:t>a</a:t>
            </a:r>
            <a:r>
              <a:rPr kumimoji="0" sz="1650" b="0" i="0" u="none" strike="noStrike" kern="1200" cap="none" spc="0" normalizeH="0" baseline="0" noProof="0" dirty="0">
                <a:ln>
                  <a:noFill/>
                </a:ln>
                <a:solidFill>
                  <a:prstClr val="black"/>
                </a:solidFill>
                <a:effectLst/>
                <a:uLnTx/>
                <a:uFillTx/>
                <a:latin typeface="Calibri"/>
                <a:ea typeface="+mn-ea"/>
                <a:cs typeface="Calibri"/>
              </a:rPr>
              <a:t> </a:t>
            </a:r>
            <a:r>
              <a:rPr kumimoji="0" sz="1650" b="0" i="0" u="none" strike="noStrike" kern="1200" cap="none" spc="-11" normalizeH="0" baseline="0" noProof="0" dirty="0">
                <a:ln>
                  <a:noFill/>
                </a:ln>
                <a:solidFill>
                  <a:prstClr val="black"/>
                </a:solidFill>
                <a:effectLst/>
                <a:uLnTx/>
                <a:uFillTx/>
                <a:latin typeface="Calibri"/>
                <a:ea typeface="+mn-ea"/>
                <a:cs typeface="Calibri"/>
              </a:rPr>
              <a:t>mora</a:t>
            </a:r>
            <a:endParaRPr kumimoji="0" sz="1650" b="0" i="0" u="none" strike="noStrike" kern="1200" cap="none" spc="0" normalizeH="0" baseline="0" noProof="0" dirty="0">
              <a:ln>
                <a:noFill/>
              </a:ln>
              <a:solidFill>
                <a:prstClr val="black"/>
              </a:solidFill>
              <a:effectLst/>
              <a:uLnTx/>
              <a:uFillTx/>
              <a:latin typeface="Calibri"/>
              <a:ea typeface="+mn-ea"/>
              <a:cs typeface="Calibri"/>
            </a:endParaRPr>
          </a:p>
          <a:p>
            <a:pPr marL="140970" marR="3810" lvl="0" indent="-131445" algn="l" defTabSz="685800" rtl="0" eaLnBrk="1" fontAlgn="auto" latinLnBrk="0" hangingPunct="1">
              <a:lnSpc>
                <a:spcPct val="100000"/>
              </a:lnSpc>
              <a:spcBef>
                <a:spcPts val="0"/>
              </a:spcBef>
              <a:spcAft>
                <a:spcPts val="0"/>
              </a:spcAft>
              <a:buClr>
                <a:srgbClr val="FF0000"/>
              </a:buClr>
              <a:buSzTx/>
              <a:buFont typeface="Arial"/>
              <a:buChar char="•"/>
              <a:tabLst>
                <a:tab pos="140970" algn="l"/>
              </a:tabLst>
              <a:defRPr/>
            </a:pPr>
            <a:r>
              <a:rPr kumimoji="0" sz="1650" b="0" i="0" u="none" strike="noStrike" kern="1200" cap="none" spc="-8" normalizeH="0" baseline="0" noProof="0" dirty="0">
                <a:ln>
                  <a:noFill/>
                </a:ln>
                <a:solidFill>
                  <a:prstClr val="black"/>
                </a:solidFill>
                <a:effectLst/>
                <a:uLnTx/>
                <a:uFillTx/>
                <a:latin typeface="Calibri"/>
                <a:ea typeface="+mn-ea"/>
                <a:cs typeface="Calibri"/>
              </a:rPr>
              <a:t>Objetivas, </a:t>
            </a:r>
            <a:r>
              <a:rPr kumimoji="0" sz="1650" b="0" i="0" u="none" strike="noStrike" kern="1200" cap="none" spc="-11" normalizeH="0" baseline="0" noProof="0" dirty="0">
                <a:ln>
                  <a:noFill/>
                </a:ln>
                <a:solidFill>
                  <a:prstClr val="black"/>
                </a:solidFill>
                <a:effectLst/>
                <a:uLnTx/>
                <a:uFillTx/>
                <a:latin typeface="Calibri"/>
                <a:ea typeface="+mn-ea"/>
                <a:cs typeface="Calibri"/>
              </a:rPr>
              <a:t>razonables, congruentes  </a:t>
            </a:r>
            <a:r>
              <a:rPr kumimoji="0" sz="1650" b="0" i="0" u="none" strike="noStrike" kern="1200" cap="none" spc="-4" normalizeH="0" baseline="0" noProof="0" dirty="0">
                <a:ln>
                  <a:noFill/>
                </a:ln>
                <a:solidFill>
                  <a:prstClr val="black"/>
                </a:solidFill>
                <a:effectLst/>
                <a:uLnTx/>
                <a:uFillTx/>
                <a:latin typeface="Calibri"/>
                <a:ea typeface="+mn-ea"/>
                <a:cs typeface="Calibri"/>
              </a:rPr>
              <a:t>y</a:t>
            </a:r>
            <a:r>
              <a:rPr kumimoji="0" sz="1650" b="0" i="0" u="none" strike="noStrike" kern="1200" cap="none" spc="0" normalizeH="0" baseline="0" noProof="0" dirty="0">
                <a:ln>
                  <a:noFill/>
                </a:ln>
                <a:solidFill>
                  <a:prstClr val="black"/>
                </a:solidFill>
                <a:effectLst/>
                <a:uLnTx/>
                <a:uFillTx/>
                <a:latin typeface="Calibri"/>
                <a:ea typeface="+mn-ea"/>
                <a:cs typeface="Calibri"/>
              </a:rPr>
              <a:t> </a:t>
            </a:r>
            <a:r>
              <a:rPr kumimoji="0" sz="1650" b="0" i="0" u="none" strike="noStrike" kern="1200" cap="none" spc="-8" normalizeH="0" baseline="0" noProof="0" dirty="0">
                <a:ln>
                  <a:noFill/>
                </a:ln>
                <a:solidFill>
                  <a:prstClr val="black"/>
                </a:solidFill>
                <a:effectLst/>
                <a:uLnTx/>
                <a:uFillTx/>
                <a:latin typeface="Calibri"/>
                <a:ea typeface="+mn-ea"/>
                <a:cs typeface="Calibri"/>
              </a:rPr>
              <a:t>proporcionales.</a:t>
            </a:r>
            <a:endParaRPr kumimoji="0" sz="1650" b="0" i="0" u="none" strike="noStrike" kern="1200" cap="none" spc="0" normalizeH="0" baseline="0" noProof="0" dirty="0">
              <a:ln>
                <a:noFill/>
              </a:ln>
              <a:solidFill>
                <a:prstClr val="black"/>
              </a:solidFill>
              <a:effectLst/>
              <a:uLnTx/>
              <a:uFillTx/>
              <a:latin typeface="Calibri"/>
              <a:ea typeface="+mn-ea"/>
              <a:cs typeface="Calibri"/>
            </a:endParaRPr>
          </a:p>
          <a:p>
            <a:pPr marL="140970" marR="0" lvl="0" indent="-131445" algn="l" defTabSz="685800" rtl="0" eaLnBrk="1" fontAlgn="auto" latinLnBrk="0" hangingPunct="1">
              <a:lnSpc>
                <a:spcPct val="100000"/>
              </a:lnSpc>
              <a:spcBef>
                <a:spcPts val="0"/>
              </a:spcBef>
              <a:spcAft>
                <a:spcPts val="0"/>
              </a:spcAft>
              <a:buClr>
                <a:srgbClr val="FF0000"/>
              </a:buClr>
              <a:buSzTx/>
              <a:buFont typeface="Arial"/>
              <a:buChar char="•"/>
              <a:tabLst>
                <a:tab pos="140970" algn="l"/>
              </a:tabLst>
              <a:defRPr/>
            </a:pPr>
            <a:r>
              <a:rPr kumimoji="0" sz="1650" b="0" i="0" u="none" strike="noStrike" kern="1200" cap="none" spc="-8" normalizeH="0" baseline="0" noProof="0" dirty="0">
                <a:ln>
                  <a:noFill/>
                </a:ln>
                <a:solidFill>
                  <a:prstClr val="black"/>
                </a:solidFill>
                <a:effectLst/>
                <a:uLnTx/>
                <a:uFillTx/>
                <a:latin typeface="Calibri"/>
                <a:ea typeface="+mn-ea"/>
                <a:cs typeface="Calibri"/>
              </a:rPr>
              <a:t>Máximo </a:t>
            </a:r>
            <a:r>
              <a:rPr kumimoji="0" sz="1650" b="0" i="0" u="none" strike="noStrike" kern="1200" cap="none" spc="-4" normalizeH="0" baseline="0" noProof="0" dirty="0">
                <a:ln>
                  <a:noFill/>
                </a:ln>
                <a:solidFill>
                  <a:prstClr val="black"/>
                </a:solidFill>
                <a:effectLst/>
                <a:uLnTx/>
                <a:uFillTx/>
                <a:latin typeface="Calibri"/>
                <a:ea typeface="+mn-ea"/>
                <a:cs typeface="Calibri"/>
              </a:rPr>
              <a:t>a </a:t>
            </a:r>
            <a:r>
              <a:rPr kumimoji="0" sz="1650" b="0" i="0" u="none" strike="noStrike" kern="1200" cap="none" spc="-15" normalizeH="0" baseline="0" noProof="0" dirty="0">
                <a:ln>
                  <a:noFill/>
                </a:ln>
                <a:solidFill>
                  <a:prstClr val="black"/>
                </a:solidFill>
                <a:effectLst/>
                <a:uLnTx/>
                <a:uFillTx/>
                <a:latin typeface="Calibri"/>
                <a:ea typeface="+mn-ea"/>
                <a:cs typeface="Calibri"/>
              </a:rPr>
              <a:t>cobrar</a:t>
            </a:r>
            <a:r>
              <a:rPr kumimoji="0" sz="1650" b="0" i="0" u="none" strike="noStrike" kern="1200" cap="none" spc="0" normalizeH="0" baseline="0" noProof="0" dirty="0">
                <a:ln>
                  <a:noFill/>
                </a:ln>
                <a:solidFill>
                  <a:prstClr val="black"/>
                </a:solidFill>
                <a:effectLst/>
                <a:uLnTx/>
                <a:uFillTx/>
                <a:latin typeface="Calibri"/>
                <a:ea typeface="+mn-ea"/>
                <a:cs typeface="Calibri"/>
              </a:rPr>
              <a:t> </a:t>
            </a:r>
            <a:r>
              <a:rPr kumimoji="0" sz="1650" b="0" i="0" u="none" strike="noStrike" kern="1200" cap="none" spc="-4" normalizeH="0" baseline="0" noProof="0" dirty="0">
                <a:ln>
                  <a:noFill/>
                </a:ln>
                <a:solidFill>
                  <a:prstClr val="black"/>
                </a:solidFill>
                <a:effectLst/>
                <a:uLnTx/>
                <a:uFillTx/>
                <a:latin typeface="Calibri"/>
                <a:ea typeface="+mn-ea"/>
                <a:cs typeface="Calibri"/>
              </a:rPr>
              <a:t>10%</a:t>
            </a:r>
            <a:endParaRPr kumimoji="0" sz="165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6" name="object 6"/>
          <p:cNvSpPr txBox="1"/>
          <p:nvPr/>
        </p:nvSpPr>
        <p:spPr>
          <a:xfrm>
            <a:off x="1551622" y="4792694"/>
            <a:ext cx="1270635" cy="217367"/>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1350" b="0" i="1" u="none" strike="noStrike" kern="1200" cap="none" spc="-8" normalizeH="0" baseline="0" noProof="0" dirty="0">
                <a:ln>
                  <a:noFill/>
                </a:ln>
                <a:solidFill>
                  <a:srgbClr val="001F5F"/>
                </a:solidFill>
                <a:effectLst/>
                <a:uLnTx/>
                <a:uFillTx/>
                <a:latin typeface="Calibri"/>
                <a:ea typeface="+mn-ea"/>
                <a:cs typeface="Calibri"/>
              </a:rPr>
              <a:t>Penalidad diaria</a:t>
            </a:r>
            <a:r>
              <a:rPr kumimoji="0" sz="1350" b="0" i="1" u="none" strike="noStrike" kern="1200" cap="none" spc="-4" normalizeH="0" baseline="0" noProof="0" dirty="0">
                <a:ln>
                  <a:noFill/>
                </a:ln>
                <a:solidFill>
                  <a:srgbClr val="001F5F"/>
                </a:solidFill>
                <a:effectLst/>
                <a:uLnTx/>
                <a:uFillTx/>
                <a:latin typeface="Calibri"/>
                <a:ea typeface="+mn-ea"/>
                <a:cs typeface="Calibri"/>
              </a:rPr>
              <a:t> </a:t>
            </a:r>
            <a:r>
              <a:rPr kumimoji="0" sz="1350" b="0" i="1" u="none" strike="noStrike" kern="1200" cap="none" spc="0" normalizeH="0" baseline="0" noProof="0" dirty="0">
                <a:ln>
                  <a:noFill/>
                </a:ln>
                <a:solidFill>
                  <a:srgbClr val="FF0000"/>
                </a:solidFill>
                <a:effectLst/>
                <a:uLnTx/>
                <a:uFillTx/>
                <a:latin typeface="Calibri"/>
                <a:ea typeface="+mn-ea"/>
                <a:cs typeface="Calibri"/>
              </a:rPr>
              <a:t>=</a:t>
            </a:r>
            <a:endParaRPr kumimoji="0" sz="135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7" name="object 7"/>
          <p:cNvSpPr txBox="1"/>
          <p:nvPr/>
        </p:nvSpPr>
        <p:spPr>
          <a:xfrm>
            <a:off x="2847975" y="4792693"/>
            <a:ext cx="1879889" cy="437940"/>
          </a:xfrm>
          <a:prstGeom prst="rect">
            <a:avLst/>
          </a:prstGeom>
        </p:spPr>
        <p:txBody>
          <a:bodyPr vert="horz" wrap="square" lIns="0" tIns="9525" rIns="0" bIns="0" rtlCol="0">
            <a:spAutoFit/>
          </a:bodyPr>
          <a:lstStyle/>
          <a:p>
            <a:pPr marL="9525" marR="3810" lvl="0" indent="72866" algn="l" defTabSz="685800" rtl="0" eaLnBrk="1" fontAlgn="auto" latinLnBrk="0" hangingPunct="1">
              <a:lnSpc>
                <a:spcPct val="100000"/>
              </a:lnSpc>
              <a:spcBef>
                <a:spcPts val="75"/>
              </a:spcBef>
              <a:spcAft>
                <a:spcPts val="0"/>
              </a:spcAft>
              <a:buClrTx/>
              <a:buSzTx/>
              <a:buFontTx/>
              <a:buNone/>
              <a:tabLst>
                <a:tab pos="1175861" algn="l"/>
              </a:tabLst>
              <a:defRPr/>
            </a:pPr>
            <a:r>
              <a:rPr kumimoji="0" sz="1350" b="0" i="1" u="sng" strike="noStrike" kern="1200" cap="none" spc="0" normalizeH="0" baseline="0" noProof="0" dirty="0">
                <a:ln>
                  <a:noFill/>
                </a:ln>
                <a:solidFill>
                  <a:srgbClr val="001F5F"/>
                </a:solidFill>
                <a:effectLst/>
                <a:uLnTx/>
                <a:uFill>
                  <a:solidFill>
                    <a:srgbClr val="FF0000"/>
                  </a:solidFill>
                </a:uFill>
                <a:latin typeface="Calibri"/>
                <a:ea typeface="+mn-ea"/>
                <a:cs typeface="Calibri"/>
              </a:rPr>
              <a:t>0.10</a:t>
            </a:r>
            <a:r>
              <a:rPr kumimoji="0" sz="1350" b="0" i="1" u="sng" strike="noStrike" kern="1200" cap="none" spc="-38" normalizeH="0" baseline="0" noProof="0" dirty="0">
                <a:ln>
                  <a:noFill/>
                </a:ln>
                <a:solidFill>
                  <a:srgbClr val="001F5F"/>
                </a:solidFill>
                <a:effectLst/>
                <a:uLnTx/>
                <a:uFill>
                  <a:solidFill>
                    <a:srgbClr val="FF0000"/>
                  </a:solidFill>
                </a:uFill>
                <a:latin typeface="Calibri"/>
                <a:ea typeface="+mn-ea"/>
                <a:cs typeface="Calibri"/>
              </a:rPr>
              <a:t> </a:t>
            </a:r>
            <a:r>
              <a:rPr kumimoji="0" sz="1350" b="0" i="1" u="sng" strike="noStrike" kern="1200" cap="none" spc="0" normalizeH="0" baseline="0" noProof="0" dirty="0">
                <a:ln>
                  <a:noFill/>
                </a:ln>
                <a:solidFill>
                  <a:srgbClr val="001F5F"/>
                </a:solidFill>
                <a:effectLst/>
                <a:uLnTx/>
                <a:uFill>
                  <a:solidFill>
                    <a:srgbClr val="FF0000"/>
                  </a:solidFill>
                </a:uFill>
                <a:latin typeface="Calibri"/>
                <a:ea typeface="+mn-ea"/>
                <a:cs typeface="Calibri"/>
              </a:rPr>
              <a:t>x</a:t>
            </a:r>
            <a:r>
              <a:rPr kumimoji="0" sz="1350" b="0" i="1" u="sng" strike="noStrike" kern="1200" cap="none" spc="-38" normalizeH="0" baseline="0" noProof="0" dirty="0">
                <a:ln>
                  <a:noFill/>
                </a:ln>
                <a:solidFill>
                  <a:srgbClr val="001F5F"/>
                </a:solidFill>
                <a:effectLst/>
                <a:uLnTx/>
                <a:uFill>
                  <a:solidFill>
                    <a:srgbClr val="FF0000"/>
                  </a:solidFill>
                </a:uFill>
                <a:latin typeface="Calibri"/>
                <a:ea typeface="+mn-ea"/>
                <a:cs typeface="Calibri"/>
              </a:rPr>
              <a:t> </a:t>
            </a:r>
            <a:r>
              <a:rPr kumimoji="0" sz="1350" b="0" i="1" u="sng" strike="noStrike" kern="1200" cap="none" spc="-8" normalizeH="0" baseline="0" noProof="0" dirty="0">
                <a:ln>
                  <a:noFill/>
                </a:ln>
                <a:solidFill>
                  <a:srgbClr val="001F5F"/>
                </a:solidFill>
                <a:effectLst/>
                <a:uLnTx/>
                <a:uFill>
                  <a:solidFill>
                    <a:srgbClr val="FF0000"/>
                  </a:solidFill>
                </a:uFill>
                <a:latin typeface="Calibri"/>
                <a:ea typeface="+mn-ea"/>
                <a:cs typeface="Calibri"/>
              </a:rPr>
              <a:t>Monto </a:t>
            </a:r>
            <a:r>
              <a:rPr kumimoji="0" sz="1350" b="0" i="1" u="sng" strike="noStrike" kern="1200" cap="none" spc="0" normalizeH="0" baseline="0" noProof="0" dirty="0">
                <a:ln>
                  <a:noFill/>
                </a:ln>
                <a:solidFill>
                  <a:srgbClr val="001F5F"/>
                </a:solidFill>
                <a:effectLst/>
                <a:uLnTx/>
                <a:uFill>
                  <a:solidFill>
                    <a:srgbClr val="FF0000"/>
                  </a:solidFill>
                </a:uFill>
                <a:latin typeface="Calibri"/>
                <a:ea typeface="+mn-ea"/>
                <a:cs typeface="Calibri"/>
              </a:rPr>
              <a:t>	</a:t>
            </a:r>
            <a:r>
              <a:rPr kumimoji="0" sz="1350" b="0" i="1" u="none" strike="noStrike" kern="1200" cap="none" spc="0" normalizeH="0" baseline="0" noProof="0" dirty="0">
                <a:ln>
                  <a:noFill/>
                </a:ln>
                <a:solidFill>
                  <a:srgbClr val="001F5F"/>
                </a:solidFill>
                <a:effectLst/>
                <a:uLnTx/>
                <a:uFillTx/>
                <a:latin typeface="Calibri"/>
                <a:ea typeface="+mn-ea"/>
                <a:cs typeface="Calibri"/>
              </a:rPr>
              <a:t> </a:t>
            </a:r>
            <a:endParaRPr kumimoji="0" lang="es-ES" sz="1350" b="0" i="1" u="none" strike="noStrike" kern="1200" cap="none" spc="0" normalizeH="0" baseline="0" noProof="0" dirty="0">
              <a:ln>
                <a:noFill/>
              </a:ln>
              <a:solidFill>
                <a:srgbClr val="001F5F"/>
              </a:solidFill>
              <a:effectLst/>
              <a:uLnTx/>
              <a:uFillTx/>
              <a:latin typeface="Calibri"/>
              <a:ea typeface="+mn-ea"/>
              <a:cs typeface="Calibri"/>
            </a:endParaRPr>
          </a:p>
          <a:p>
            <a:pPr marL="9525" marR="3810" lvl="0" indent="72866" algn="l" defTabSz="685800" rtl="0" eaLnBrk="1" fontAlgn="auto" latinLnBrk="0" hangingPunct="1">
              <a:lnSpc>
                <a:spcPct val="100000"/>
              </a:lnSpc>
              <a:spcBef>
                <a:spcPts val="75"/>
              </a:spcBef>
              <a:spcAft>
                <a:spcPts val="0"/>
              </a:spcAft>
              <a:buClrTx/>
              <a:buSzTx/>
              <a:buFontTx/>
              <a:buNone/>
              <a:tabLst>
                <a:tab pos="1175861" algn="l"/>
              </a:tabLst>
              <a:defRPr/>
            </a:pPr>
            <a:r>
              <a:rPr kumimoji="0" sz="1350" b="0" i="1" u="none" strike="noStrike" kern="1200" cap="none" spc="0" normalizeH="0" baseline="0" noProof="0" dirty="0">
                <a:ln>
                  <a:noFill/>
                </a:ln>
                <a:solidFill>
                  <a:srgbClr val="001F5F"/>
                </a:solidFill>
                <a:effectLst/>
                <a:uLnTx/>
                <a:uFillTx/>
                <a:latin typeface="Calibri"/>
                <a:ea typeface="+mn-ea"/>
                <a:cs typeface="Calibri"/>
              </a:rPr>
              <a:t>F x </a:t>
            </a:r>
            <a:r>
              <a:rPr kumimoji="0" sz="1350" b="0" i="1" u="none" strike="noStrike" kern="1200" cap="none" spc="-8" normalizeH="0" baseline="0" noProof="0" dirty="0" err="1">
                <a:ln>
                  <a:noFill/>
                </a:ln>
                <a:solidFill>
                  <a:srgbClr val="001F5F"/>
                </a:solidFill>
                <a:effectLst/>
                <a:uLnTx/>
                <a:uFillTx/>
                <a:latin typeface="Calibri"/>
                <a:ea typeface="+mn-ea"/>
                <a:cs typeface="Calibri"/>
              </a:rPr>
              <a:t>Plazo</a:t>
            </a:r>
            <a:r>
              <a:rPr kumimoji="0" lang="es-ES" sz="1350" b="0" i="1" u="none" strike="noStrike" kern="1200" cap="none" spc="-8" normalizeH="0" baseline="0" noProof="0" dirty="0">
                <a:ln>
                  <a:noFill/>
                </a:ln>
                <a:solidFill>
                  <a:srgbClr val="001F5F"/>
                </a:solidFill>
                <a:effectLst/>
                <a:uLnTx/>
                <a:uFillTx/>
                <a:latin typeface="Calibri"/>
                <a:ea typeface="+mn-ea"/>
                <a:cs typeface="Calibri"/>
              </a:rPr>
              <a:t> vigente</a:t>
            </a:r>
            <a:r>
              <a:rPr kumimoji="0" sz="1350" b="0" i="1" u="none" strike="noStrike" kern="1200" cap="none" spc="-8" normalizeH="0" baseline="0" noProof="0" dirty="0">
                <a:ln>
                  <a:noFill/>
                </a:ln>
                <a:solidFill>
                  <a:srgbClr val="001F5F"/>
                </a:solidFill>
                <a:effectLst/>
                <a:uLnTx/>
                <a:uFillTx/>
                <a:latin typeface="Calibri"/>
                <a:ea typeface="+mn-ea"/>
                <a:cs typeface="Calibri"/>
              </a:rPr>
              <a:t> </a:t>
            </a:r>
            <a:r>
              <a:rPr kumimoji="0" sz="1350" b="0" i="1" u="none" strike="noStrike" kern="1200" cap="none" spc="0" normalizeH="0" baseline="0" noProof="0" dirty="0">
                <a:ln>
                  <a:noFill/>
                </a:ln>
                <a:solidFill>
                  <a:srgbClr val="001F5F"/>
                </a:solidFill>
                <a:effectLst/>
                <a:uLnTx/>
                <a:uFillTx/>
                <a:latin typeface="Calibri"/>
                <a:ea typeface="+mn-ea"/>
                <a:cs typeface="Calibri"/>
              </a:rPr>
              <a:t>en</a:t>
            </a:r>
            <a:r>
              <a:rPr kumimoji="0" sz="1350" b="0" i="1" u="none" strike="noStrike" kern="1200" cap="none" spc="-41" normalizeH="0" baseline="0" noProof="0" dirty="0">
                <a:ln>
                  <a:noFill/>
                </a:ln>
                <a:solidFill>
                  <a:srgbClr val="001F5F"/>
                </a:solidFill>
                <a:effectLst/>
                <a:uLnTx/>
                <a:uFillTx/>
                <a:latin typeface="Calibri"/>
                <a:ea typeface="+mn-ea"/>
                <a:cs typeface="Calibri"/>
              </a:rPr>
              <a:t> </a:t>
            </a:r>
            <a:r>
              <a:rPr kumimoji="0" sz="1350" b="0" i="1" u="none" strike="noStrike" kern="1200" cap="none" spc="-4" normalizeH="0" baseline="0" noProof="0" dirty="0">
                <a:ln>
                  <a:noFill/>
                </a:ln>
                <a:solidFill>
                  <a:srgbClr val="001F5F"/>
                </a:solidFill>
                <a:effectLst/>
                <a:uLnTx/>
                <a:uFillTx/>
                <a:latin typeface="Calibri"/>
                <a:ea typeface="+mn-ea"/>
                <a:cs typeface="Calibri"/>
              </a:rPr>
              <a:t>días</a:t>
            </a:r>
            <a:endParaRPr kumimoji="0" sz="135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8" name="7 Imagen" descr="Imagen relacionada"/>
          <p:cNvPicPr/>
          <p:nvPr/>
        </p:nvPicPr>
        <p:blipFill>
          <a:blip r:embed="rId3" cstate="print"/>
          <a:srcRect/>
          <a:stretch>
            <a:fillRect/>
          </a:stretch>
        </p:blipFill>
        <p:spPr bwMode="auto">
          <a:xfrm>
            <a:off x="7572852" y="857251"/>
            <a:ext cx="1571149" cy="1485900"/>
          </a:xfrm>
          <a:prstGeom prst="rect">
            <a:avLst/>
          </a:prstGeom>
          <a:noFill/>
          <a:ln w="9525">
            <a:noFill/>
            <a:miter lim="800000"/>
            <a:headEnd/>
            <a:tailEnd/>
          </a:ln>
        </p:spPr>
      </p:pic>
      <p:sp>
        <p:nvSpPr>
          <p:cNvPr id="9" name="8 Rectángulo"/>
          <p:cNvSpPr/>
          <p:nvPr/>
        </p:nvSpPr>
        <p:spPr>
          <a:xfrm>
            <a:off x="935182" y="2469757"/>
            <a:ext cx="7439891" cy="715581"/>
          </a:xfrm>
          <a:prstGeom prst="rect">
            <a:avLst/>
          </a:prstGeom>
          <a:solidFill>
            <a:schemeClr val="accent3">
              <a:lumMod val="40000"/>
              <a:lumOff val="60000"/>
            </a:schemeClr>
          </a:solidFill>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350" b="0" i="0" u="none" strike="noStrike" kern="1200" cap="none" spc="0" normalizeH="0" baseline="0" noProof="0" dirty="0">
                <a:ln>
                  <a:noFill/>
                </a:ln>
                <a:solidFill>
                  <a:prstClr val="black"/>
                </a:solidFill>
                <a:effectLst/>
                <a:uLnTx/>
                <a:uFillTx/>
                <a:latin typeface="Calibri"/>
                <a:ea typeface="+mn-ea"/>
                <a:cs typeface="+mn-cs"/>
              </a:rPr>
              <a:t>El contrato establece las penalidades aplicables al contratista ante el incumplimiento injustificado de sus obligaciones contractuales </a:t>
            </a:r>
            <a:r>
              <a:rPr kumimoji="0" lang="es-ES" sz="1350" b="0" i="0" u="sng" strike="noStrike" kern="1200" cap="none" spc="0" normalizeH="0" baseline="0" noProof="0" dirty="0">
                <a:ln>
                  <a:noFill/>
                </a:ln>
                <a:solidFill>
                  <a:srgbClr val="FF0000"/>
                </a:solidFill>
                <a:effectLst/>
                <a:uLnTx/>
                <a:uFillTx/>
                <a:latin typeface="Calibri"/>
                <a:ea typeface="+mn-ea"/>
                <a:cs typeface="+mn-cs"/>
              </a:rPr>
              <a:t>a partir de la información brindada por el área usuaria</a:t>
            </a:r>
            <a:r>
              <a:rPr kumimoji="0" lang="es-ES" sz="1350" b="0" i="0" u="none" strike="noStrike" kern="1200" cap="none" spc="0" normalizeH="0" baseline="0" noProof="0" dirty="0">
                <a:ln>
                  <a:noFill/>
                </a:ln>
                <a:solidFill>
                  <a:prstClr val="black"/>
                </a:solidFill>
                <a:effectLst/>
                <a:uLnTx/>
                <a:uFillTx/>
                <a:latin typeface="Calibri"/>
                <a:ea typeface="+mn-ea"/>
                <a:cs typeface="+mn-cs"/>
              </a:rPr>
              <a:t>, las mismas que son objetivas, razonables y congruentes con el objeto de la convocatoria.</a:t>
            </a:r>
          </a:p>
        </p:txBody>
      </p:sp>
      <p:pic>
        <p:nvPicPr>
          <p:cNvPr id="10" name="Imagen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697142"/>
            <a:ext cx="1075135"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0241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RESPONSABILIDAD ADMINISTRATIVA FUNCIONAL</a:t>
            </a:r>
          </a:p>
        </p:txBody>
      </p:sp>
      <p:graphicFrame>
        <p:nvGraphicFramePr>
          <p:cNvPr id="6" name="Diagrama 3"/>
          <p:cNvGraphicFramePr/>
          <p:nvPr/>
        </p:nvGraphicFramePr>
        <p:xfrm>
          <a:off x="575556" y="1340768"/>
          <a:ext cx="799288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6"/>
          <p:cNvSpPr txBox="1"/>
          <p:nvPr/>
        </p:nvSpPr>
        <p:spPr>
          <a:xfrm>
            <a:off x="640628" y="2276872"/>
            <a:ext cx="7747796" cy="4093428"/>
          </a:xfrm>
          <a:prstGeom prst="rect">
            <a:avLst/>
          </a:prstGeom>
          <a:noFill/>
        </p:spPr>
        <p:txBody>
          <a:bodyPr wrap="square" rtlCol="0">
            <a:spAutoFit/>
          </a:bodyPr>
          <a:lstStyle/>
          <a:p>
            <a:pPr marL="342900" indent="-342900" algn="just">
              <a:buFont typeface="Wingdings" panose="05000000000000000000" pitchFamily="2" charset="2"/>
              <a:buChar char="§"/>
            </a:pPr>
            <a:r>
              <a:rPr lang="es-MX" sz="2000" dirty="0">
                <a:solidFill>
                  <a:srgbClr val="FFFFFF"/>
                </a:solidFill>
                <a:latin typeface="Helvetica" panose="020B0604020202020204" pitchFamily="34" charset="0"/>
                <a:cs typeface="Helvetica" panose="020B0604020202020204" pitchFamily="34" charset="0"/>
              </a:rPr>
              <a:t>Es aquella en la que incurren los servidores y funcionarios: por haber contravenido el ordenamiento jurídico administrativo y las normas internas de la entidad a la que pertenecen, se encuentre vigente o extinguido el vínculo laboral o contractual al momento de su identificación durante el desarrollo de la acción de control.</a:t>
            </a:r>
          </a:p>
          <a:p>
            <a:pPr marL="342900" indent="-342900" algn="just">
              <a:buFont typeface="Wingdings" panose="05000000000000000000" pitchFamily="2" charset="2"/>
              <a:buChar char="§"/>
            </a:pPr>
            <a:r>
              <a:rPr lang="es-MX" sz="2000" dirty="0">
                <a:solidFill>
                  <a:srgbClr val="FFFFFF"/>
                </a:solidFill>
                <a:latin typeface="Helvetica" panose="020B0604020202020204" pitchFamily="34" charset="0"/>
                <a:cs typeface="Helvetica" panose="020B0604020202020204" pitchFamily="34" charset="0"/>
              </a:rPr>
              <a:t>Incurren también en responsabilidad administrativa funcional los servidores y funcionarios públicos que en el ejercicio de sus funciones, desarrollaron una gestión deficiente, para cuya configuración se requiere la existencia, previa a la asunción de la función pública que corresponda o durante el desempeño de misma, de mecanismos objetivos o indicadores de medición de eficiencia.</a:t>
            </a:r>
          </a:p>
        </p:txBody>
      </p:sp>
    </p:spTree>
    <p:extLst>
      <p:ext uri="{BB962C8B-B14F-4D97-AF65-F5344CB8AC3E}">
        <p14:creationId xmlns:p14="http://schemas.microsoft.com/office/powerpoint/2010/main" val="3421544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INDEPENDENCIA DE RESPONSABILIDADES</a:t>
            </a:r>
          </a:p>
        </p:txBody>
      </p:sp>
      <p:sp>
        <p:nvSpPr>
          <p:cNvPr id="6" name="Rectángulo 6"/>
          <p:cNvSpPr/>
          <p:nvPr/>
        </p:nvSpPr>
        <p:spPr>
          <a:xfrm>
            <a:off x="611560" y="1412776"/>
            <a:ext cx="8064896" cy="187220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3200"/>
              </a:lnSpc>
              <a:defRPr/>
            </a:pPr>
            <a:r>
              <a:rPr lang="es-ES_tradnl" sz="2000" dirty="0">
                <a:solidFill>
                  <a:srgbClr val="000000"/>
                </a:solidFill>
                <a:latin typeface="Helvetica" panose="020B0604020202020204" pitchFamily="34" charset="0"/>
              </a:rPr>
              <a:t>La independencia de responsabilidades supone la coexistencia o concurrencia de dos o mas responsabilidades, en tanto que cada una de ellas (administrativa funcional, penal o civil) tienen fundamentos y bienes jurídicos que proteger de diferente naturaleza.</a:t>
            </a:r>
          </a:p>
        </p:txBody>
      </p:sp>
      <p:sp>
        <p:nvSpPr>
          <p:cNvPr id="2" name="AutoShape 2" descr="data:image/jpeg;base64,/9j/4AAQSkZJRgABAQAAAQABAAD/2wCEAAkGBxMSEhUSExMWFhUXGBgbGBcYGBcXFxgYGhgXGBcXHRUYHSggGBolGxcXITEhJSkrLi4uFx8zODMtNygtLisBCgoKDg0OGxAQGy0lHyUrLS0vLS0tLS0tLS0tLS0tLS0tLS0tLS0tLS0tLS0tLS0tLS0tLS0tLS0tLS0tLS0tLf/AABEIAMUA/wMBIgACEQEDEQH/xAAbAAABBQEBAAAAAAAAAAAAAAAFAAEDBAYCB//EAD0QAAECBAUBBgMGBAYDAQAAAAEAAgMEESEFEjFBUWEGEyJxgZEyobEHFEJSwfAjctHhFTNigpLxFiRTc//EABkBAAIDAQAAAAAAAAAAAAAAAAMEAAECBf/EACgRAAICAgICAwABBAMAAAAAAAABAhEDIRIxBEETIlFhMnGB8BQjQv/aAAwDAQACEQMRAD8AB0Truiei5w2cUSou6LoNUIUMVNIZ6oLDgg3IRbHvgaOXIbC+FDm6DY42iDuW8JCG3hNGcbUVqRk4sVwY1tXGwHKrYSitlAVyQwmPG/yoL3DmlB7lejdm+xMOC0PmAIkXj8LOlNz1WoeaCgFBwNFvh+lLZ5lLdgplwq9zGdK1+im/8Le3SMwn+U/Vb2NEOyqmFa5J/fyCxJfgWMTzvEOzkwwWbmpu0g/JUMrmnK4EHrZekR2Mh3cSSfhaKknyG6FTkrEjH+NWGwaNaKn1dssqLI0jIiCnEH91Xo2FYTKFoyt8XWpJVDH+zUIjM1uR40c0EfLdb+G1dg+aToxP3cbhcRILRsmid7DiGFE+KlWuGhame011KXyRcXTCR2c5Wpy1vCf7v1KdsKgoh2jdAvGpesNrQQC6IwVOg6+QVSFHmXRXtL+9bDIzutoPCKHjyV7tG1vdsDzRucVI8is/h8oXWLu6BDnZnVDXhv4epXV8RcsO/wCTn53WQ1rACAui0dFTw4Z2g3uKqy+WHJXMkkpVZ0I7VnYATho5C4ZLjqnbAB5Wdfpuh6jkKOIzQqONKjKSNV3AuwLVatFezp7bLTYe6rWnkLP5ahGsFdWG3pZbxMBnWgpRPRSBqcBFFgDlT5VJlThiJZmiMNThqlDU+VSyALHtWjipQ0jwhEMcP8Tyah0Q6BCl2M41oiIJcANaj3XrvY3s/wDdoed/+a8Cv+gfl8+Vivs+w4RJgxnirIQqP5z8PtqvUe/+aLBLsuVkrzVQxQpGrmlUVmUQ93RDpuORZt3H2aOT/REpmKGtNdf3dAZmaa2oB6knclDdILFNk8o1rKxHHMd3HU/0HRUIk8Xlzq+HQdeaeSHR50x4jYLDQauPDQu4QbEzHNkhN8INqnmnAWG7N8C9LRhY7o4ZsOhOrc0WODIRtDc/z+II3KvLQ2p9VqMnFgskEBsbky8lpFHi7T1p9Dos3rt/3ut3i0GpDx69Fk8SgZYzuHBrvU6/RL5t3ZrH+FZrU2X6qw2GkIf1SdhQB2moYYBFSXgAaXIsaqBuGxnzEth8xEGQEUykHKCKkVG5V3F5B0bMxrg3x1JO1GVQDC3vgRmRtXNcC06iul12vEaWKrEM2OUpvRscSwxktHdBhghgplqSTQjlRPaqsCZiRXOiRCXEnU/orxvdc3O/vY9ji4/VkYGyTGqSifKgWEogdDrZVMPu2nUoiqMpZzhwfqiRf1ZT7RZYLIrgJ8LhwUNYNVfwI0e9vIqtY39geZfU0bRoug1KALBSURxIBUT0UmVPlRLMkWVdBqkDU4ClkoyWLurFd5gKrEF1JMOzRD/MSuXDVCb2OQWj0TsHKZJYEi8RxefLQfRayGRrZC8Na1sKGNsrQB6BdTGJNacrfE7gbefCPAklYXdFaBqqrpkDqdkDjT5Gpoh0TGiKsYAXus0+fCuUy44jrtRiJBDWu8VaOA4KAYhMUaDyi87Jy8IeEmLGcPG4nc8DaiAT0BxGU1r5ILWw8aojw6dEODFdfM+1eANlewiIwkNigmDBbme0aucbj0WYhw4hJhhrjQ8LUYDJd3mdGcPF+EX9yjaW2ZnbVIhHaRxjOyNywgfC0gaefK1kEmIwvIo0WHXqgJEsw/woVTyQXfJFJWdLmUNh+7nhVOfIB8fHYTlXBwyneyzuPMAiUGzQK80Vtk6Q52Tc67DmnVPiEPPDDgLt+iBk3GkXFU7A4amaz6qdjU4YkaCmdm4nhjkbRAPcUKfCsJESUjRXCwiQWjyzDN8ioo5qyY//AEH1K1ToBg4K40uaP9SQR9F1PGW/9/EZ8h8cdL2y520hwmNhQ2ZWkaMGtOaLMNNqKtJSsxMOdMkOcAKvedNNApwb+aW8rcrJCHB1dkgXbhYJgFLFhmnlsL/TRLRxyn/Sg0ml2VsqoOtFcOQCrRnmA0KqT9O9a4GxCNCEoupIy5J9F2FqVcw45YzeooqMs+48la+F7HcOQ46kSatGulhZTZVFK6qzRNWc4B5V0GrsNT0RCjgNXMY0a48AqYBVcYNIDz0p7qi0tmNZc1U8rLl7msH4iBbjc+ijgjX2R3s8y7SBYm55Fb3/AC/VZjHlIbuka9jMwDQS1jQBm/EQLW481HHhtFmvaxvNtfq4ohitAzOLDKPoszhZdnzMaHxohIZm+Fjd3HjzR5d0XBWrOMVl4YB/jxPMggfRZGLMlriA/MDodw7Yhartk7uC1kSZMSI4Vyw8uVvQhZuTwt8ZweSBDNw4jxO8go48ewkJqXTC/ZQl0wA/R1PchbzFsKa+EWAUJ0duCs1h0lSJCoCKuA69FuSz96rMVaaMZZO0zJynZ57KlkRpsD4hquJ2cdDHjl9tWNzfRaSYbpT9hDMSa4tJaaOpbqqaokZWZz/FmuFoLvVhH1XAY5xqYdvygED1O6ry3aWJDOSO00JOV5Hh8q8rUys2HtBssNBf8A2ESbFtFehN/hkFdxl1E+H5KkgUwPGhgOIURap8Qe1paXECtr7kfqqwijK+huGk09ErKNSouOzKy0POyOOYjB7vot39ohEHDhB5yMHpqsX2Wo57gdMzD7PC0X2vxTmgsrbK53rVdHC6Uv7orNHllUf8mgxGegSsgxrqDNDAawauJGtPXVYB2xVQvjTbxq52UAa5WgW9Aifc5RQ/ht0S/lZFJ/2NRwfHW9sibEq6mw1/7RMtcW3Ia3apyj23Q0PEMUaKuNyToF0yAX+JxLj109kXHHiqQPJt2Qznc6GjvJCn90CMpcL6G4HkUWn5HILtp6IFMQwi8fRhMNy9DQgq3MDw14INbrNScwYZHG4WpNHwyRxXf9EhlxPHNfgxGakjTyDqhp5CvAIRgz6w2FGVtbQlLTYJDU+VSZU+VEswcZUL7SOpBpy4BGMqA9rneFjeST7BQ1BbMyfgvu4D3NFowQ0tGjRS3QLORW1hkdK26HVGpOahPYM1dNuVqG+v0Za0biTm2zEC2ulOOFQkoboT3For4KeVCgeFTzoURprRmjhyCtbOQmOYTsRcjXoard7v2UlSpmImsDhmO6PMOqK5gwG9eCeOiLYZAMWJcUFB4RYMZs3o4/ILlso3MA0Emurr36BGYVITLdSTuTuVlzcuw0YqPRZw6M0zLhajBb2ojuapqvPpKbMNkSadpEiNawf6ahtfcrbRQWU4+nRag9GMsNlvKgU6/wASJxpsZVn5qLUqZGq0YhF+ziJAaQ5j2hzXbEVF1mzMGTjmCSe7IDmV1aDseiP45ijJWC2IfE82Y3k8noF5jNz8SNFMSI7M52vlsAOFUYWgkWemOmQ4Cl1elDnhkb6+yxGBYkR/DcbfhP6LSYfM5Xa2PshdPZqcbQO7fymeSc9usMh4PTR3yK89wvtFGhH4swpQh17EU12XsU/LiLCiw/zsePcGnzXglMpI4NPZO4YxlGmjnZpShK0zX9nMShtiHM7LUb6VzAi61Xah33vEGQ2kOaGtFQailMzjUWXlTYlEZwHGo0s/vITgHUIuKih1FFb8err2Eh5bbuS3VGzl47YDBBh2cal7vUilVDMxCBTkrNjtK82iNabk+Gzrmpp0RSHNQ3gFhPWuo6JF+O4O2u32Hx5VN6ZIHXRjD5xsNuZ2wt+qzoi2UczGLqCqPj7NZVaDeIY0IgIsANPRZ2Kb6rkimqhjP4RuwNUTtFahHsBi1hEVu001pY6GqzMA3qtFgJ/zfJp+aHninjKxt8jR9nYlYZHBWhaVluzkTxxG+v7otRANgk49Ey6kytRPRdUT5VsFRxRZTtk7xsbw2q14asX2mOaYd0ACqwmJbBrG2HkmlssNx2a6lRsDyFYpf0QyamG/ELgfNVh5Sloak4pbNFEHt8kZwHGmn+E41NLdQvM5ftERVj2ksrahu3yV6WxGSBDzFmMwNcrWitf5k5Hx2uxV516PTJeBDY50Spvya05AChiB0y4Q21DN+co8uVn8G7RMmGxC1hbl2Jq48OPToFqOz78sIv3d9NggNcZcWOQlyjyQB7cTQh900DwMc00HDXA/otX/AOTwHfjAa4VBOl9qrAdtHZneiM9npNkaUENwBFLK09G5xTSsLzOINoaOr5aIIMQL4oaNFxE7MuZUMeQONkHmpKaZUNFB+bf3WasqlRz20nM8xl2htDR56lZ6GzxLuJBLTV5vrfVciPwCfRMLrRmq7CkuadDqFpJKPnZX8Q1G3osdAmydQba1C0WFxxTMCOCOQgzizdqjWYLNgnKdV472pkTAm48I7PJHk45h8ivToLsr2uCxf2pM/wDdDx+OExx86kH6I3iS20c/zI+zJNVqE5VApWOToimSEkEkU8kUwOZBJb6oVSvmngRSxwcNQszjyi0FxT4TTNG91E0QgUVeJGDx3jfUcJNjApVROg5JnbioIxupHOCqRn3stxQOT0Tyt3UGpWkwEeB55cG+1yheGwO7ZXWPEGWGz8gPxRHcADRGcPYGAMboBrydz7pby51Cv0vBHlKy/hAyzHRzeKf9rWSxssk05Y0M+m61ctuErB2iZ1s7ononouY0RrGlzjRrRUngLYI6AWBxV4Md55f02VHtD2qixorRCcWQa0AbYu6uP6LGzRc6IdSanc1TcfFbW2ZWbh6NhicTRg1eb/yjVBsUjECjRQfvZDZaM9r2FxJodzWgV6da0+NzjQfhG/qmMOJY40ZyZfk2BnlO0D1TxYlTYUHC5hn6FGFgjhGJOl4rYjbgWcNnNOoXrEnUNaGnwOAcPJ1wvF2ustt9m+Mu7wyr3EtLSYdfwkatHSn0S3k4uStehvxc3F8X7CvaeDWrv30Rfse//wBZh4t81x2ol/4RVjApfu2GHpQA+4SUXo6r2kF8QxFkJlXkH5IMWxZgVDu7YdBTxEc0Oym+5CZjgvvDh0t+Z21eg1RmYjshNJ3RCtR0uzIx+yjbucanl2/ooG4Kz81vZEJvFM2atq+6FwmxHeKjqKORqy23B2keGh81RiyRDqDwkeytSheDrbhEmvqLj1/ssNsFuwY+ZplaRRwp6+u6y/2lRs0zDG4gtr6kr0ASoe0tt0J2P9F5R2sm+9mohFw3wD/Zb61R/Gj9rE/Ml9aBK6aVyknjnE8LlSR27qKAdlLEbaqhr0PKRS11t0Qjtymn/SFA3RHvSW0NKHdDmtjGGWmhNYXENAJJ0AuT6K7K4TGcbMy9XbeipwIhlyyMPiqSzzG/kttLzDY7WOhEVLA57XWLSdveqV8ic4R5RWg+LhKXGXYHfK9yWgGpeDncdT0HA6K/KuuEsTk3loccvgNbHZVmOp7rnyk5xt9jsUo6QXmXgBh4cN/0WplH6HkLIR3VYf60WlwyJWGw9FMQvnWgsvOvtFx93e/c2glgAMSmpJuB5BHB2zH/AMT/AMgsdjcwY8w6LSheRbWgAAHqnPHS57FskJJAYS723bprex9lwxzRFc52hFvNS4lGy7EIQX7rorYtJpMtRogyjpVSiLnh5a0pqd6dEPzKaXiUtsrMpnJaNtOq4qp5t4s0aKurKZIwWV3DJp0F/fN+JlCPe49lQa5WIfwnzVdlx7PYY0yyZgNey7XgEe4qPS6vxgA9rhoRT+i8m7K9pDKuyPqYJNSN2H8w/UL0iHiTIkPM0hzaWIXMy4njf8HWwZlkS/Qnh0QZC4WqShmNzDiQxtKk0VzBo4dCFNtfUm67MFta0vzrTlZoYvZxI4RChMqRnf8Aicdz0GwU8WJagbfgaJTM0ABegQLEMV8By1rW1lHIpKy3Hd4rgDdVXOr0Q2bxDKRmqKhU4M9UnWm39lVMlBnEsQMtKxYjj4gCGV/MQQ1eSEk3Oup891qO2uM96WQGmrWGrv5qEU9AsuuhghxicjyZ8piSSCQRhcmht0K6bEtRcNi8LklQs6KKObRvoq+EwWvfR3BoOuyvuZlcA4GgIqOlboOSW6HfGhUXIr9oDSI2ENIbGt/3EZnfM/JFuxcwe/iVFRkA9v2UHxnKZmI4GrS7NUihuBYjkaK12dmTBi3aTmaeleqz5EbwtL8BYn/2pv8ATdTTqse3LqD9EAhEEBWjjYp/l/NDBMWpRciEJJbOpyQcdQt8x5ox2ai1g04JCyjcRo2mT5q1hOO9yCDDqCa2NKLeODXYPN9loHPaQmM/kGUNGZ34tx6ImyDVUZfAIs3MxWM8MNlC55FgaWA5JTHjzTk7/DGZOtAdmHxJuL3cJhe7j9SdAtVh/wBmwArMPIds1lLeZOq13Z/CIUqwshEl3xOcdXf0HREMSjkQy4C9EeeZ/wDkHDBHuRkpTsDKVo/vHgf6qa+SE4t2NgMa/KwtAPxlxOUfqt1JHOxkQGgFTTrwfI1QrtT4obm7G5/ogvLP9DrDC6pHj0/LFjjeo2dTX02VZaHEoXhKzxFLLoY58kc7ycPxy10MpYTtlEnRBc6eLq5IT8SCA5h3NRsR1Cq5gUzDaippPTNJtO0eqfZ9HiTcOIIeTOCKtLqGm1OiNTrYsveNDcy9AahwPqF5p9n+MmVmmmtA6gPCN/an21+9xmwIDiIMI1JFs8Slz5N0Hql5+PF9DcPLku9hfFsQYW3280BZi1G2bvqT7UQCBiUZwoXkj0rTzVqYkwYYeCTenQinyohLx67Gv+VGtIbEcZLquO1hRCouLRCKDw9RqnmoFATsB7oemYYor0J58+S6uhJJJkQUHSSSUIJdw2FxDQKkkADknRRrRdipQOjGIb93QgdTuszlxi2bxwc5KKLc/wBl/ukOHEiRKxHmmQCzRS/i3KoRYpyve41yttzmJo1Gu1E+YsYA6MFKdTcrOYg4iFSho51SaWtYX8ygQblVnQyxWLG1ErS/jcXPeAK1NdXco7AxfMGwniHkafAQ67PLkdEHw3BI8xXuoZdQV4B6AnUqlHguY4se0tcLEEUKYcU9HOUmtm9dhzsucCrDo4EEevChdAos72XjObHY0OIDqgtqaG3C1lAuT5OP4pUujp4MnyR2UjDCRgq3kCYsul+Yeg3h8i55IAs0VceAj+EMAY4MrlrW+pduSq3ZV3iiQzq5lvTVGpeI2FDLSL3RcEfryJJ+gHhMcmYeCb5DT0KITJoBXS/tugeFxh/iDQNHBzfOor+i0mKNowmmh+qKl9LLlqRU7OAmA+otnJA4BpRU+0UKrKJuzuMthOiwn6uFWV0OxHmq+J4s11iql/Si0nyZi8ck8sPN1AWZn5QgZxpv/VbDtdFPcggCmYVP0QfDX5rEWOyZxTcYWCy41lfF9mYSRXHsL7l9hZyGZSnIyUlaOTPHKEuLGSBSIKZaMHf1XAXQKYqELECPRHsLmM0PJSviPoFmUawKJlF71dfyCph8D+2yLHn+IMBqAL+aFKziEYPiOI00HkFWKhjLLlNsZJOkoDEEkySsgqrWdnJJ0KG6I4OBeAWga5RuR1Qbs5J99MQ2EVFakeXK9aBaylh0SvkZK+o74mPfNmFg4LMPBeYZFb1dRo+a02BwYMGF3cV5JOoaAW86HVTTkxmuTVApwk1pQUSzk2PuPJbNFM9k4RDY0OO9g2ew/AT+aGTSiEz09ChPMtikNsYtALIzRdzDoai48kKdOPADQ91KXFbf3VLGYYiQGvMQZodQWH4shPxDkJjFJ3QlmxVHkaLBMPwsxS+A92ZtwyIdAN2uOvkonNuaHcoP2ckSxmd1KuoW9G7IykPMycp0vQfxYcY3+nORP3aZ5TtSmxkK4fM93EbEGx+WhWixqYa0h5PgI24O6zf3d/5Hf8SrsJrnM7twdbQkGlOEXDkpcStXZUxKAWObHYalpDhTdFZ/tDDewOabOHsdweoWamHxIdRQuh/Ty/ohTSW/xIXiadW8+mxTa6o3xXsLTD4cVpabH8J3B2NUJgTpNWRD4m28+q4MwK1BI6HX+6jnoebxNs/6qRXpk/lFqbitfBex5sRbz2VLspKF8QDjVViHus5W8LmXS78zb8g7oqXGLRjXKzX9psAZFggaOAq09QvNXS9Lb6Lbz/acxG5Q0grNPYNVMcnHRjJCMtgwQE0SXh6ut1CJZB0QnGH3DdtUeEnJ0LZoxhC6KBpU00STBdEJk5pyrMvFyj0IVdTRCzL4a3pqdORTzVGouiFJJJWZEkkkoQSdjakDkge6ZTSLKxYYO72/VU+i0rZ6XheEw5eGBD+KxJ3J8+FNHnQK2cfRSA7eypz0WhsLrlNtu2dyEElQNmMS4B9lRfEc41ofop476KAuK2jbI8u2pOtEFxqOe/NPwAN9hf6oyXZbi5/e6oN7PucS58VgJNTqTdHxyjF3JiPlqUqjEPYZirIkFlAQWDK4U9ldbEB3Q6Tk2Q2hjXN8zup8oH42e6QzRU5toLibjFJlwp6qOWisNjEZXY1VnI3/AOjPmlnFrtB07Cf+ITmxJ/2FJ2JzvX/gf6oVNYoTEOVvgqLVAtao1TT2LuLz3baNtS4tzqUfi37BV/AWxCZcJbO9lXAkOAFPI04WFl4j2PLgLE1LdlrTizXOcwspCe2huLO/NqgHcva8tALqXqLimxqjY5dpm0yzGlYcRhdXXbcFVcOi5v4biK7O5CsUO4p52UT2AcBaT9BLZFNS5a6hKrvh9VYeRuR7qCI9v5m+63GzEmuyMNSLVG6Oz83sonTLeCfZESYN5Ir2WMwQrF4ZLg4XsrX3kfl+aj75x1FB0RIXF2L5pxnGgQEiVeZAvopGsofhFPLZGc0I8GDQDwnyHgok/WwslE1sFPkL+MGUSRNwFqBP3QIFhXfRT5ET4mC0kV+7tp8N/wBF0yA2htfZV8qL+GQKDDwVLAYQ5ruCD80UhQWbjb5rtkFm45/ssPN/BtYX2buJMB7G7WFCRQiqFx2HUn3VHD8aoMkXQaEXtweqvffYR0ez1NEk4tHUjNNFKJC619FWiigqf7qzM4g0VAI9ENiTeb3W0mSU0iB2Yn8VOhC5Obl3urHety0y+LlOI7LjJ5LVv8AlYsd/q/5Lkwz19wrTI7RYtraleqi70Ajw1v8ALhWr/CrRX7o9ff8Auum5v9X/AC/upnxhUkN8h+qRjtJHhoN6BXv8Kv8AkJ90OE4hApJJJtjFDiXCmay2p9CkkstslDOg11JPqq8xKilUklcZOzMugfFggKAwhwkkmotiskLuRwumwAkkrcmUkjruBwuhAbwmSWeTN0jowhwl3I4CSSls0oo4MIcJGA3hJJaTZGkciCOF13I4SSUtkpDd0E/djhJJS2Qbugm7sJ0lLLGMILkwAkkrtlUhmwgnyiuiSSuy6RyWpAJJKyUdtYF13YSSWWyDGGEiwJJKWS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srgbClr val="000000"/>
              </a:solidFill>
            </a:endParaRPr>
          </a:p>
        </p:txBody>
      </p:sp>
      <p:sp>
        <p:nvSpPr>
          <p:cNvPr id="3" name="AutoShape 4" descr="data:image/jpeg;base64,/9j/4AAQSkZJRgABAQAAAQABAAD/2wCEAAkGBxMSEhUSExMWFhUXGBgbGBcYGBcXFxgYGhgXGBcXHRUYHSggGBolGxcXITEhJSkrLi4uFx8zODMtNygtLisBCgoKDg0OGxAQGy0lHyUrLS0vLS0tLS0tLS0tLS0tLS0tLS0tLS0tLS0tLS0tLS0tLS0tLS0tLS0tLS0tLS0tLf/AABEIAMUA/wMBIgACEQEDEQH/xAAbAAABBQEBAAAAAAAAAAAAAAAFAAEDBAYCB//EAD0QAAECBAUBBgMGBAYDAQAAAAEAAgMEESEFEjFBUWEGEyJxgZEyobEHFEJSwfAjctHhFTNigpLxFiRTc//EABkBAAIDAQAAAAAAAAAAAAAAAAMEAAECBf/EACgRAAICAgICAwABBAMAAAAAAAABAhEDIRIxBEETIlFhMnGB8BQjQv/aAAwDAQACEQMRAD8AB0Truiei5w2cUSou6LoNUIUMVNIZ6oLDgg3IRbHvgaOXIbC+FDm6DY42iDuW8JCG3hNGcbUVqRk4sVwY1tXGwHKrYSitlAVyQwmPG/yoL3DmlB7lejdm+xMOC0PmAIkXj8LOlNz1WoeaCgFBwNFvh+lLZ5lLdgplwq9zGdK1+im/8Le3SMwn+U/Vb2NEOyqmFa5J/fyCxJfgWMTzvEOzkwwWbmpu0g/JUMrmnK4EHrZekR2Mh3cSSfhaKknyG6FTkrEjH+NWGwaNaKn1dssqLI0jIiCnEH91Xo2FYTKFoyt8XWpJVDH+zUIjM1uR40c0EfLdb+G1dg+aToxP3cbhcRILRsmid7DiGFE+KlWuGhame011KXyRcXTCR2c5Wpy1vCf7v1KdsKgoh2jdAvGpesNrQQC6IwVOg6+QVSFHmXRXtL+9bDIzutoPCKHjyV7tG1vdsDzRucVI8is/h8oXWLu6BDnZnVDXhv4epXV8RcsO/wCTn53WQ1rACAui0dFTw4Z2g3uKqy+WHJXMkkpVZ0I7VnYATho5C4ZLjqnbAB5Wdfpuh6jkKOIzQqONKjKSNV3AuwLVatFezp7bLTYe6rWnkLP5ahGsFdWG3pZbxMBnWgpRPRSBqcBFFgDlT5VJlThiJZmiMNThqlDU+VSyALHtWjipQ0jwhEMcP8Tyah0Q6BCl2M41oiIJcANaj3XrvY3s/wDdoed/+a8Cv+gfl8+Vivs+w4RJgxnirIQqP5z8PtqvUe/+aLBLsuVkrzVQxQpGrmlUVmUQ93RDpuORZt3H2aOT/REpmKGtNdf3dAZmaa2oB6knclDdILFNk8o1rKxHHMd3HU/0HRUIk8Xlzq+HQdeaeSHR50x4jYLDQauPDQu4QbEzHNkhN8INqnmnAWG7N8C9LRhY7o4ZsOhOrc0WODIRtDc/z+II3KvLQ2p9VqMnFgskEBsbky8lpFHi7T1p9Dos3rt/3ut3i0GpDx69Fk8SgZYzuHBrvU6/RL5t3ZrH+FZrU2X6qw2GkIf1SdhQB2moYYBFSXgAaXIsaqBuGxnzEth8xEGQEUykHKCKkVG5V3F5B0bMxrg3x1JO1GVQDC3vgRmRtXNcC06iul12vEaWKrEM2OUpvRscSwxktHdBhghgplqSTQjlRPaqsCZiRXOiRCXEnU/orxvdc3O/vY9ji4/VkYGyTGqSifKgWEogdDrZVMPu2nUoiqMpZzhwfqiRf1ZT7RZYLIrgJ8LhwUNYNVfwI0e9vIqtY39geZfU0bRoug1KALBSURxIBUT0UmVPlRLMkWVdBqkDU4ClkoyWLurFd5gKrEF1JMOzRD/MSuXDVCb2OQWj0TsHKZJYEi8RxefLQfRayGRrZC8Na1sKGNsrQB6BdTGJNacrfE7gbefCPAklYXdFaBqqrpkDqdkDjT5Gpoh0TGiKsYAXus0+fCuUy44jrtRiJBDWu8VaOA4KAYhMUaDyi87Jy8IeEmLGcPG4nc8DaiAT0BxGU1r5ILWw8aojw6dEODFdfM+1eANlewiIwkNigmDBbme0aucbj0WYhw4hJhhrjQ8LUYDJd3mdGcPF+EX9yjaW2ZnbVIhHaRxjOyNywgfC0gaefK1kEmIwvIo0WHXqgJEsw/woVTyQXfJFJWdLmUNh+7nhVOfIB8fHYTlXBwyneyzuPMAiUGzQK80Vtk6Q52Tc67DmnVPiEPPDDgLt+iBk3GkXFU7A4amaz6qdjU4YkaCmdm4nhjkbRAPcUKfCsJESUjRXCwiQWjyzDN8ioo5qyY//AEH1K1ToBg4K40uaP9SQR9F1PGW/9/EZ8h8cdL2y520hwmNhQ2ZWkaMGtOaLMNNqKtJSsxMOdMkOcAKvedNNApwb+aW8rcrJCHB1dkgXbhYJgFLFhmnlsL/TRLRxyn/Sg0ml2VsqoOtFcOQCrRnmA0KqT9O9a4GxCNCEoupIy5J9F2FqVcw45YzeooqMs+48la+F7HcOQ46kSatGulhZTZVFK6qzRNWc4B5V0GrsNT0RCjgNXMY0a48AqYBVcYNIDz0p7qi0tmNZc1U8rLl7msH4iBbjc+ijgjX2R3s8y7SBYm55Fb3/AC/VZjHlIbuka9jMwDQS1jQBm/EQLW481HHhtFmvaxvNtfq4ohitAzOLDKPoszhZdnzMaHxohIZm+Fjd3HjzR5d0XBWrOMVl4YB/jxPMggfRZGLMlriA/MDodw7Yhartk7uC1kSZMSI4Vyw8uVvQhZuTwt8ZweSBDNw4jxO8go48ewkJqXTC/ZQl0wA/R1PchbzFsKa+EWAUJ0duCs1h0lSJCoCKuA69FuSz96rMVaaMZZO0zJynZ57KlkRpsD4hquJ2cdDHjl9tWNzfRaSYbpT9hDMSa4tJaaOpbqqaokZWZz/FmuFoLvVhH1XAY5xqYdvygED1O6ry3aWJDOSO00JOV5Hh8q8rUys2HtBssNBf8A2ESbFtFehN/hkFdxl1E+H5KkgUwPGhgOIURap8Qe1paXECtr7kfqqwijK+huGk09ErKNSouOzKy0POyOOYjB7vot39ohEHDhB5yMHpqsX2Wo57gdMzD7PC0X2vxTmgsrbK53rVdHC6Uv7orNHllUf8mgxGegSsgxrqDNDAawauJGtPXVYB2xVQvjTbxq52UAa5WgW9Aifc5RQ/ht0S/lZFJ/2NRwfHW9sibEq6mw1/7RMtcW3Ia3apyj23Q0PEMUaKuNyToF0yAX+JxLj109kXHHiqQPJt2Qznc6GjvJCn90CMpcL6G4HkUWn5HILtp6IFMQwi8fRhMNy9DQgq3MDw14INbrNScwYZHG4WpNHwyRxXf9EhlxPHNfgxGakjTyDqhp5CvAIRgz6w2FGVtbQlLTYJDU+VSZU+VEswcZUL7SOpBpy4BGMqA9rneFjeST7BQ1BbMyfgvu4D3NFowQ0tGjRS3QLORW1hkdK26HVGpOahPYM1dNuVqG+v0Za0biTm2zEC2ulOOFQkoboT3For4KeVCgeFTzoURprRmjhyCtbOQmOYTsRcjXoard7v2UlSpmImsDhmO6PMOqK5gwG9eCeOiLYZAMWJcUFB4RYMZs3o4/ILlso3MA0Emurr36BGYVITLdSTuTuVlzcuw0YqPRZw6M0zLhajBb2ojuapqvPpKbMNkSadpEiNawf6ahtfcrbRQWU4+nRag9GMsNlvKgU6/wASJxpsZVn5qLUqZGq0YhF+ziJAaQ5j2hzXbEVF1mzMGTjmCSe7IDmV1aDseiP45ijJWC2IfE82Y3k8noF5jNz8SNFMSI7M52vlsAOFUYWgkWemOmQ4Cl1elDnhkb6+yxGBYkR/DcbfhP6LSYfM5Xa2PshdPZqcbQO7fymeSc9usMh4PTR3yK89wvtFGhH4swpQh17EU12XsU/LiLCiw/zsePcGnzXglMpI4NPZO4YxlGmjnZpShK0zX9nMShtiHM7LUb6VzAi61Xah33vEGQ2kOaGtFQailMzjUWXlTYlEZwHGo0s/vITgHUIuKih1FFb8err2Eh5bbuS3VGzl47YDBBh2cal7vUilVDMxCBTkrNjtK82iNabk+Gzrmpp0RSHNQ3gFhPWuo6JF+O4O2u32Hx5VN6ZIHXRjD5xsNuZ2wt+qzoi2UczGLqCqPj7NZVaDeIY0IgIsANPRZ2Kb6rkimqhjP4RuwNUTtFahHsBi1hEVu001pY6GqzMA3qtFgJ/zfJp+aHninjKxt8jR9nYlYZHBWhaVluzkTxxG+v7otRANgk49Ey6kytRPRdUT5VsFRxRZTtk7xsbw2q14asX2mOaYd0ACqwmJbBrG2HkmlssNx2a6lRsDyFYpf0QyamG/ELgfNVh5Sloak4pbNFEHt8kZwHGmn+E41NLdQvM5ftERVj2ksrahu3yV6WxGSBDzFmMwNcrWitf5k5Hx2uxV516PTJeBDY50Spvya05AChiB0y4Q21DN+co8uVn8G7RMmGxC1hbl2Jq48OPToFqOz78sIv3d9NggNcZcWOQlyjyQB7cTQh900DwMc00HDXA/otX/AOTwHfjAa4VBOl9qrAdtHZneiM9npNkaUENwBFLK09G5xTSsLzOINoaOr5aIIMQL4oaNFxE7MuZUMeQONkHmpKaZUNFB+bf3WasqlRz20nM8xl2htDR56lZ6GzxLuJBLTV5vrfVciPwCfRMLrRmq7CkuadDqFpJKPnZX8Q1G3osdAmydQba1C0WFxxTMCOCOQgzizdqjWYLNgnKdV472pkTAm48I7PJHk45h8ivToLsr2uCxf2pM/wDdDx+OExx86kH6I3iS20c/zI+zJNVqE5VApWOToimSEkEkU8kUwOZBJb6oVSvmngRSxwcNQszjyi0FxT4TTNG91E0QgUVeJGDx3jfUcJNjApVROg5JnbioIxupHOCqRn3stxQOT0Tyt3UGpWkwEeB55cG+1yheGwO7ZXWPEGWGz8gPxRHcADRGcPYGAMboBrydz7pby51Cv0vBHlKy/hAyzHRzeKf9rWSxssk05Y0M+m61ctuErB2iZ1s7ononouY0RrGlzjRrRUngLYI6AWBxV4Md55f02VHtD2qixorRCcWQa0AbYu6uP6LGzRc6IdSanc1TcfFbW2ZWbh6NhicTRg1eb/yjVBsUjECjRQfvZDZaM9r2FxJodzWgV6da0+NzjQfhG/qmMOJY40ZyZfk2BnlO0D1TxYlTYUHC5hn6FGFgjhGJOl4rYjbgWcNnNOoXrEnUNaGnwOAcPJ1wvF2ustt9m+Mu7wyr3EtLSYdfwkatHSn0S3k4uStehvxc3F8X7CvaeDWrv30Rfse//wBZh4t81x2ol/4RVjApfu2GHpQA+4SUXo6r2kF8QxFkJlXkH5IMWxZgVDu7YdBTxEc0Oym+5CZjgvvDh0t+Z21eg1RmYjshNJ3RCtR0uzIx+yjbucanl2/ooG4Kz81vZEJvFM2atq+6FwmxHeKjqKORqy23B2keGh81RiyRDqDwkeytSheDrbhEmvqLj1/ssNsFuwY+ZplaRRwp6+u6y/2lRs0zDG4gtr6kr0ASoe0tt0J2P9F5R2sm+9mohFw3wD/Zb61R/Gj9rE/Ml9aBK6aVyknjnE8LlSR27qKAdlLEbaqhr0PKRS11t0Qjtymn/SFA3RHvSW0NKHdDmtjGGWmhNYXENAJJ0AuT6K7K4TGcbMy9XbeipwIhlyyMPiqSzzG/kttLzDY7WOhEVLA57XWLSdveqV8ic4R5RWg+LhKXGXYHfK9yWgGpeDncdT0HA6K/KuuEsTk3loccvgNbHZVmOp7rnyk5xt9jsUo6QXmXgBh4cN/0WplH6HkLIR3VYf60WlwyJWGw9FMQvnWgsvOvtFx93e/c2glgAMSmpJuB5BHB2zH/AMT/AMgsdjcwY8w6LSheRbWgAAHqnPHS57FskJJAYS723bprex9lwxzRFc52hFvNS4lGy7EIQX7rorYtJpMtRogyjpVSiLnh5a0pqd6dEPzKaXiUtsrMpnJaNtOq4qp5t4s0aKurKZIwWV3DJp0F/fN+JlCPe49lQa5WIfwnzVdlx7PYY0yyZgNey7XgEe4qPS6vxgA9rhoRT+i8m7K9pDKuyPqYJNSN2H8w/UL0iHiTIkPM0hzaWIXMy4njf8HWwZlkS/Qnh0QZC4WqShmNzDiQxtKk0VzBo4dCFNtfUm67MFta0vzrTlZoYvZxI4RChMqRnf8Aicdz0GwU8WJagbfgaJTM0ABegQLEMV8By1rW1lHIpKy3Hd4rgDdVXOr0Q2bxDKRmqKhU4M9UnWm39lVMlBnEsQMtKxYjj4gCGV/MQQ1eSEk3Oup891qO2uM96WQGmrWGrv5qEU9AsuuhghxicjyZ8piSSCQRhcmht0K6bEtRcNi8LklQs6KKObRvoq+EwWvfR3BoOuyvuZlcA4GgIqOlboOSW6HfGhUXIr9oDSI2ENIbGt/3EZnfM/JFuxcwe/iVFRkA9v2UHxnKZmI4GrS7NUihuBYjkaK12dmTBi3aTmaeleqz5EbwtL8BYn/2pv8ATdTTqse3LqD9EAhEEBWjjYp/l/NDBMWpRciEJJbOpyQcdQt8x5ox2ai1g04JCyjcRo2mT5q1hOO9yCDDqCa2NKLeODXYPN9loHPaQmM/kGUNGZ34tx6ImyDVUZfAIs3MxWM8MNlC55FgaWA5JTHjzTk7/DGZOtAdmHxJuL3cJhe7j9SdAtVh/wBmwArMPIds1lLeZOq13Z/CIUqwshEl3xOcdXf0HREMSjkQy4C9EeeZ/wDkHDBHuRkpTsDKVo/vHgf6qa+SE4t2NgMa/KwtAPxlxOUfqt1JHOxkQGgFTTrwfI1QrtT4obm7G5/ogvLP9DrDC6pHj0/LFjjeo2dTX02VZaHEoXhKzxFLLoY58kc7ycPxy10MpYTtlEnRBc6eLq5IT8SCA5h3NRsR1Cq5gUzDaippPTNJtO0eqfZ9HiTcOIIeTOCKtLqGm1OiNTrYsveNDcy9AahwPqF5p9n+MmVmmmtA6gPCN/an21+9xmwIDiIMI1JFs8Slz5N0Hql5+PF9DcPLku9hfFsQYW3280BZi1G2bvqT7UQCBiUZwoXkj0rTzVqYkwYYeCTenQinyohLx67Gv+VGtIbEcZLquO1hRCouLRCKDw9RqnmoFATsB7oemYYor0J58+S6uhJJJkQUHSSSUIJdw2FxDQKkkADknRRrRdipQOjGIb93QgdTuszlxi2bxwc5KKLc/wBl/ukOHEiRKxHmmQCzRS/i3KoRYpyve41yttzmJo1Gu1E+YsYA6MFKdTcrOYg4iFSho51SaWtYX8ygQblVnQyxWLG1ErS/jcXPeAK1NdXco7AxfMGwniHkafAQ67PLkdEHw3BI8xXuoZdQV4B6AnUqlHguY4se0tcLEEUKYcU9HOUmtm9dhzsucCrDo4EEevChdAos72XjObHY0OIDqgtqaG3C1lAuT5OP4pUujp4MnyR2UjDCRgq3kCYsul+Yeg3h8i55IAs0VceAj+EMAY4MrlrW+pduSq3ZV3iiQzq5lvTVGpeI2FDLSL3RcEfryJJ+gHhMcmYeCb5DT0KITJoBXS/tugeFxh/iDQNHBzfOor+i0mKNowmmh+qKl9LLlqRU7OAmA+otnJA4BpRU+0UKrKJuzuMthOiwn6uFWV0OxHmq+J4s11iql/Si0nyZi8ck8sPN1AWZn5QgZxpv/VbDtdFPcggCmYVP0QfDX5rEWOyZxTcYWCy41lfF9mYSRXHsL7l9hZyGZSnIyUlaOTPHKEuLGSBSIKZaMHf1XAXQKYqELECPRHsLmM0PJSviPoFmUawKJlF71dfyCph8D+2yLHn+IMBqAL+aFKziEYPiOI00HkFWKhjLLlNsZJOkoDEEkySsgqrWdnJJ0KG6I4OBeAWga5RuR1Qbs5J99MQ2EVFakeXK9aBaylh0SvkZK+o74mPfNmFg4LMPBeYZFb1dRo+a02BwYMGF3cV5JOoaAW86HVTTkxmuTVApwk1pQUSzk2PuPJbNFM9k4RDY0OO9g2ew/AT+aGTSiEz09ChPMtikNsYtALIzRdzDoai48kKdOPADQ91KXFbf3VLGYYiQGvMQZodQWH4shPxDkJjFJ3QlmxVHkaLBMPwsxS+A92ZtwyIdAN2uOvkonNuaHcoP2ckSxmd1KuoW9G7IykPMycp0vQfxYcY3+nORP3aZ5TtSmxkK4fM93EbEGx+WhWixqYa0h5PgI24O6zf3d/5Hf8SrsJrnM7twdbQkGlOEXDkpcStXZUxKAWObHYalpDhTdFZ/tDDewOabOHsdweoWamHxIdRQuh/Ty/ohTSW/xIXiadW8+mxTa6o3xXsLTD4cVpabH8J3B2NUJgTpNWRD4m28+q4MwK1BI6HX+6jnoebxNs/6qRXpk/lFqbitfBex5sRbz2VLspKF8QDjVViHus5W8LmXS78zb8g7oqXGLRjXKzX9psAZFggaOAq09QvNXS9Lb6Lbz/acxG5Q0grNPYNVMcnHRjJCMtgwQE0SXh6ut1CJZB0QnGH3DdtUeEnJ0LZoxhC6KBpU00STBdEJk5pyrMvFyj0IVdTRCzL4a3pqdORTzVGouiFJJJWZEkkkoQSdjakDkge6ZTSLKxYYO72/VU+i0rZ6XheEw5eGBD+KxJ3J8+FNHnQK2cfRSA7eypz0WhsLrlNtu2dyEElQNmMS4B9lRfEc41ofop476KAuK2jbI8u2pOtEFxqOe/NPwAN9hf6oyXZbi5/e6oN7PucS58VgJNTqTdHxyjF3JiPlqUqjEPYZirIkFlAQWDK4U9ldbEB3Q6Tk2Q2hjXN8zup8oH42e6QzRU5toLibjFJlwp6qOWisNjEZXY1VnI3/AOjPmlnFrtB07Cf+ITmxJ/2FJ2JzvX/gf6oVNYoTEOVvgqLVAtao1TT2LuLz3baNtS4tzqUfi37BV/AWxCZcJbO9lXAkOAFPI04WFl4j2PLgLE1LdlrTizXOcwspCe2huLO/NqgHcva8tALqXqLimxqjY5dpm0yzGlYcRhdXXbcFVcOi5v4biK7O5CsUO4p52UT2AcBaT9BLZFNS5a6hKrvh9VYeRuR7qCI9v5m+63GzEmuyMNSLVG6Oz83sonTLeCfZESYN5Ir2WMwQrF4ZLg4XsrX3kfl+aj75x1FB0RIXF2L5pxnGgQEiVeZAvopGsofhFPLZGc0I8GDQDwnyHgok/WwslE1sFPkL+MGUSRNwFqBP3QIFhXfRT5ET4mC0kV+7tp8N/wBF0yA2htfZV8qL+GQKDDwVLAYQ5ruCD80UhQWbjb5rtkFm45/ssPN/BtYX2buJMB7G7WFCRQiqFx2HUn3VHD8aoMkXQaEXtweqvffYR0ez1NEk4tHUjNNFKJC619FWiigqf7qzM4g0VAI9ENiTeb3W0mSU0iB2Yn8VOhC5Obl3urHety0y+LlOI7LjJ5LVv8AlYsd/q/5Lkwz19wrTI7RYtraleqi70Ajw1v8ALhWr/CrRX7o9ff8Auum5v9X/AC/upnxhUkN8h+qRjtJHhoN6BXv8Kv8AkJ90OE4hApJJJtjFDiXCmay2p9CkkstslDOg11JPqq8xKilUklcZOzMugfFggKAwhwkkmotiskLuRwumwAkkrcmUkjruBwuhAbwmSWeTN0jowhwl3I4CSSls0oo4MIcJGA3hJJaTZGkciCOF13I4SSUtkpDd0E/djhJJS2Qbugm7sJ0lLLGMILkwAkkrtlUhmwgnyiuiSSuy6RyWpAJJKyUdtYF13YSSWWyDGGEiwJJKWS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srgbClr val="000000"/>
              </a:solidFill>
            </a:endParaRPr>
          </a:p>
        </p:txBody>
      </p:sp>
      <p:sp>
        <p:nvSpPr>
          <p:cNvPr id="10" name="Text Box 2"/>
          <p:cNvSpPr txBox="1">
            <a:spLocks noChangeArrowheads="1"/>
          </p:cNvSpPr>
          <p:nvPr/>
        </p:nvSpPr>
        <p:spPr bwMode="auto">
          <a:xfrm>
            <a:off x="2987824" y="3699490"/>
            <a:ext cx="5688632" cy="1477328"/>
          </a:xfrm>
          <a:prstGeom prst="rect">
            <a:avLst/>
          </a:prstGeom>
          <a:solidFill>
            <a:srgbClr val="C00000"/>
          </a:solidFill>
          <a:ln>
            <a:headEnd/>
            <a:tailEnd/>
          </a:ln>
        </p:spPr>
        <p:style>
          <a:lnRef idx="3">
            <a:schemeClr val="lt1"/>
          </a:lnRef>
          <a:fillRef idx="1">
            <a:schemeClr val="accent4"/>
          </a:fillRef>
          <a:effectRef idx="1">
            <a:schemeClr val="accent4"/>
          </a:effectRef>
          <a:fontRef idx="minor">
            <a:schemeClr val="lt1"/>
          </a:fontRef>
        </p:style>
        <p:txBody>
          <a:bodyPr wrap="square">
            <a:spAutoFit/>
          </a:bodyPr>
          <a:lstStyle/>
          <a:p>
            <a:pPr algn="just" fontAlgn="auto">
              <a:spcBef>
                <a:spcPts val="0"/>
              </a:spcBef>
              <a:spcAft>
                <a:spcPts val="0"/>
              </a:spcAft>
              <a:defRPr/>
            </a:pPr>
            <a:r>
              <a:rPr lang="es-ES" sz="1500" i="1" dirty="0">
                <a:solidFill>
                  <a:srgbClr val="FFFFFF"/>
                </a:solidFill>
                <a:latin typeface="Helvetica" panose="020B0604020202020204" pitchFamily="34" charset="0"/>
              </a:rPr>
              <a:t>“…[es] el régimen jurídico en el cual cada de éstas [responsabilidades] que concurren sobre la conducta de los funcionarios o servidores públicos, mantienen recíproca autonomía técnica, de regulación, de valoración, de calificación, y de resolución, a cargo de las autoridades a las cuales se les ha confiado la potestad sancionadora…”</a:t>
            </a:r>
            <a:endParaRPr lang="es-MX" sz="1500" kern="0" dirty="0">
              <a:solidFill>
                <a:srgbClr val="003300"/>
              </a:solidFill>
              <a:latin typeface="Helvetica" panose="020B0604020202020204" pitchFamily="34" charset="0"/>
            </a:endParaRPr>
          </a:p>
        </p:txBody>
      </p:sp>
      <p:pic>
        <p:nvPicPr>
          <p:cNvPr id="1026" name="Picture 2" descr="http://creditos.mejortrato.com.mx/image.axd?picture=2013%2F2%2Ffin+tijua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861048"/>
            <a:ext cx="2712805" cy="2034604"/>
          </a:xfrm>
          <a:prstGeom prst="rect">
            <a:avLst/>
          </a:prstGeom>
          <a:noFill/>
          <a:extLst>
            <a:ext uri="{909E8E84-426E-40DD-AFC4-6F175D3DCCD1}">
              <a14:hiddenFill xmlns:a14="http://schemas.microsoft.com/office/drawing/2010/main">
                <a:solidFill>
                  <a:srgbClr val="FFFFFF"/>
                </a:solidFill>
              </a14:hiddenFill>
            </a:ext>
          </a:extLst>
        </p:spPr>
      </p:pic>
      <p:sp>
        <p:nvSpPr>
          <p:cNvPr id="13" name="23 CuadroTexto"/>
          <p:cNvSpPr txBox="1"/>
          <p:nvPr/>
        </p:nvSpPr>
        <p:spPr>
          <a:xfrm>
            <a:off x="5220072" y="6021288"/>
            <a:ext cx="3421567" cy="553998"/>
          </a:xfrm>
          <a:prstGeom prst="rect">
            <a:avLst/>
          </a:prstGeom>
          <a:noFill/>
        </p:spPr>
        <p:txBody>
          <a:bodyPr wrap="square" rtlCol="0">
            <a:spAutoFit/>
          </a:bodyPr>
          <a:lstStyle/>
          <a:p>
            <a:pPr algn="just" fontAlgn="auto">
              <a:spcBef>
                <a:spcPts val="0"/>
              </a:spcBef>
              <a:spcAft>
                <a:spcPts val="0"/>
              </a:spcAft>
              <a:defRPr/>
            </a:pPr>
            <a:r>
              <a:rPr lang="es-PE" sz="1000" b="1" dirty="0">
                <a:solidFill>
                  <a:srgbClr val="000000"/>
                </a:solidFill>
                <a:latin typeface="Helvetica" panose="020B0604020202020204" pitchFamily="34" charset="0"/>
              </a:rPr>
              <a:t>Fuente: </a:t>
            </a:r>
            <a:r>
              <a:rPr lang="es-ES" sz="1000" dirty="0">
                <a:solidFill>
                  <a:srgbClr val="000000"/>
                </a:solidFill>
                <a:latin typeface="Helvetica" panose="020B0604020202020204" pitchFamily="34" charset="0"/>
              </a:rPr>
              <a:t>MORÓN URBINA, Juan Carlos. Comentarios a la Nueva Ley del Procedimiento Administrativo General. 9ª Edición. Lima: Gaceta Jurídica, 2011. p. 785</a:t>
            </a:r>
            <a:endParaRPr lang="es-ES" sz="1000" kern="0" dirty="0">
              <a:solidFill>
                <a:sysClr val="windowText" lastClr="000000"/>
              </a:solidFill>
              <a:latin typeface="Helvetica" panose="020B0604020202020204" pitchFamily="34" charset="0"/>
            </a:endParaRPr>
          </a:p>
        </p:txBody>
      </p:sp>
    </p:spTree>
    <p:extLst>
      <p:ext uri="{BB962C8B-B14F-4D97-AF65-F5344CB8AC3E}">
        <p14:creationId xmlns:p14="http://schemas.microsoft.com/office/powerpoint/2010/main" val="154232673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4553"/>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INDEPENDENCIA DE RESPONSABILIDADES</a:t>
            </a:r>
          </a:p>
        </p:txBody>
      </p:sp>
      <p:graphicFrame>
        <p:nvGraphicFramePr>
          <p:cNvPr id="7" name="Diagrama 5"/>
          <p:cNvGraphicFramePr/>
          <p:nvPr/>
        </p:nvGraphicFramePr>
        <p:xfrm>
          <a:off x="251520" y="1277420"/>
          <a:ext cx="8388932" cy="5247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6"/>
          <p:cNvSpPr txBox="1"/>
          <p:nvPr/>
        </p:nvSpPr>
        <p:spPr>
          <a:xfrm>
            <a:off x="539552" y="2074060"/>
            <a:ext cx="7884876" cy="4451283"/>
          </a:xfrm>
          <a:prstGeom prst="rect">
            <a:avLst/>
          </a:prstGeom>
          <a:noFill/>
        </p:spPr>
        <p:txBody>
          <a:bodyPr wrap="square" rtlCol="0">
            <a:spAutoFit/>
          </a:bodyPr>
          <a:lstStyle/>
          <a:p>
            <a:pPr marL="271463" indent="-271463" algn="just">
              <a:lnSpc>
                <a:spcPts val="3000"/>
              </a:lnSpc>
              <a:buFontTx/>
              <a:buBlip>
                <a:blip r:embed="rId8"/>
              </a:buBlip>
              <a:defRPr/>
            </a:pPr>
            <a:r>
              <a:rPr lang="es-MX" b="1" dirty="0">
                <a:solidFill>
                  <a:srgbClr val="FFFFFF"/>
                </a:solidFill>
                <a:latin typeface="Helvetica" panose="020B0604020202020204" pitchFamily="34" charset="0"/>
              </a:rPr>
              <a:t>Independencia de procesamiento: </a:t>
            </a:r>
            <a:r>
              <a:rPr lang="es-MX" dirty="0">
                <a:solidFill>
                  <a:srgbClr val="FFFFFF"/>
                </a:solidFill>
                <a:latin typeface="Helvetica" panose="020B0604020202020204" pitchFamily="34" charset="0"/>
              </a:rPr>
              <a:t>El inicio, prosecución y culminación del procesamiento de la responsabilidad en sede administrativa y jurisdiccional es independiente.</a:t>
            </a:r>
          </a:p>
          <a:p>
            <a:pPr algn="just">
              <a:buFontTx/>
              <a:buBlip>
                <a:blip r:embed="rId8"/>
              </a:buBlip>
              <a:defRPr/>
            </a:pPr>
            <a:endParaRPr lang="es-MX" dirty="0">
              <a:solidFill>
                <a:srgbClr val="FFFFFF"/>
              </a:solidFill>
              <a:latin typeface="Helvetica" panose="020B0604020202020204" pitchFamily="34" charset="0"/>
            </a:endParaRPr>
          </a:p>
          <a:p>
            <a:pPr marL="271463" indent="-271463" algn="just">
              <a:lnSpc>
                <a:spcPts val="3000"/>
              </a:lnSpc>
              <a:buFontTx/>
              <a:buBlip>
                <a:blip r:embed="rId8"/>
              </a:buBlip>
              <a:defRPr/>
            </a:pPr>
            <a:r>
              <a:rPr lang="es-MX" b="1" dirty="0">
                <a:solidFill>
                  <a:srgbClr val="FFFFFF"/>
                </a:solidFill>
                <a:latin typeface="Helvetica" panose="020B0604020202020204" pitchFamily="34" charset="0"/>
              </a:rPr>
              <a:t>Independencia de calificación: </a:t>
            </a:r>
            <a:r>
              <a:rPr lang="es-MX" dirty="0">
                <a:solidFill>
                  <a:srgbClr val="FFFFFF"/>
                </a:solidFill>
                <a:latin typeface="Helvetica" panose="020B0604020202020204" pitchFamily="34" charset="0"/>
              </a:rPr>
              <a:t>La calificación de la responsabilidad es potestad exclusiva de las autoridades administrativas (responsabilidad administrativa) y autoridades jurisdiccionales (responsabilidad penal y civil). </a:t>
            </a:r>
          </a:p>
          <a:p>
            <a:pPr algn="just">
              <a:buFontTx/>
              <a:buBlip>
                <a:blip r:embed="rId8"/>
              </a:buBlip>
              <a:defRPr/>
            </a:pPr>
            <a:endParaRPr lang="es-MX" dirty="0">
              <a:solidFill>
                <a:srgbClr val="FFFFFF"/>
              </a:solidFill>
              <a:latin typeface="Helvetica" panose="020B0604020202020204" pitchFamily="34" charset="0"/>
            </a:endParaRPr>
          </a:p>
          <a:p>
            <a:pPr marL="265113" indent="-265113" algn="just">
              <a:lnSpc>
                <a:spcPts val="3000"/>
              </a:lnSpc>
              <a:buFontTx/>
              <a:buBlip>
                <a:blip r:embed="rId8"/>
              </a:buBlip>
              <a:defRPr/>
            </a:pPr>
            <a:r>
              <a:rPr lang="es-MX" b="1" dirty="0">
                <a:solidFill>
                  <a:srgbClr val="FFFFFF"/>
                </a:solidFill>
                <a:latin typeface="Helvetica" panose="020B0604020202020204" pitchFamily="34" charset="0"/>
              </a:rPr>
              <a:t>Independencia de sanción: </a:t>
            </a:r>
            <a:r>
              <a:rPr lang="es-MX" dirty="0">
                <a:solidFill>
                  <a:srgbClr val="FFFFFF"/>
                </a:solidFill>
                <a:latin typeface="Helvetica" panose="020B0604020202020204" pitchFamily="34" charset="0"/>
              </a:rPr>
              <a:t>La sanción impuesta para un tipo de responsabilidad, no limita la posibilidad de imponer una sanción diferente por la misma conducta por otro tipo de responsabilidad.</a:t>
            </a:r>
            <a:endParaRPr lang="es-ES_tradnl" dirty="0">
              <a:solidFill>
                <a:srgbClr val="FFFFFF"/>
              </a:solidFill>
              <a:latin typeface="Helvetica" panose="020B0604020202020204" pitchFamily="34" charset="0"/>
            </a:endParaRPr>
          </a:p>
        </p:txBody>
      </p:sp>
    </p:spTree>
    <p:extLst>
      <p:ext uri="{BB962C8B-B14F-4D97-AF65-F5344CB8AC3E}">
        <p14:creationId xmlns:p14="http://schemas.microsoft.com/office/powerpoint/2010/main" val="7939488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INDEPENDENCIA DE RESPONSABILIDADES</a:t>
            </a:r>
          </a:p>
        </p:txBody>
      </p:sp>
      <p:graphicFrame>
        <p:nvGraphicFramePr>
          <p:cNvPr id="6" name="Diagrama 3"/>
          <p:cNvGraphicFramePr/>
          <p:nvPr/>
        </p:nvGraphicFramePr>
        <p:xfrm>
          <a:off x="467544" y="1159009"/>
          <a:ext cx="8136904" cy="2486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6"/>
          <p:cNvSpPr txBox="1"/>
          <p:nvPr/>
        </p:nvSpPr>
        <p:spPr>
          <a:xfrm>
            <a:off x="539552" y="1628800"/>
            <a:ext cx="7920880" cy="1923604"/>
          </a:xfrm>
          <a:prstGeom prst="rect">
            <a:avLst/>
          </a:prstGeom>
          <a:noFill/>
        </p:spPr>
        <p:txBody>
          <a:bodyPr wrap="square" rtlCol="0">
            <a:spAutoFit/>
          </a:bodyPr>
          <a:lstStyle/>
          <a:p>
            <a:pPr algn="just" eaLnBrk="0" hangingPunct="0">
              <a:defRPr/>
            </a:pPr>
            <a:r>
              <a:rPr lang="es-ES_tradnl" sz="1700" dirty="0">
                <a:solidFill>
                  <a:srgbClr val="FFFFFF"/>
                </a:solidFill>
                <a:latin typeface="Helvetica" panose="020B0604020202020204" pitchFamily="34" charset="0"/>
              </a:rPr>
              <a:t>243.1 Las consecuencias civiles, administrativas o penales de la responsabilidad de las autoridades son independientes y se exigen de acuerdo a lo previsto en su respectiva legislación.</a:t>
            </a:r>
          </a:p>
          <a:p>
            <a:pPr algn="just" eaLnBrk="0" hangingPunct="0">
              <a:defRPr/>
            </a:pPr>
            <a:endParaRPr lang="es-ES_tradnl" sz="1700" dirty="0">
              <a:solidFill>
                <a:srgbClr val="FFFFFF"/>
              </a:solidFill>
              <a:latin typeface="Helvetica" panose="020B0604020202020204" pitchFamily="34" charset="0"/>
            </a:endParaRPr>
          </a:p>
          <a:p>
            <a:pPr algn="just" eaLnBrk="0" hangingPunct="0">
              <a:defRPr/>
            </a:pPr>
            <a:r>
              <a:rPr lang="es-ES_tradnl" sz="1700" dirty="0">
                <a:solidFill>
                  <a:srgbClr val="FFFFFF"/>
                </a:solidFill>
                <a:latin typeface="Helvetica" panose="020B0604020202020204" pitchFamily="34" charset="0"/>
              </a:rPr>
              <a:t>243.2 Los  procedimientos para la exigencia de la responsabilidad penal o civil no afectan la potestad de las entidades para instruir y decidir sobre la responsabilidad administrativa, salvo disposición judicial expresa en contrario.</a:t>
            </a:r>
          </a:p>
        </p:txBody>
      </p:sp>
      <p:graphicFrame>
        <p:nvGraphicFramePr>
          <p:cNvPr id="12" name="Diagrama 3"/>
          <p:cNvGraphicFramePr/>
          <p:nvPr/>
        </p:nvGraphicFramePr>
        <p:xfrm>
          <a:off x="475928" y="3789040"/>
          <a:ext cx="8136904" cy="28083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CuadroTexto 6"/>
          <p:cNvSpPr txBox="1"/>
          <p:nvPr/>
        </p:nvSpPr>
        <p:spPr>
          <a:xfrm>
            <a:off x="539552" y="4402847"/>
            <a:ext cx="7920880" cy="2062103"/>
          </a:xfrm>
          <a:prstGeom prst="rect">
            <a:avLst/>
          </a:prstGeom>
          <a:noFill/>
        </p:spPr>
        <p:txBody>
          <a:bodyPr wrap="square" rtlCol="0">
            <a:spAutoFit/>
          </a:bodyPr>
          <a:lstStyle/>
          <a:p>
            <a:pPr algn="just" eaLnBrk="0" hangingPunct="0">
              <a:defRPr/>
            </a:pPr>
            <a:r>
              <a:rPr lang="es-PE" sz="1600" dirty="0">
                <a:solidFill>
                  <a:srgbClr val="FFFFFF"/>
                </a:solidFill>
                <a:latin typeface="Helvetica" panose="020B0604020202020204" pitchFamily="34" charset="0"/>
              </a:rPr>
              <a:t>La responsabilidad administrativa funcional es independiente de las responsabilidades penales o civiles que pudieran establecerse por los mismos hechos, en tanto los bienes jurídicos o intereses protegidos son diferentes.</a:t>
            </a:r>
          </a:p>
          <a:p>
            <a:pPr algn="just" eaLnBrk="0" hangingPunct="0">
              <a:defRPr/>
            </a:pPr>
            <a:endParaRPr lang="es-PE" sz="1600" dirty="0">
              <a:solidFill>
                <a:srgbClr val="FFFFFF"/>
              </a:solidFill>
              <a:latin typeface="Helvetica" panose="020B0604020202020204" pitchFamily="34" charset="0"/>
            </a:endParaRPr>
          </a:p>
          <a:p>
            <a:pPr algn="just" eaLnBrk="0" hangingPunct="0">
              <a:defRPr/>
            </a:pPr>
            <a:r>
              <a:rPr lang="es-PE" sz="1600" dirty="0">
                <a:solidFill>
                  <a:srgbClr val="FFFFFF"/>
                </a:solidFill>
                <a:latin typeface="Helvetica" panose="020B0604020202020204" pitchFamily="34" charset="0"/>
              </a:rPr>
              <a:t>Los procedimientos para la exigencia de la responsabilidad penal o civil no afectan la potestad para procesar administrativamente y sancionar al funcionario o servidor público que hubiera incurrido en responsabilidad administrativa funcional, salvo disposición judicial expresa en contrario. </a:t>
            </a:r>
            <a:endParaRPr lang="es-ES_tradnl" sz="1600" dirty="0">
              <a:solidFill>
                <a:srgbClr val="FFFFFF"/>
              </a:solidFill>
              <a:latin typeface="Helvetica" panose="020B0604020202020204" pitchFamily="34" charset="0"/>
            </a:endParaRPr>
          </a:p>
        </p:txBody>
      </p:sp>
    </p:spTree>
    <p:extLst>
      <p:ext uri="{BB962C8B-B14F-4D97-AF65-F5344CB8AC3E}">
        <p14:creationId xmlns:p14="http://schemas.microsoft.com/office/powerpoint/2010/main" val="37577141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INDEPENDENCIA DE RESPONSABILIDADES</a:t>
            </a:r>
          </a:p>
        </p:txBody>
      </p:sp>
      <p:sp>
        <p:nvSpPr>
          <p:cNvPr id="6" name="Rectángulo 6"/>
          <p:cNvSpPr/>
          <p:nvPr/>
        </p:nvSpPr>
        <p:spPr>
          <a:xfrm>
            <a:off x="611560" y="1484784"/>
            <a:ext cx="7992888" cy="42484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0" hangingPunct="0">
              <a:lnSpc>
                <a:spcPts val="3000"/>
              </a:lnSpc>
              <a:defRPr/>
            </a:pPr>
            <a:r>
              <a:rPr lang="es-PE" sz="2000" b="1" dirty="0">
                <a:solidFill>
                  <a:srgbClr val="000000"/>
                </a:solidFill>
                <a:latin typeface="Helvetica" panose="020B0604020202020204" pitchFamily="34" charset="0"/>
              </a:rPr>
              <a:t>Acuerdo Plenario N° 1-2007/ESV-22</a:t>
            </a:r>
            <a:endParaRPr lang="es-ES" sz="2000" b="1" cap="small" dirty="0">
              <a:solidFill>
                <a:srgbClr val="000000"/>
              </a:solidFill>
              <a:latin typeface="Helvetica" panose="020B0604020202020204" pitchFamily="34" charset="0"/>
              <a:cs typeface="Arial" pitchFamily="34" charset="0"/>
            </a:endParaRPr>
          </a:p>
          <a:p>
            <a:pPr algn="just" eaLnBrk="0" hangingPunct="0">
              <a:lnSpc>
                <a:spcPts val="3000"/>
              </a:lnSpc>
              <a:defRPr/>
            </a:pPr>
            <a:endParaRPr lang="es-ES_tradnl" sz="2000" b="1" i="1" dirty="0">
              <a:solidFill>
                <a:srgbClr val="000000"/>
              </a:solidFill>
              <a:latin typeface="Helvetica" panose="020B0604020202020204" pitchFamily="34" charset="0"/>
            </a:endParaRPr>
          </a:p>
          <a:p>
            <a:pPr algn="just" eaLnBrk="0" hangingPunct="0">
              <a:lnSpc>
                <a:spcPts val="3000"/>
              </a:lnSpc>
              <a:defRPr/>
            </a:pPr>
            <a:r>
              <a:rPr lang="es-ES_tradnl" sz="2000" dirty="0">
                <a:solidFill>
                  <a:srgbClr val="000000"/>
                </a:solidFill>
                <a:latin typeface="Helvetica" panose="020B0604020202020204" pitchFamily="34" charset="0"/>
              </a:rPr>
              <a:t>“…la responsabilidad penal es </a:t>
            </a:r>
            <a:r>
              <a:rPr lang="es-ES_tradnl" sz="2000" b="1" dirty="0">
                <a:solidFill>
                  <a:srgbClr val="000000"/>
                </a:solidFill>
                <a:latin typeface="Helvetica" panose="020B0604020202020204" pitchFamily="34" charset="0"/>
              </a:rPr>
              <a:t>independiente</a:t>
            </a:r>
            <a:r>
              <a:rPr lang="es-ES_tradnl" sz="2000" dirty="0">
                <a:solidFill>
                  <a:srgbClr val="000000"/>
                </a:solidFill>
                <a:latin typeface="Helvetica" panose="020B0604020202020204" pitchFamily="34" charset="0"/>
              </a:rPr>
              <a:t> de la responsabilidad administrativa en que incurrió el funcionario por haber cometido graves irregularidades en el desempeño de sus funciones, </a:t>
            </a:r>
            <a:r>
              <a:rPr lang="es-ES_tradnl" sz="2000" b="1" dirty="0">
                <a:solidFill>
                  <a:srgbClr val="000000"/>
                </a:solidFill>
                <a:latin typeface="Helvetica" panose="020B0604020202020204" pitchFamily="34" charset="0"/>
              </a:rPr>
              <a:t>la existencia de un proceso penal no enerva la potestad de la Administración para procesar y sancionar administrativamente </a:t>
            </a:r>
            <a:r>
              <a:rPr lang="es-ES_tradnl" sz="2000" dirty="0">
                <a:solidFill>
                  <a:srgbClr val="000000"/>
                </a:solidFill>
                <a:latin typeface="Helvetica" panose="020B0604020202020204" pitchFamily="34" charset="0"/>
              </a:rPr>
              <a:t>al servidor o funcionario que ha incurrido en falta disciplinaria porque ambos ordenamientos jurídicos </a:t>
            </a:r>
            <a:r>
              <a:rPr lang="es-ES_tradnl" sz="2000" b="1" dirty="0">
                <a:solidFill>
                  <a:srgbClr val="000000"/>
                </a:solidFill>
                <a:latin typeface="Helvetica" panose="020B0604020202020204" pitchFamily="34" charset="0"/>
              </a:rPr>
              <a:t>cumplen distintos fines o sirven a la satisfacción de intereses o bienes jurídicos diferentes</a:t>
            </a:r>
            <a:r>
              <a:rPr lang="es-ES_tradnl" sz="2000" dirty="0">
                <a:solidFill>
                  <a:srgbClr val="000000"/>
                </a:solidFill>
                <a:latin typeface="Helvetica" panose="020B0604020202020204" pitchFamily="34" charset="0"/>
              </a:rPr>
              <a:t>…”</a:t>
            </a:r>
            <a:endParaRPr lang="es-ES_tradnl" sz="2000" i="1" dirty="0">
              <a:solidFill>
                <a:srgbClr val="000000"/>
              </a:solidFill>
              <a:latin typeface="Helvetica" panose="020B0604020202020204" pitchFamily="34" charset="0"/>
            </a:endParaRPr>
          </a:p>
        </p:txBody>
      </p:sp>
      <p:sp>
        <p:nvSpPr>
          <p:cNvPr id="2" name="AutoShape 2" descr="data:image/jpeg;base64,/9j/4AAQSkZJRgABAQAAAQABAAD/2wCEAAkGBxMSEhUSExMWFhUXGBgbGBcYGBcXFxgYGhgXGBcXHRUYHSggGBolGxcXITEhJSkrLi4uFx8zODMtNygtLisBCgoKDg0OGxAQGy0lHyUrLS0vLS0tLS0tLS0tLS0tLS0tLS0tLS0tLS0tLS0tLS0tLS0tLS0tLS0tLS0tLS0tLf/AABEIAMUA/wMBIgACEQEDEQH/xAAbAAABBQEBAAAAAAAAAAAAAAAFAAEDBAYCB//EAD0QAAECBAUBBgMGBAYDAQAAAAEAAgMEESEFEjFBUWEGEyJxgZEyobEHFEJSwfAjctHhFTNigpLxFiRTc//EABkBAAIDAQAAAAAAAAAAAAAAAAMEAAECBf/EACgRAAICAgICAwABBAMAAAAAAAABAhEDIRIxBEETIlFhMnGB8BQjQv/aAAwDAQACEQMRAD8AB0Truiei5w2cUSou6LoNUIUMVNIZ6oLDgg3IRbHvgaOXIbC+FDm6DY42iDuW8JCG3hNGcbUVqRk4sVwY1tXGwHKrYSitlAVyQwmPG/yoL3DmlB7lejdm+xMOC0PmAIkXj8LOlNz1WoeaCgFBwNFvh+lLZ5lLdgplwq9zGdK1+im/8Le3SMwn+U/Vb2NEOyqmFa5J/fyCxJfgWMTzvEOzkwwWbmpu0g/JUMrmnK4EHrZekR2Mh3cSSfhaKknyG6FTkrEjH+NWGwaNaKn1dssqLI0jIiCnEH91Xo2FYTKFoyt8XWpJVDH+zUIjM1uR40c0EfLdb+G1dg+aToxP3cbhcRILRsmid7DiGFE+KlWuGhame011KXyRcXTCR2c5Wpy1vCf7v1KdsKgoh2jdAvGpesNrQQC6IwVOg6+QVSFHmXRXtL+9bDIzutoPCKHjyV7tG1vdsDzRucVI8is/h8oXWLu6BDnZnVDXhv4epXV8RcsO/wCTn53WQ1rACAui0dFTw4Z2g3uKqy+WHJXMkkpVZ0I7VnYATho5C4ZLjqnbAB5Wdfpuh6jkKOIzQqONKjKSNV3AuwLVatFezp7bLTYe6rWnkLP5ahGsFdWG3pZbxMBnWgpRPRSBqcBFFgDlT5VJlThiJZmiMNThqlDU+VSyALHtWjipQ0jwhEMcP8Tyah0Q6BCl2M41oiIJcANaj3XrvY3s/wDdoed/+a8Cv+gfl8+Vivs+w4RJgxnirIQqP5z8PtqvUe/+aLBLsuVkrzVQxQpGrmlUVmUQ93RDpuORZt3H2aOT/REpmKGtNdf3dAZmaa2oB6knclDdILFNk8o1rKxHHMd3HU/0HRUIk8Xlzq+HQdeaeSHR50x4jYLDQauPDQu4QbEzHNkhN8INqnmnAWG7N8C9LRhY7o4ZsOhOrc0WODIRtDc/z+II3KvLQ2p9VqMnFgskEBsbky8lpFHi7T1p9Dos3rt/3ut3i0GpDx69Fk8SgZYzuHBrvU6/RL5t3ZrH+FZrU2X6qw2GkIf1SdhQB2moYYBFSXgAaXIsaqBuGxnzEth8xEGQEUykHKCKkVG5V3F5B0bMxrg3x1JO1GVQDC3vgRmRtXNcC06iul12vEaWKrEM2OUpvRscSwxktHdBhghgplqSTQjlRPaqsCZiRXOiRCXEnU/orxvdc3O/vY9ji4/VkYGyTGqSifKgWEogdDrZVMPu2nUoiqMpZzhwfqiRf1ZT7RZYLIrgJ8LhwUNYNVfwI0e9vIqtY39geZfU0bRoug1KALBSURxIBUT0UmVPlRLMkWVdBqkDU4ClkoyWLurFd5gKrEF1JMOzRD/MSuXDVCb2OQWj0TsHKZJYEi8RxefLQfRayGRrZC8Na1sKGNsrQB6BdTGJNacrfE7gbefCPAklYXdFaBqqrpkDqdkDjT5Gpoh0TGiKsYAXus0+fCuUy44jrtRiJBDWu8VaOA4KAYhMUaDyi87Jy8IeEmLGcPG4nc8DaiAT0BxGU1r5ILWw8aojw6dEODFdfM+1eANlewiIwkNigmDBbme0aucbj0WYhw4hJhhrjQ8LUYDJd3mdGcPF+EX9yjaW2ZnbVIhHaRxjOyNywgfC0gaefK1kEmIwvIo0WHXqgJEsw/woVTyQXfJFJWdLmUNh+7nhVOfIB8fHYTlXBwyneyzuPMAiUGzQK80Vtk6Q52Tc67DmnVPiEPPDDgLt+iBk3GkXFU7A4amaz6qdjU4YkaCmdm4nhjkbRAPcUKfCsJESUjRXCwiQWjyzDN8ioo5qyY//AEH1K1ToBg4K40uaP9SQR9F1PGW/9/EZ8h8cdL2y520hwmNhQ2ZWkaMGtOaLMNNqKtJSsxMOdMkOcAKvedNNApwb+aW8rcrJCHB1dkgXbhYJgFLFhmnlsL/TRLRxyn/Sg0ml2VsqoOtFcOQCrRnmA0KqT9O9a4GxCNCEoupIy5J9F2FqVcw45YzeooqMs+48la+F7HcOQ46kSatGulhZTZVFK6qzRNWc4B5V0GrsNT0RCjgNXMY0a48AqYBVcYNIDz0p7qi0tmNZc1U8rLl7msH4iBbjc+ijgjX2R3s8y7SBYm55Fb3/AC/VZjHlIbuka9jMwDQS1jQBm/EQLW481HHhtFmvaxvNtfq4ohitAzOLDKPoszhZdnzMaHxohIZm+Fjd3HjzR5d0XBWrOMVl4YB/jxPMggfRZGLMlriA/MDodw7Yhartk7uC1kSZMSI4Vyw8uVvQhZuTwt8ZweSBDNw4jxO8go48ewkJqXTC/ZQl0wA/R1PchbzFsKa+EWAUJ0duCs1h0lSJCoCKuA69FuSz96rMVaaMZZO0zJynZ57KlkRpsD4hquJ2cdDHjl9tWNzfRaSYbpT9hDMSa4tJaaOpbqqaokZWZz/FmuFoLvVhH1XAY5xqYdvygED1O6ry3aWJDOSO00JOV5Hh8q8rUys2HtBssNBf8A2ESbFtFehN/hkFdxl1E+H5KkgUwPGhgOIURap8Qe1paXECtr7kfqqwijK+huGk09ErKNSouOzKy0POyOOYjB7vot39ohEHDhB5yMHpqsX2Wo57gdMzD7PC0X2vxTmgsrbK53rVdHC6Uv7orNHllUf8mgxGegSsgxrqDNDAawauJGtPXVYB2xVQvjTbxq52UAa5WgW9Aifc5RQ/ht0S/lZFJ/2NRwfHW9sibEq6mw1/7RMtcW3Ia3apyj23Q0PEMUaKuNyToF0yAX+JxLj109kXHHiqQPJt2Qznc6GjvJCn90CMpcL6G4HkUWn5HILtp6IFMQwi8fRhMNy9DQgq3MDw14INbrNScwYZHG4WpNHwyRxXf9EhlxPHNfgxGakjTyDqhp5CvAIRgz6w2FGVtbQlLTYJDU+VSZU+VEswcZUL7SOpBpy4BGMqA9rneFjeST7BQ1BbMyfgvu4D3NFowQ0tGjRS3QLORW1hkdK26HVGpOahPYM1dNuVqG+v0Za0biTm2zEC2ulOOFQkoboT3For4KeVCgeFTzoURprRmjhyCtbOQmOYTsRcjXoard7v2UlSpmImsDhmO6PMOqK5gwG9eCeOiLYZAMWJcUFB4RYMZs3o4/ILlso3MA0Emurr36BGYVITLdSTuTuVlzcuw0YqPRZw6M0zLhajBb2ojuapqvPpKbMNkSadpEiNawf6ahtfcrbRQWU4+nRag9GMsNlvKgU6/wASJxpsZVn5qLUqZGq0YhF+ziJAaQ5j2hzXbEVF1mzMGTjmCSe7IDmV1aDseiP45ijJWC2IfE82Y3k8noF5jNz8SNFMSI7M52vlsAOFUYWgkWemOmQ4Cl1elDnhkb6+yxGBYkR/DcbfhP6LSYfM5Xa2PshdPZqcbQO7fymeSc9usMh4PTR3yK89wvtFGhH4swpQh17EU12XsU/LiLCiw/zsePcGnzXglMpI4NPZO4YxlGmjnZpShK0zX9nMShtiHM7LUb6VzAi61Xah33vEGQ2kOaGtFQailMzjUWXlTYlEZwHGo0s/vITgHUIuKih1FFb8err2Eh5bbuS3VGzl47YDBBh2cal7vUilVDMxCBTkrNjtK82iNabk+Gzrmpp0RSHNQ3gFhPWuo6JF+O4O2u32Hx5VN6ZIHXRjD5xsNuZ2wt+qzoi2UczGLqCqPj7NZVaDeIY0IgIsANPRZ2Kb6rkimqhjP4RuwNUTtFahHsBi1hEVu001pY6GqzMA3qtFgJ/zfJp+aHninjKxt8jR9nYlYZHBWhaVluzkTxxG+v7otRANgk49Ey6kytRPRdUT5VsFRxRZTtk7xsbw2q14asX2mOaYd0ACqwmJbBrG2HkmlssNx2a6lRsDyFYpf0QyamG/ELgfNVh5Sloak4pbNFEHt8kZwHGmn+E41NLdQvM5ftERVj2ksrahu3yV6WxGSBDzFmMwNcrWitf5k5Hx2uxV516PTJeBDY50Spvya05AChiB0y4Q21DN+co8uVn8G7RMmGxC1hbl2Jq48OPToFqOz78sIv3d9NggNcZcWOQlyjyQB7cTQh900DwMc00HDXA/otX/AOTwHfjAa4VBOl9qrAdtHZneiM9npNkaUENwBFLK09G5xTSsLzOINoaOr5aIIMQL4oaNFxE7MuZUMeQONkHmpKaZUNFB+bf3WasqlRz20nM8xl2htDR56lZ6GzxLuJBLTV5vrfVciPwCfRMLrRmq7CkuadDqFpJKPnZX8Q1G3osdAmydQba1C0WFxxTMCOCOQgzizdqjWYLNgnKdV472pkTAm48I7PJHk45h8ivToLsr2uCxf2pM/wDdDx+OExx86kH6I3iS20c/zI+zJNVqE5VApWOToimSEkEkU8kUwOZBJb6oVSvmngRSxwcNQszjyi0FxT4TTNG91E0QgUVeJGDx3jfUcJNjApVROg5JnbioIxupHOCqRn3stxQOT0Tyt3UGpWkwEeB55cG+1yheGwO7ZXWPEGWGz8gPxRHcADRGcPYGAMboBrydz7pby51Cv0vBHlKy/hAyzHRzeKf9rWSxssk05Y0M+m61ctuErB2iZ1s7ononouY0RrGlzjRrRUngLYI6AWBxV4Md55f02VHtD2qixorRCcWQa0AbYu6uP6LGzRc6IdSanc1TcfFbW2ZWbh6NhicTRg1eb/yjVBsUjECjRQfvZDZaM9r2FxJodzWgV6da0+NzjQfhG/qmMOJY40ZyZfk2BnlO0D1TxYlTYUHC5hn6FGFgjhGJOl4rYjbgWcNnNOoXrEnUNaGnwOAcPJ1wvF2ustt9m+Mu7wyr3EtLSYdfwkatHSn0S3k4uStehvxc3F8X7CvaeDWrv30Rfse//wBZh4t81x2ol/4RVjApfu2GHpQA+4SUXo6r2kF8QxFkJlXkH5IMWxZgVDu7YdBTxEc0Oym+5CZjgvvDh0t+Z21eg1RmYjshNJ3RCtR0uzIx+yjbucanl2/ooG4Kz81vZEJvFM2atq+6FwmxHeKjqKORqy23B2keGh81RiyRDqDwkeytSheDrbhEmvqLj1/ssNsFuwY+ZplaRRwp6+u6y/2lRs0zDG4gtr6kr0ASoe0tt0J2P9F5R2sm+9mohFw3wD/Zb61R/Gj9rE/Ml9aBK6aVyknjnE8LlSR27qKAdlLEbaqhr0PKRS11t0Qjtymn/SFA3RHvSW0NKHdDmtjGGWmhNYXENAJJ0AuT6K7K4TGcbMy9XbeipwIhlyyMPiqSzzG/kttLzDY7WOhEVLA57XWLSdveqV8ic4R5RWg+LhKXGXYHfK9yWgGpeDncdT0HA6K/KuuEsTk3loccvgNbHZVmOp7rnyk5xt9jsUo6QXmXgBh4cN/0WplH6HkLIR3VYf60WlwyJWGw9FMQvnWgsvOvtFx93e/c2glgAMSmpJuB5BHB2zH/AMT/AMgsdjcwY8w6LSheRbWgAAHqnPHS57FskJJAYS723bprex9lwxzRFc52hFvNS4lGy7EIQX7rorYtJpMtRogyjpVSiLnh5a0pqd6dEPzKaXiUtsrMpnJaNtOq4qp5t4s0aKurKZIwWV3DJp0F/fN+JlCPe49lQa5WIfwnzVdlx7PYY0yyZgNey7XgEe4qPS6vxgA9rhoRT+i8m7K9pDKuyPqYJNSN2H8w/UL0iHiTIkPM0hzaWIXMy4njf8HWwZlkS/Qnh0QZC4WqShmNzDiQxtKk0VzBo4dCFNtfUm67MFta0vzrTlZoYvZxI4RChMqRnf8Aicdz0GwU8WJagbfgaJTM0ABegQLEMV8By1rW1lHIpKy3Hd4rgDdVXOr0Q2bxDKRmqKhU4M9UnWm39lVMlBnEsQMtKxYjj4gCGV/MQQ1eSEk3Oup891qO2uM96WQGmrWGrv5qEU9AsuuhghxicjyZ8piSSCQRhcmht0K6bEtRcNi8LklQs6KKObRvoq+EwWvfR3BoOuyvuZlcA4GgIqOlboOSW6HfGhUXIr9oDSI2ENIbGt/3EZnfM/JFuxcwe/iVFRkA9v2UHxnKZmI4GrS7NUihuBYjkaK12dmTBi3aTmaeleqz5EbwtL8BYn/2pv8ATdTTqse3LqD9EAhEEBWjjYp/l/NDBMWpRciEJJbOpyQcdQt8x5ox2ai1g04JCyjcRo2mT5q1hOO9yCDDqCa2NKLeODXYPN9loHPaQmM/kGUNGZ34tx6ImyDVUZfAIs3MxWM8MNlC55FgaWA5JTHjzTk7/DGZOtAdmHxJuL3cJhe7j9SdAtVh/wBmwArMPIds1lLeZOq13Z/CIUqwshEl3xOcdXf0HREMSjkQy4C9EeeZ/wDkHDBHuRkpTsDKVo/vHgf6qa+SE4t2NgMa/KwtAPxlxOUfqt1JHOxkQGgFTTrwfI1QrtT4obm7G5/ogvLP9DrDC6pHj0/LFjjeo2dTX02VZaHEoXhKzxFLLoY58kc7ycPxy10MpYTtlEnRBc6eLq5IT8SCA5h3NRsR1Cq5gUzDaippPTNJtO0eqfZ9HiTcOIIeTOCKtLqGm1OiNTrYsveNDcy9AahwPqF5p9n+MmVmmmtA6gPCN/an21+9xmwIDiIMI1JFs8Slz5N0Hql5+PF9DcPLku9hfFsQYW3280BZi1G2bvqT7UQCBiUZwoXkj0rTzVqYkwYYeCTenQinyohLx67Gv+VGtIbEcZLquO1hRCouLRCKDw9RqnmoFATsB7oemYYor0J58+S6uhJJJkQUHSSSUIJdw2FxDQKkkADknRRrRdipQOjGIb93QgdTuszlxi2bxwc5KKLc/wBl/ukOHEiRKxHmmQCzRS/i3KoRYpyve41yttzmJo1Gu1E+YsYA6MFKdTcrOYg4iFSho51SaWtYX8ygQblVnQyxWLG1ErS/jcXPeAK1NdXco7AxfMGwniHkafAQ67PLkdEHw3BI8xXuoZdQV4B6AnUqlHguY4se0tcLEEUKYcU9HOUmtm9dhzsucCrDo4EEevChdAos72XjObHY0OIDqgtqaG3C1lAuT5OP4pUujp4MnyR2UjDCRgq3kCYsul+Yeg3h8i55IAs0VceAj+EMAY4MrlrW+pduSq3ZV3iiQzq5lvTVGpeI2FDLSL3RcEfryJJ+gHhMcmYeCb5DT0KITJoBXS/tugeFxh/iDQNHBzfOor+i0mKNowmmh+qKl9LLlqRU7OAmA+otnJA4BpRU+0UKrKJuzuMthOiwn6uFWV0OxHmq+J4s11iql/Si0nyZi8ck8sPN1AWZn5QgZxpv/VbDtdFPcggCmYVP0QfDX5rEWOyZxTcYWCy41lfF9mYSRXHsL7l9hZyGZSnIyUlaOTPHKEuLGSBSIKZaMHf1XAXQKYqELECPRHsLmM0PJSviPoFmUawKJlF71dfyCph8D+2yLHn+IMBqAL+aFKziEYPiOI00HkFWKhjLLlNsZJOkoDEEkySsgqrWdnJJ0KG6I4OBeAWga5RuR1Qbs5J99MQ2EVFakeXK9aBaylh0SvkZK+o74mPfNmFg4LMPBeYZFb1dRo+a02BwYMGF3cV5JOoaAW86HVTTkxmuTVApwk1pQUSzk2PuPJbNFM9k4RDY0OO9g2ew/AT+aGTSiEz09ChPMtikNsYtALIzRdzDoai48kKdOPADQ91KXFbf3VLGYYiQGvMQZodQWH4shPxDkJjFJ3QlmxVHkaLBMPwsxS+A92ZtwyIdAN2uOvkonNuaHcoP2ckSxmd1KuoW9G7IykPMycp0vQfxYcY3+nORP3aZ5TtSmxkK4fM93EbEGx+WhWixqYa0h5PgI24O6zf3d/5Hf8SrsJrnM7twdbQkGlOEXDkpcStXZUxKAWObHYalpDhTdFZ/tDDewOabOHsdweoWamHxIdRQuh/Ty/ohTSW/xIXiadW8+mxTa6o3xXsLTD4cVpabH8J3B2NUJgTpNWRD4m28+q4MwK1BI6HX+6jnoebxNs/6qRXpk/lFqbitfBex5sRbz2VLspKF8QDjVViHus5W8LmXS78zb8g7oqXGLRjXKzX9psAZFggaOAq09QvNXS9Lb6Lbz/acxG5Q0grNPYNVMcnHRjJCMtgwQE0SXh6ut1CJZB0QnGH3DdtUeEnJ0LZoxhC6KBpU00STBdEJk5pyrMvFyj0IVdTRCzL4a3pqdORTzVGouiFJJJWZEkkkoQSdjakDkge6ZTSLKxYYO72/VU+i0rZ6XheEw5eGBD+KxJ3J8+FNHnQK2cfRSA7eypz0WhsLrlNtu2dyEElQNmMS4B9lRfEc41ofop476KAuK2jbI8u2pOtEFxqOe/NPwAN9hf6oyXZbi5/e6oN7PucS58VgJNTqTdHxyjF3JiPlqUqjEPYZirIkFlAQWDK4U9ldbEB3Q6Tk2Q2hjXN8zup8oH42e6QzRU5toLibjFJlwp6qOWisNjEZXY1VnI3/AOjPmlnFrtB07Cf+ITmxJ/2FJ2JzvX/gf6oVNYoTEOVvgqLVAtao1TT2LuLz3baNtS4tzqUfi37BV/AWxCZcJbO9lXAkOAFPI04WFl4j2PLgLE1LdlrTizXOcwspCe2huLO/NqgHcva8tALqXqLimxqjY5dpm0yzGlYcRhdXXbcFVcOi5v4biK7O5CsUO4p52UT2AcBaT9BLZFNS5a6hKrvh9VYeRuR7qCI9v5m+63GzEmuyMNSLVG6Oz83sonTLeCfZESYN5Ir2WMwQrF4ZLg4XsrX3kfl+aj75x1FB0RIXF2L5pxnGgQEiVeZAvopGsofhFPLZGc0I8GDQDwnyHgok/WwslE1sFPkL+MGUSRNwFqBP3QIFhXfRT5ET4mC0kV+7tp8N/wBF0yA2htfZV8qL+GQKDDwVLAYQ5ruCD80UhQWbjb5rtkFm45/ssPN/BtYX2buJMB7G7WFCRQiqFx2HUn3VHD8aoMkXQaEXtweqvffYR0ez1NEk4tHUjNNFKJC619FWiigqf7qzM4g0VAI9ENiTeb3W0mSU0iB2Yn8VOhC5Obl3urHety0y+LlOI7LjJ5LVv8AlYsd/q/5Lkwz19wrTI7RYtraleqi70Ajw1v8ALhWr/CrRX7o9ff8Auum5v9X/AC/upnxhUkN8h+qRjtJHhoN6BXv8Kv8AkJ90OE4hApJJJtjFDiXCmay2p9CkkstslDOg11JPqq8xKilUklcZOzMugfFggKAwhwkkmotiskLuRwumwAkkrcmUkjruBwuhAbwmSWeTN0jowhwl3I4CSSls0oo4MIcJGA3hJJaTZGkciCOF13I4SSUtkpDd0E/djhJJS2Qbugm7sJ0lLLGMILkwAkkrtlUhmwgnyiuiSSuy6RyWpAJJKyUdtYF13YSSWWyDGGEiwJJKWS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srgbClr val="000000"/>
              </a:solidFill>
            </a:endParaRPr>
          </a:p>
        </p:txBody>
      </p:sp>
      <p:sp>
        <p:nvSpPr>
          <p:cNvPr id="3" name="AutoShape 4" descr="data:image/jpeg;base64,/9j/4AAQSkZJRgABAQAAAQABAAD/2wCEAAkGBxMSEhUSExMWFhUXGBgbGBcYGBcXFxgYGhgXGBcXHRUYHSggGBolGxcXITEhJSkrLi4uFx8zODMtNygtLisBCgoKDg0OGxAQGy0lHyUrLS0vLS0tLS0tLS0tLS0tLS0tLS0tLS0tLS0tLS0tLS0tLS0tLS0tLS0tLS0tLS0tLf/AABEIAMUA/wMBIgACEQEDEQH/xAAbAAABBQEBAAAAAAAAAAAAAAAFAAEDBAYCB//EAD0QAAECBAUBBgMGBAYDAQAAAAEAAgMEESEFEjFBUWEGEyJxgZEyobEHFEJSwfAjctHhFTNigpLxFiRTc//EABkBAAIDAQAAAAAAAAAAAAAAAAMEAAECBf/EACgRAAICAgICAwABBAMAAAAAAAABAhEDIRIxBEETIlFhMnGB8BQjQv/aAAwDAQACEQMRAD8AB0Truiei5w2cUSou6LoNUIUMVNIZ6oLDgg3IRbHvgaOXIbC+FDm6DY42iDuW8JCG3hNGcbUVqRk4sVwY1tXGwHKrYSitlAVyQwmPG/yoL3DmlB7lejdm+xMOC0PmAIkXj8LOlNz1WoeaCgFBwNFvh+lLZ5lLdgplwq9zGdK1+im/8Le3SMwn+U/Vb2NEOyqmFa5J/fyCxJfgWMTzvEOzkwwWbmpu0g/JUMrmnK4EHrZekR2Mh3cSSfhaKknyG6FTkrEjH+NWGwaNaKn1dssqLI0jIiCnEH91Xo2FYTKFoyt8XWpJVDH+zUIjM1uR40c0EfLdb+G1dg+aToxP3cbhcRILRsmid7DiGFE+KlWuGhame011KXyRcXTCR2c5Wpy1vCf7v1KdsKgoh2jdAvGpesNrQQC6IwVOg6+QVSFHmXRXtL+9bDIzutoPCKHjyV7tG1vdsDzRucVI8is/h8oXWLu6BDnZnVDXhv4epXV8RcsO/wCTn53WQ1rACAui0dFTw4Z2g3uKqy+WHJXMkkpVZ0I7VnYATho5C4ZLjqnbAB5Wdfpuh6jkKOIzQqONKjKSNV3AuwLVatFezp7bLTYe6rWnkLP5ahGsFdWG3pZbxMBnWgpRPRSBqcBFFgDlT5VJlThiJZmiMNThqlDU+VSyALHtWjipQ0jwhEMcP8Tyah0Q6BCl2M41oiIJcANaj3XrvY3s/wDdoed/+a8Cv+gfl8+Vivs+w4RJgxnirIQqP5z8PtqvUe/+aLBLsuVkrzVQxQpGrmlUVmUQ93RDpuORZt3H2aOT/REpmKGtNdf3dAZmaa2oB6knclDdILFNk8o1rKxHHMd3HU/0HRUIk8Xlzq+HQdeaeSHR50x4jYLDQauPDQu4QbEzHNkhN8INqnmnAWG7N8C9LRhY7o4ZsOhOrc0WODIRtDc/z+II3KvLQ2p9VqMnFgskEBsbky8lpFHi7T1p9Dos3rt/3ut3i0GpDx69Fk8SgZYzuHBrvU6/RL5t3ZrH+FZrU2X6qw2GkIf1SdhQB2moYYBFSXgAaXIsaqBuGxnzEth8xEGQEUykHKCKkVG5V3F5B0bMxrg3x1JO1GVQDC3vgRmRtXNcC06iul12vEaWKrEM2OUpvRscSwxktHdBhghgplqSTQjlRPaqsCZiRXOiRCXEnU/orxvdc3O/vY9ji4/VkYGyTGqSifKgWEogdDrZVMPu2nUoiqMpZzhwfqiRf1ZT7RZYLIrgJ8LhwUNYNVfwI0e9vIqtY39geZfU0bRoug1KALBSURxIBUT0UmVPlRLMkWVdBqkDU4ClkoyWLurFd5gKrEF1JMOzRD/MSuXDVCb2OQWj0TsHKZJYEi8RxefLQfRayGRrZC8Na1sKGNsrQB6BdTGJNacrfE7gbefCPAklYXdFaBqqrpkDqdkDjT5Gpoh0TGiKsYAXus0+fCuUy44jrtRiJBDWu8VaOA4KAYhMUaDyi87Jy8IeEmLGcPG4nc8DaiAT0BxGU1r5ILWw8aojw6dEODFdfM+1eANlewiIwkNigmDBbme0aucbj0WYhw4hJhhrjQ8LUYDJd3mdGcPF+EX9yjaW2ZnbVIhHaRxjOyNywgfC0gaefK1kEmIwvIo0WHXqgJEsw/woVTyQXfJFJWdLmUNh+7nhVOfIB8fHYTlXBwyneyzuPMAiUGzQK80Vtk6Q52Tc67DmnVPiEPPDDgLt+iBk3GkXFU7A4amaz6qdjU4YkaCmdm4nhjkbRAPcUKfCsJESUjRXCwiQWjyzDN8ioo5qyY//AEH1K1ToBg4K40uaP9SQR9F1PGW/9/EZ8h8cdL2y520hwmNhQ2ZWkaMGtOaLMNNqKtJSsxMOdMkOcAKvedNNApwb+aW8rcrJCHB1dkgXbhYJgFLFhmnlsL/TRLRxyn/Sg0ml2VsqoOtFcOQCrRnmA0KqT9O9a4GxCNCEoupIy5J9F2FqVcw45YzeooqMs+48la+F7HcOQ46kSatGulhZTZVFK6qzRNWc4B5V0GrsNT0RCjgNXMY0a48AqYBVcYNIDz0p7qi0tmNZc1U8rLl7msH4iBbjc+ijgjX2R3s8y7SBYm55Fb3/AC/VZjHlIbuka9jMwDQS1jQBm/EQLW481HHhtFmvaxvNtfq4ohitAzOLDKPoszhZdnzMaHxohIZm+Fjd3HjzR5d0XBWrOMVl4YB/jxPMggfRZGLMlriA/MDodw7Yhartk7uC1kSZMSI4Vyw8uVvQhZuTwt8ZweSBDNw4jxO8go48ewkJqXTC/ZQl0wA/R1PchbzFsKa+EWAUJ0duCs1h0lSJCoCKuA69FuSz96rMVaaMZZO0zJynZ57KlkRpsD4hquJ2cdDHjl9tWNzfRaSYbpT9hDMSa4tJaaOpbqqaokZWZz/FmuFoLvVhH1XAY5xqYdvygED1O6ry3aWJDOSO00JOV5Hh8q8rUys2HtBssNBf8A2ESbFtFehN/hkFdxl1E+H5KkgUwPGhgOIURap8Qe1paXECtr7kfqqwijK+huGk09ErKNSouOzKy0POyOOYjB7vot39ohEHDhB5yMHpqsX2Wo57gdMzD7PC0X2vxTmgsrbK53rVdHC6Uv7orNHllUf8mgxGegSsgxrqDNDAawauJGtPXVYB2xVQvjTbxq52UAa5WgW9Aifc5RQ/ht0S/lZFJ/2NRwfHW9sibEq6mw1/7RMtcW3Ia3apyj23Q0PEMUaKuNyToF0yAX+JxLj109kXHHiqQPJt2Qznc6GjvJCn90CMpcL6G4HkUWn5HILtp6IFMQwi8fRhMNy9DQgq3MDw14INbrNScwYZHG4WpNHwyRxXf9EhlxPHNfgxGakjTyDqhp5CvAIRgz6w2FGVtbQlLTYJDU+VSZU+VEswcZUL7SOpBpy4BGMqA9rneFjeST7BQ1BbMyfgvu4D3NFowQ0tGjRS3QLORW1hkdK26HVGpOahPYM1dNuVqG+v0Za0biTm2zEC2ulOOFQkoboT3For4KeVCgeFTzoURprRmjhyCtbOQmOYTsRcjXoard7v2UlSpmImsDhmO6PMOqK5gwG9eCeOiLYZAMWJcUFB4RYMZs3o4/ILlso3MA0Emurr36BGYVITLdSTuTuVlzcuw0YqPRZw6M0zLhajBb2ojuapqvPpKbMNkSadpEiNawf6ahtfcrbRQWU4+nRag9GMsNlvKgU6/wASJxpsZVn5qLUqZGq0YhF+ziJAaQ5j2hzXbEVF1mzMGTjmCSe7IDmV1aDseiP45ijJWC2IfE82Y3k8noF5jNz8SNFMSI7M52vlsAOFUYWgkWemOmQ4Cl1elDnhkb6+yxGBYkR/DcbfhP6LSYfM5Xa2PshdPZqcbQO7fymeSc9usMh4PTR3yK89wvtFGhH4swpQh17EU12XsU/LiLCiw/zsePcGnzXglMpI4NPZO4YxlGmjnZpShK0zX9nMShtiHM7LUb6VzAi61Xah33vEGQ2kOaGtFQailMzjUWXlTYlEZwHGo0s/vITgHUIuKih1FFb8err2Eh5bbuS3VGzl47YDBBh2cal7vUilVDMxCBTkrNjtK82iNabk+Gzrmpp0RSHNQ3gFhPWuo6JF+O4O2u32Hx5VN6ZIHXRjD5xsNuZ2wt+qzoi2UczGLqCqPj7NZVaDeIY0IgIsANPRZ2Kb6rkimqhjP4RuwNUTtFahHsBi1hEVu001pY6GqzMA3qtFgJ/zfJp+aHninjKxt8jR9nYlYZHBWhaVluzkTxxG+v7otRANgk49Ey6kytRPRdUT5VsFRxRZTtk7xsbw2q14asX2mOaYd0ACqwmJbBrG2HkmlssNx2a6lRsDyFYpf0QyamG/ELgfNVh5Sloak4pbNFEHt8kZwHGmn+E41NLdQvM5ftERVj2ksrahu3yV6WxGSBDzFmMwNcrWitf5k5Hx2uxV516PTJeBDY50Spvya05AChiB0y4Q21DN+co8uVn8G7RMmGxC1hbl2Jq48OPToFqOz78sIv3d9NggNcZcWOQlyjyQB7cTQh900DwMc00HDXA/otX/AOTwHfjAa4VBOl9qrAdtHZneiM9npNkaUENwBFLK09G5xTSsLzOINoaOr5aIIMQL4oaNFxE7MuZUMeQONkHmpKaZUNFB+bf3WasqlRz20nM8xl2htDR56lZ6GzxLuJBLTV5vrfVciPwCfRMLrRmq7CkuadDqFpJKPnZX8Q1G3osdAmydQba1C0WFxxTMCOCOQgzizdqjWYLNgnKdV472pkTAm48I7PJHk45h8ivToLsr2uCxf2pM/wDdDx+OExx86kH6I3iS20c/zI+zJNVqE5VApWOToimSEkEkU8kUwOZBJb6oVSvmngRSxwcNQszjyi0FxT4TTNG91E0QgUVeJGDx3jfUcJNjApVROg5JnbioIxupHOCqRn3stxQOT0Tyt3UGpWkwEeB55cG+1yheGwO7ZXWPEGWGz8gPxRHcADRGcPYGAMboBrydz7pby51Cv0vBHlKy/hAyzHRzeKf9rWSxssk05Y0M+m61ctuErB2iZ1s7ononouY0RrGlzjRrRUngLYI6AWBxV4Md55f02VHtD2qixorRCcWQa0AbYu6uP6LGzRc6IdSanc1TcfFbW2ZWbh6NhicTRg1eb/yjVBsUjECjRQfvZDZaM9r2FxJodzWgV6da0+NzjQfhG/qmMOJY40ZyZfk2BnlO0D1TxYlTYUHC5hn6FGFgjhGJOl4rYjbgWcNnNOoXrEnUNaGnwOAcPJ1wvF2ustt9m+Mu7wyr3EtLSYdfwkatHSn0S3k4uStehvxc3F8X7CvaeDWrv30Rfse//wBZh4t81x2ol/4RVjApfu2GHpQA+4SUXo6r2kF8QxFkJlXkH5IMWxZgVDu7YdBTxEc0Oym+5CZjgvvDh0t+Z21eg1RmYjshNJ3RCtR0uzIx+yjbucanl2/ooG4Kz81vZEJvFM2atq+6FwmxHeKjqKORqy23B2keGh81RiyRDqDwkeytSheDrbhEmvqLj1/ssNsFuwY+ZplaRRwp6+u6y/2lRs0zDG4gtr6kr0ASoe0tt0J2P9F5R2sm+9mohFw3wD/Zb61R/Gj9rE/Ml9aBK6aVyknjnE8LlSR27qKAdlLEbaqhr0PKRS11t0Qjtymn/SFA3RHvSW0NKHdDmtjGGWmhNYXENAJJ0AuT6K7K4TGcbMy9XbeipwIhlyyMPiqSzzG/kttLzDY7WOhEVLA57XWLSdveqV8ic4R5RWg+LhKXGXYHfK9yWgGpeDncdT0HA6K/KuuEsTk3loccvgNbHZVmOp7rnyk5xt9jsUo6QXmXgBh4cN/0WplH6HkLIR3VYf60WlwyJWGw9FMQvnWgsvOvtFx93e/c2glgAMSmpJuB5BHB2zH/AMT/AMgsdjcwY8w6LSheRbWgAAHqnPHS57FskJJAYS723bprex9lwxzRFc52hFvNS4lGy7EIQX7rorYtJpMtRogyjpVSiLnh5a0pqd6dEPzKaXiUtsrMpnJaNtOq4qp5t4s0aKurKZIwWV3DJp0F/fN+JlCPe49lQa5WIfwnzVdlx7PYY0yyZgNey7XgEe4qPS6vxgA9rhoRT+i8m7K9pDKuyPqYJNSN2H8w/UL0iHiTIkPM0hzaWIXMy4njf8HWwZlkS/Qnh0QZC4WqShmNzDiQxtKk0VzBo4dCFNtfUm67MFta0vzrTlZoYvZxI4RChMqRnf8Aicdz0GwU8WJagbfgaJTM0ABegQLEMV8By1rW1lHIpKy3Hd4rgDdVXOr0Q2bxDKRmqKhU4M9UnWm39lVMlBnEsQMtKxYjj4gCGV/MQQ1eSEk3Oup891qO2uM96WQGmrWGrv5qEU9AsuuhghxicjyZ8piSSCQRhcmht0K6bEtRcNi8LklQs6KKObRvoq+EwWvfR3BoOuyvuZlcA4GgIqOlboOSW6HfGhUXIr9oDSI2ENIbGt/3EZnfM/JFuxcwe/iVFRkA9v2UHxnKZmI4GrS7NUihuBYjkaK12dmTBi3aTmaeleqz5EbwtL8BYn/2pv8ATdTTqse3LqD9EAhEEBWjjYp/l/NDBMWpRciEJJbOpyQcdQt8x5ox2ai1g04JCyjcRo2mT5q1hOO9yCDDqCa2NKLeODXYPN9loHPaQmM/kGUNGZ34tx6ImyDVUZfAIs3MxWM8MNlC55FgaWA5JTHjzTk7/DGZOtAdmHxJuL3cJhe7j9SdAtVh/wBmwArMPIds1lLeZOq13Z/CIUqwshEl3xOcdXf0HREMSjkQy4C9EeeZ/wDkHDBHuRkpTsDKVo/vHgf6qa+SE4t2NgMa/KwtAPxlxOUfqt1JHOxkQGgFTTrwfI1QrtT4obm7G5/ogvLP9DrDC6pHj0/LFjjeo2dTX02VZaHEoXhKzxFLLoY58kc7ycPxy10MpYTtlEnRBc6eLq5IT8SCA5h3NRsR1Cq5gUzDaippPTNJtO0eqfZ9HiTcOIIeTOCKtLqGm1OiNTrYsveNDcy9AahwPqF5p9n+MmVmmmtA6gPCN/an21+9xmwIDiIMI1JFs8Slz5N0Hql5+PF9DcPLku9hfFsQYW3280BZi1G2bvqT7UQCBiUZwoXkj0rTzVqYkwYYeCTenQinyohLx67Gv+VGtIbEcZLquO1hRCouLRCKDw9RqnmoFATsB7oemYYor0J58+S6uhJJJkQUHSSSUIJdw2FxDQKkkADknRRrRdipQOjGIb93QgdTuszlxi2bxwc5KKLc/wBl/ukOHEiRKxHmmQCzRS/i3KoRYpyve41yttzmJo1Gu1E+YsYA6MFKdTcrOYg4iFSho51SaWtYX8ygQblVnQyxWLG1ErS/jcXPeAK1NdXco7AxfMGwniHkafAQ67PLkdEHw3BI8xXuoZdQV4B6AnUqlHguY4se0tcLEEUKYcU9HOUmtm9dhzsucCrDo4EEevChdAos72XjObHY0OIDqgtqaG3C1lAuT5OP4pUujp4MnyR2UjDCRgq3kCYsul+Yeg3h8i55IAs0VceAj+EMAY4MrlrW+pduSq3ZV3iiQzq5lvTVGpeI2FDLSL3RcEfryJJ+gHhMcmYeCb5DT0KITJoBXS/tugeFxh/iDQNHBzfOor+i0mKNowmmh+qKl9LLlqRU7OAmA+otnJA4BpRU+0UKrKJuzuMthOiwn6uFWV0OxHmq+J4s11iql/Si0nyZi8ck8sPN1AWZn5QgZxpv/VbDtdFPcggCmYVP0QfDX5rEWOyZxTcYWCy41lfF9mYSRXHsL7l9hZyGZSnIyUlaOTPHKEuLGSBSIKZaMHf1XAXQKYqELECPRHsLmM0PJSviPoFmUawKJlF71dfyCph8D+2yLHn+IMBqAL+aFKziEYPiOI00HkFWKhjLLlNsZJOkoDEEkySsgqrWdnJJ0KG6I4OBeAWga5RuR1Qbs5J99MQ2EVFakeXK9aBaylh0SvkZK+o74mPfNmFg4LMPBeYZFb1dRo+a02BwYMGF3cV5JOoaAW86HVTTkxmuTVApwk1pQUSzk2PuPJbNFM9k4RDY0OO9g2ew/AT+aGTSiEz09ChPMtikNsYtALIzRdzDoai48kKdOPADQ91KXFbf3VLGYYiQGvMQZodQWH4shPxDkJjFJ3QlmxVHkaLBMPwsxS+A92ZtwyIdAN2uOvkonNuaHcoP2ckSxmd1KuoW9G7IykPMycp0vQfxYcY3+nORP3aZ5TtSmxkK4fM93EbEGx+WhWixqYa0h5PgI24O6zf3d/5Hf8SrsJrnM7twdbQkGlOEXDkpcStXZUxKAWObHYalpDhTdFZ/tDDewOabOHsdweoWamHxIdRQuh/Ty/ohTSW/xIXiadW8+mxTa6o3xXsLTD4cVpabH8J3B2NUJgTpNWRD4m28+q4MwK1BI6HX+6jnoebxNs/6qRXpk/lFqbitfBex5sRbz2VLspKF8QDjVViHus5W8LmXS78zb8g7oqXGLRjXKzX9psAZFggaOAq09QvNXS9Lb6Lbz/acxG5Q0grNPYNVMcnHRjJCMtgwQE0SXh6ut1CJZB0QnGH3DdtUeEnJ0LZoxhC6KBpU00STBdEJk5pyrMvFyj0IVdTRCzL4a3pqdORTzVGouiFJJJWZEkkkoQSdjakDkge6ZTSLKxYYO72/VU+i0rZ6XheEw5eGBD+KxJ3J8+FNHnQK2cfRSA7eypz0WhsLrlNtu2dyEElQNmMS4B9lRfEc41ofop476KAuK2jbI8u2pOtEFxqOe/NPwAN9hf6oyXZbi5/e6oN7PucS58VgJNTqTdHxyjF3JiPlqUqjEPYZirIkFlAQWDK4U9ldbEB3Q6Tk2Q2hjXN8zup8oH42e6QzRU5toLibjFJlwp6qOWisNjEZXY1VnI3/AOjPmlnFrtB07Cf+ITmxJ/2FJ2JzvX/gf6oVNYoTEOVvgqLVAtao1TT2LuLz3baNtS4tzqUfi37BV/AWxCZcJbO9lXAkOAFPI04WFl4j2PLgLE1LdlrTizXOcwspCe2huLO/NqgHcva8tALqXqLimxqjY5dpm0yzGlYcRhdXXbcFVcOi5v4biK7O5CsUO4p52UT2AcBaT9BLZFNS5a6hKrvh9VYeRuR7qCI9v5m+63GzEmuyMNSLVG6Oz83sonTLeCfZESYN5Ir2WMwQrF4ZLg4XsrX3kfl+aj75x1FB0RIXF2L5pxnGgQEiVeZAvopGsofhFPLZGc0I8GDQDwnyHgok/WwslE1sFPkL+MGUSRNwFqBP3QIFhXfRT5ET4mC0kV+7tp8N/wBF0yA2htfZV8qL+GQKDDwVLAYQ5ruCD80UhQWbjb5rtkFm45/ssPN/BtYX2buJMB7G7WFCRQiqFx2HUn3VHD8aoMkXQaEXtweqvffYR0ez1NEk4tHUjNNFKJC619FWiigqf7qzM4g0VAI9ENiTeb3W0mSU0iB2Yn8VOhC5Obl3urHety0y+LlOI7LjJ5LVv8AlYsd/q/5Lkwz19wrTI7RYtraleqi70Ajw1v8ALhWr/CrRX7o9ff8Auum5v9X/AC/upnxhUkN8h+qRjtJHhoN6BXv8Kv8AkJ90OE4hApJJJtjFDiXCmay2p9CkkstslDOg11JPqq8xKilUklcZOzMugfFggKAwhwkkmotiskLuRwumwAkkrcmUkjruBwuhAbwmSWeTN0jowhwl3I4CSSls0oo4MIcJGA3hJJaTZGkciCOF13I4SSUtkpDd0E/djhJJS2Qbugm7sJ0lLLGMILkwAkkrtlUhmwgnyiuiSSuy6RyWpAJJKyUdtYF13YSSWWyDGGEiwJJKWS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srgbClr val="000000"/>
              </a:solidFill>
            </a:endParaRPr>
          </a:p>
        </p:txBody>
      </p:sp>
    </p:spTree>
    <p:extLst>
      <p:ext uri="{BB962C8B-B14F-4D97-AF65-F5344CB8AC3E}">
        <p14:creationId xmlns:p14="http://schemas.microsoft.com/office/powerpoint/2010/main" val="98403503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4553"/>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INDEPENDENCIA DE RESPONSABILIDADES</a:t>
            </a:r>
          </a:p>
        </p:txBody>
      </p:sp>
      <p:sp>
        <p:nvSpPr>
          <p:cNvPr id="5" name="Rectángulo 6"/>
          <p:cNvSpPr/>
          <p:nvPr/>
        </p:nvSpPr>
        <p:spPr>
          <a:xfrm>
            <a:off x="611560" y="1484784"/>
            <a:ext cx="8064896" cy="38884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s-ES_tradnl" sz="2000" b="1" dirty="0" err="1">
                <a:solidFill>
                  <a:srgbClr val="FFFFFF"/>
                </a:solidFill>
                <a:latin typeface="Helvetica" panose="020B0604020202020204" pitchFamily="34" charset="0"/>
              </a:rPr>
              <a:t>EXP</a:t>
            </a:r>
            <a:r>
              <a:rPr lang="es-ES_tradnl" sz="2000" b="1" dirty="0">
                <a:solidFill>
                  <a:srgbClr val="FFFFFF"/>
                </a:solidFill>
                <a:latin typeface="Helvetica" panose="020B0604020202020204" pitchFamily="34" charset="0"/>
              </a:rPr>
              <a:t>. N.° 00361-2010-PA/TC</a:t>
            </a:r>
            <a:endParaRPr lang="es-PE" sz="2000" dirty="0">
              <a:solidFill>
                <a:srgbClr val="FFFFFF"/>
              </a:solidFill>
              <a:latin typeface="Helvetica" panose="020B0604020202020204" pitchFamily="34" charset="0"/>
            </a:endParaRPr>
          </a:p>
          <a:p>
            <a:pPr algn="just">
              <a:defRPr/>
            </a:pPr>
            <a:endParaRPr lang="es-ES" sz="2000" dirty="0">
              <a:solidFill>
                <a:srgbClr val="FFFFFF"/>
              </a:solidFill>
              <a:latin typeface="Helvetica" panose="020B0604020202020204" pitchFamily="34" charset="0"/>
            </a:endParaRPr>
          </a:p>
          <a:p>
            <a:pPr algn="just">
              <a:defRPr/>
            </a:pPr>
            <a:r>
              <a:rPr lang="es-ES" sz="2000" dirty="0">
                <a:solidFill>
                  <a:srgbClr val="FFFFFF"/>
                </a:solidFill>
                <a:latin typeface="Helvetica" panose="020B0604020202020204" pitchFamily="34" charset="0"/>
              </a:rPr>
              <a:t>“… no pueden equipararse las sanciones administrativas (pertenecientes al Derecho Administrativo Sancionador) y las sanciones penales (pertenecientes al Derecho Penal), pues ambas obedecen a </a:t>
            </a:r>
            <a:r>
              <a:rPr lang="es-ES" sz="2000" b="1" dirty="0">
                <a:solidFill>
                  <a:srgbClr val="FFFFFF"/>
                </a:solidFill>
                <a:latin typeface="Helvetica" panose="020B0604020202020204" pitchFamily="34" charset="0"/>
              </a:rPr>
              <a:t>fundamentos jurídicos distintos</a:t>
            </a:r>
            <a:r>
              <a:rPr lang="es-ES" sz="2000" dirty="0">
                <a:solidFill>
                  <a:srgbClr val="FFFFFF"/>
                </a:solidFill>
                <a:latin typeface="Helvetica" panose="020B0604020202020204" pitchFamily="34" charset="0"/>
              </a:rPr>
              <a:t>. No podría equipararse el juzgamiento realizado a nivel jurisdiccional con el procedimiento sancionador realizado a nivel administrativo, y menos impedirse que la sede jurisdiccional penal se vea imposibilitada de pronunciarse debido a lo resuelto en sede administrativa…”.</a:t>
            </a:r>
            <a:endParaRPr lang="es-PE" sz="2000" dirty="0">
              <a:solidFill>
                <a:srgbClr val="FFFFFF"/>
              </a:solidFill>
              <a:latin typeface="Helvetica" panose="020B0604020202020204" pitchFamily="34" charset="0"/>
            </a:endParaRPr>
          </a:p>
        </p:txBody>
      </p:sp>
    </p:spTree>
    <p:extLst>
      <p:ext uri="{BB962C8B-B14F-4D97-AF65-F5344CB8AC3E}">
        <p14:creationId xmlns:p14="http://schemas.microsoft.com/office/powerpoint/2010/main" val="20562516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INDEPENDENCIA DE RESPONSABILIDADES</a:t>
            </a:r>
          </a:p>
        </p:txBody>
      </p:sp>
      <p:sp>
        <p:nvSpPr>
          <p:cNvPr id="5" name="Rectángulo 6"/>
          <p:cNvSpPr/>
          <p:nvPr/>
        </p:nvSpPr>
        <p:spPr>
          <a:xfrm>
            <a:off x="611560" y="1484784"/>
            <a:ext cx="8064896" cy="38884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s-ES_tradnl" sz="2000" b="1" dirty="0" err="1">
                <a:solidFill>
                  <a:srgbClr val="FFFFFF"/>
                </a:solidFill>
                <a:latin typeface="Century Gothic" pitchFamily="34" charset="0"/>
              </a:rPr>
              <a:t>EXP</a:t>
            </a:r>
            <a:r>
              <a:rPr lang="es-ES_tradnl" sz="2000" b="1" dirty="0">
                <a:solidFill>
                  <a:srgbClr val="FFFFFF"/>
                </a:solidFill>
                <a:latin typeface="Century Gothic" pitchFamily="34" charset="0"/>
              </a:rPr>
              <a:t>. N.° 4177-2007-PA/TC</a:t>
            </a:r>
            <a:endParaRPr lang="es-PE" sz="2000" dirty="0">
              <a:solidFill>
                <a:srgbClr val="FFFFFF"/>
              </a:solidFill>
              <a:latin typeface="Century Gothic" pitchFamily="34" charset="0"/>
            </a:endParaRPr>
          </a:p>
          <a:p>
            <a:pPr algn="just">
              <a:defRPr/>
            </a:pPr>
            <a:endParaRPr lang="es-ES" sz="2000" dirty="0">
              <a:solidFill>
                <a:srgbClr val="FFFFFF"/>
              </a:solidFill>
              <a:latin typeface="Century Gothic" pitchFamily="34" charset="0"/>
            </a:endParaRPr>
          </a:p>
          <a:p>
            <a:pPr algn="just">
              <a:defRPr/>
            </a:pPr>
            <a:r>
              <a:rPr lang="es-ES" sz="2000" dirty="0">
                <a:solidFill>
                  <a:srgbClr val="FFFFFF"/>
                </a:solidFill>
                <a:latin typeface="Century Gothic" pitchFamily="34" charset="0"/>
              </a:rPr>
              <a:t>“… lo que se resuelve en el ámbito administrativo disciplinario es </a:t>
            </a:r>
            <a:r>
              <a:rPr lang="es-ES" sz="2000" b="1" dirty="0">
                <a:solidFill>
                  <a:srgbClr val="FFFFFF"/>
                </a:solidFill>
                <a:latin typeface="Century Gothic" pitchFamily="34" charset="0"/>
              </a:rPr>
              <a:t>independiente </a:t>
            </a:r>
            <a:r>
              <a:rPr lang="es-ES" sz="2000" dirty="0">
                <a:solidFill>
                  <a:srgbClr val="FFFFFF"/>
                </a:solidFill>
                <a:latin typeface="Century Gothic" pitchFamily="34" charset="0"/>
              </a:rPr>
              <a:t>del resultado del proceso en fuero judicial, debido a que se trata de dos </a:t>
            </a:r>
            <a:r>
              <a:rPr lang="es-ES" sz="2000" b="1" dirty="0">
                <a:solidFill>
                  <a:srgbClr val="FFFFFF"/>
                </a:solidFill>
                <a:latin typeface="Century Gothic" pitchFamily="34" charset="0"/>
              </a:rPr>
              <a:t>procesos de distinta naturaleza y origen </a:t>
            </a:r>
            <a:r>
              <a:rPr lang="es-ES" sz="2000" dirty="0">
                <a:solidFill>
                  <a:srgbClr val="FFFFFF"/>
                </a:solidFill>
                <a:latin typeface="Century Gothic" pitchFamily="34" charset="0"/>
              </a:rPr>
              <a:t>[…] si lo resuelto en la vía judicial favorece a una persona sometida, a su vez, a un procedimiento administrativo disciplinario, el resultado de éste </a:t>
            </a:r>
            <a:r>
              <a:rPr lang="es-ES" sz="2000" b="1" dirty="0">
                <a:solidFill>
                  <a:srgbClr val="FFFFFF"/>
                </a:solidFill>
                <a:latin typeface="Century Gothic" pitchFamily="34" charset="0"/>
              </a:rPr>
              <a:t>no se encuentra necesariamente vinculado</a:t>
            </a:r>
            <a:r>
              <a:rPr lang="es-ES" sz="2000" dirty="0">
                <a:solidFill>
                  <a:srgbClr val="FFFFFF"/>
                </a:solidFill>
                <a:latin typeface="Century Gothic" pitchFamily="34" charset="0"/>
              </a:rPr>
              <a:t> al primero…”</a:t>
            </a:r>
            <a:r>
              <a:rPr lang="es-PE" sz="2000" dirty="0">
                <a:solidFill>
                  <a:srgbClr val="FFFFFF"/>
                </a:solidFill>
                <a:latin typeface="Helvetica" panose="020B0604020202020204" pitchFamily="34" charset="0"/>
              </a:rPr>
              <a:t>.</a:t>
            </a:r>
            <a:endParaRPr lang="es-PE" sz="2000" dirty="0">
              <a:solidFill>
                <a:srgbClr val="FFFFFF"/>
              </a:solidFill>
              <a:latin typeface="Century Gothic" pitchFamily="34" charset="0"/>
            </a:endParaRPr>
          </a:p>
        </p:txBody>
      </p:sp>
    </p:spTree>
    <p:extLst>
      <p:ext uri="{BB962C8B-B14F-4D97-AF65-F5344CB8AC3E}">
        <p14:creationId xmlns:p14="http://schemas.microsoft.com/office/powerpoint/2010/main" val="14795233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descr="data:image/jpeg;base64,/9j/4AAQSkZJRgABAQAAAQABAAD/2wCEAAkGBxMSEhUSExMWFhUXGBgbGBcYGBcXFxgYGhgXGBcXHRUYHSggGBolGxcXITEhJSkrLi4uFx8zODMtNygtLisBCgoKDg0OGxAQGy0lHyUrLS0vLS0tLS0tLS0tLS0tLS0tLS0tLS0tLS0tLS0tLS0tLS0tLS0tLS0tLS0tLS0tLf/AABEIAMUA/wMBIgACEQEDEQH/xAAbAAABBQEBAAAAAAAAAAAAAAAFAAEDBAYCB//EAD0QAAECBAUBBgMGBAYDAQAAAAEAAgMEESEFEjFBUWEGEyJxgZEyobEHFEJSwfAjctHhFTNigpLxFiRTc//EABkBAAIDAQAAAAAAAAAAAAAAAAMEAAECBf/EACgRAAICAgICAwABBAMAAAAAAAABAhEDIRIxBEETIlFhMnGB8BQjQv/aAAwDAQACEQMRAD8AB0Truiei5w2cUSou6LoNUIUMVNIZ6oLDgg3IRbHvgaOXIbC+FDm6DY42iDuW8JCG3hNGcbUVqRk4sVwY1tXGwHKrYSitlAVyQwmPG/yoL3DmlB7lejdm+xMOC0PmAIkXj8LOlNz1WoeaCgFBwNFvh+lLZ5lLdgplwq9zGdK1+im/8Le3SMwn+U/Vb2NEOyqmFa5J/fyCxJfgWMTzvEOzkwwWbmpu0g/JUMrmnK4EHrZekR2Mh3cSSfhaKknyG6FTkrEjH+NWGwaNaKn1dssqLI0jIiCnEH91Xo2FYTKFoyt8XWpJVDH+zUIjM1uR40c0EfLdb+G1dg+aToxP3cbhcRILRsmid7DiGFE+KlWuGhame011KXyRcXTCR2c5Wpy1vCf7v1KdsKgoh2jdAvGpesNrQQC6IwVOg6+QVSFHmXRXtL+9bDIzutoPCKHjyV7tG1vdsDzRucVI8is/h8oXWLu6BDnZnVDXhv4epXV8RcsO/wCTn53WQ1rACAui0dFTw4Z2g3uKqy+WHJXMkkpVZ0I7VnYATho5C4ZLjqnbAB5Wdfpuh6jkKOIzQqONKjKSNV3AuwLVatFezp7bLTYe6rWnkLP5ahGsFdWG3pZbxMBnWgpRPRSBqcBFFgDlT5VJlThiJZmiMNThqlDU+VSyALHtWjipQ0jwhEMcP8Tyah0Q6BCl2M41oiIJcANaj3XrvY3s/wDdoed/+a8Cv+gfl8+Vivs+w4RJgxnirIQqP5z8PtqvUe/+aLBLsuVkrzVQxQpGrmlUVmUQ93RDpuORZt3H2aOT/REpmKGtNdf3dAZmaa2oB6knclDdILFNk8o1rKxHHMd3HU/0HRUIk8Xlzq+HQdeaeSHR50x4jYLDQauPDQu4QbEzHNkhN8INqnmnAWG7N8C9LRhY7o4ZsOhOrc0WODIRtDc/z+II3KvLQ2p9VqMnFgskEBsbky8lpFHi7T1p9Dos3rt/3ut3i0GpDx69Fk8SgZYzuHBrvU6/RL5t3ZrH+FZrU2X6qw2GkIf1SdhQB2moYYBFSXgAaXIsaqBuGxnzEth8xEGQEUykHKCKkVG5V3F5B0bMxrg3x1JO1GVQDC3vgRmRtXNcC06iul12vEaWKrEM2OUpvRscSwxktHdBhghgplqSTQjlRPaqsCZiRXOiRCXEnU/orxvdc3O/vY9ji4/VkYGyTGqSifKgWEogdDrZVMPu2nUoiqMpZzhwfqiRf1ZT7RZYLIrgJ8LhwUNYNVfwI0e9vIqtY39geZfU0bRoug1KALBSURxIBUT0UmVPlRLMkWVdBqkDU4ClkoyWLurFd5gKrEF1JMOzRD/MSuXDVCb2OQWj0TsHKZJYEi8RxefLQfRayGRrZC8Na1sKGNsrQB6BdTGJNacrfE7gbefCPAklYXdFaBqqrpkDqdkDjT5Gpoh0TGiKsYAXus0+fCuUy44jrtRiJBDWu8VaOA4KAYhMUaDyi87Jy8IeEmLGcPG4nc8DaiAT0BxGU1r5ILWw8aojw6dEODFdfM+1eANlewiIwkNigmDBbme0aucbj0WYhw4hJhhrjQ8LUYDJd3mdGcPF+EX9yjaW2ZnbVIhHaRxjOyNywgfC0gaefK1kEmIwvIo0WHXqgJEsw/woVTyQXfJFJWdLmUNh+7nhVOfIB8fHYTlXBwyneyzuPMAiUGzQK80Vtk6Q52Tc67DmnVPiEPPDDgLt+iBk3GkXFU7A4amaz6qdjU4YkaCmdm4nhjkbRAPcUKfCsJESUjRXCwiQWjyzDN8ioo5qyY//AEH1K1ToBg4K40uaP9SQR9F1PGW/9/EZ8h8cdL2y520hwmNhQ2ZWkaMGtOaLMNNqKtJSsxMOdMkOcAKvedNNApwb+aW8rcrJCHB1dkgXbhYJgFLFhmnlsL/TRLRxyn/Sg0ml2VsqoOtFcOQCrRnmA0KqT9O9a4GxCNCEoupIy5J9F2FqVcw45YzeooqMs+48la+F7HcOQ46kSatGulhZTZVFK6qzRNWc4B5V0GrsNT0RCjgNXMY0a48AqYBVcYNIDz0p7qi0tmNZc1U8rLl7msH4iBbjc+ijgjX2R3s8y7SBYm55Fb3/AC/VZjHlIbuka9jMwDQS1jQBm/EQLW481HHhtFmvaxvNtfq4ohitAzOLDKPoszhZdnzMaHxohIZm+Fjd3HjzR5d0XBWrOMVl4YB/jxPMggfRZGLMlriA/MDodw7Yhartk7uC1kSZMSI4Vyw8uVvQhZuTwt8ZweSBDNw4jxO8go48ewkJqXTC/ZQl0wA/R1PchbzFsKa+EWAUJ0duCs1h0lSJCoCKuA69FuSz96rMVaaMZZO0zJynZ57KlkRpsD4hquJ2cdDHjl9tWNzfRaSYbpT9hDMSa4tJaaOpbqqaokZWZz/FmuFoLvVhH1XAY5xqYdvygED1O6ry3aWJDOSO00JOV5Hh8q8rUys2HtBssNBf8A2ESbFtFehN/hkFdxl1E+H5KkgUwPGhgOIURap8Qe1paXECtr7kfqqwijK+huGk09ErKNSouOzKy0POyOOYjB7vot39ohEHDhB5yMHpqsX2Wo57gdMzD7PC0X2vxTmgsrbK53rVdHC6Uv7orNHllUf8mgxGegSsgxrqDNDAawauJGtPXVYB2xVQvjTbxq52UAa5WgW9Aifc5RQ/ht0S/lZFJ/2NRwfHW9sibEq6mw1/7RMtcW3Ia3apyj23Q0PEMUaKuNyToF0yAX+JxLj109kXHHiqQPJt2Qznc6GjvJCn90CMpcL6G4HkUWn5HILtp6IFMQwi8fRhMNy9DQgq3MDw14INbrNScwYZHG4WpNHwyRxXf9EhlxPHNfgxGakjTyDqhp5CvAIRgz6w2FGVtbQlLTYJDU+VSZU+VEswcZUL7SOpBpy4BGMqA9rneFjeST7BQ1BbMyfgvu4D3NFowQ0tGjRS3QLORW1hkdK26HVGpOahPYM1dNuVqG+v0Za0biTm2zEC2ulOOFQkoboT3For4KeVCgeFTzoURprRmjhyCtbOQmOYTsRcjXoard7v2UlSpmImsDhmO6PMOqK5gwG9eCeOiLYZAMWJcUFB4RYMZs3o4/ILlso3MA0Emurr36BGYVITLdSTuTuVlzcuw0YqPRZw6M0zLhajBb2ojuapqvPpKbMNkSadpEiNawf6ahtfcrbRQWU4+nRag9GMsNlvKgU6/wASJxpsZVn5qLUqZGq0YhF+ziJAaQ5j2hzXbEVF1mzMGTjmCSe7IDmV1aDseiP45ijJWC2IfE82Y3k8noF5jNz8SNFMSI7M52vlsAOFUYWgkWemOmQ4Cl1elDnhkb6+yxGBYkR/DcbfhP6LSYfM5Xa2PshdPZqcbQO7fymeSc9usMh4PTR3yK89wvtFGhH4swpQh17EU12XsU/LiLCiw/zsePcGnzXglMpI4NPZO4YxlGmjnZpShK0zX9nMShtiHM7LUb6VzAi61Xah33vEGQ2kOaGtFQailMzjUWXlTYlEZwHGo0s/vITgHUIuKih1FFb8err2Eh5bbuS3VGzl47YDBBh2cal7vUilVDMxCBTkrNjtK82iNabk+Gzrmpp0RSHNQ3gFhPWuo6JF+O4O2u32Hx5VN6ZIHXRjD5xsNuZ2wt+qzoi2UczGLqCqPj7NZVaDeIY0IgIsANPRZ2Kb6rkimqhjP4RuwNUTtFahHsBi1hEVu001pY6GqzMA3qtFgJ/zfJp+aHninjKxt8jR9nYlYZHBWhaVluzkTxxG+v7otRANgk49Ey6kytRPRdUT5VsFRxRZTtk7xsbw2q14asX2mOaYd0ACqwmJbBrG2HkmlssNx2a6lRsDyFYpf0QyamG/ELgfNVh5Sloak4pbNFEHt8kZwHGmn+E41NLdQvM5ftERVj2ksrahu3yV6WxGSBDzFmMwNcrWitf5k5Hx2uxV516PTJeBDY50Spvya05AChiB0y4Q21DN+co8uVn8G7RMmGxC1hbl2Jq48OPToFqOz78sIv3d9NggNcZcWOQlyjyQB7cTQh900DwMc00HDXA/otX/AOTwHfjAa4VBOl9qrAdtHZneiM9npNkaUENwBFLK09G5xTSsLzOINoaOr5aIIMQL4oaNFxE7MuZUMeQONkHmpKaZUNFB+bf3WasqlRz20nM8xl2htDR56lZ6GzxLuJBLTV5vrfVciPwCfRMLrRmq7CkuadDqFpJKPnZX8Q1G3osdAmydQba1C0WFxxTMCOCOQgzizdqjWYLNgnKdV472pkTAm48I7PJHk45h8ivToLsr2uCxf2pM/wDdDx+OExx86kH6I3iS20c/zI+zJNVqE5VApWOToimSEkEkU8kUwOZBJb6oVSvmngRSxwcNQszjyi0FxT4TTNG91E0QgUVeJGDx3jfUcJNjApVROg5JnbioIxupHOCqRn3stxQOT0Tyt3UGpWkwEeB55cG+1yheGwO7ZXWPEGWGz8gPxRHcADRGcPYGAMboBrydz7pby51Cv0vBHlKy/hAyzHRzeKf9rWSxssk05Y0M+m61ctuErB2iZ1s7ononouY0RrGlzjRrRUngLYI6AWBxV4Md55f02VHtD2qixorRCcWQa0AbYu6uP6LGzRc6IdSanc1TcfFbW2ZWbh6NhicTRg1eb/yjVBsUjECjRQfvZDZaM9r2FxJodzWgV6da0+NzjQfhG/qmMOJY40ZyZfk2BnlO0D1TxYlTYUHC5hn6FGFgjhGJOl4rYjbgWcNnNOoXrEnUNaGnwOAcPJ1wvF2ustt9m+Mu7wyr3EtLSYdfwkatHSn0S3k4uStehvxc3F8X7CvaeDWrv30Rfse//wBZh4t81x2ol/4RVjApfu2GHpQA+4SUXo6r2kF8QxFkJlXkH5IMWxZgVDu7YdBTxEc0Oym+5CZjgvvDh0t+Z21eg1RmYjshNJ3RCtR0uzIx+yjbucanl2/ooG4Kz81vZEJvFM2atq+6FwmxHeKjqKORqy23B2keGh81RiyRDqDwkeytSheDrbhEmvqLj1/ssNsFuwY+ZplaRRwp6+u6y/2lRs0zDG4gtr6kr0ASoe0tt0J2P9F5R2sm+9mohFw3wD/Zb61R/Gj9rE/Ml9aBK6aVyknjnE8LlSR27qKAdlLEbaqhr0PKRS11t0Qjtymn/SFA3RHvSW0NKHdDmtjGGWmhNYXENAJJ0AuT6K7K4TGcbMy9XbeipwIhlyyMPiqSzzG/kttLzDY7WOhEVLA57XWLSdveqV8ic4R5RWg+LhKXGXYHfK9yWgGpeDncdT0HA6K/KuuEsTk3loccvgNbHZVmOp7rnyk5xt9jsUo6QXmXgBh4cN/0WplH6HkLIR3VYf60WlwyJWGw9FMQvnWgsvOvtFx93e/c2glgAMSmpJuB5BHB2zH/AMT/AMgsdjcwY8w6LSheRbWgAAHqnPHS57FskJJAYS723bprex9lwxzRFc52hFvNS4lGy7EIQX7rorYtJpMtRogyjpVSiLnh5a0pqd6dEPzKaXiUtsrMpnJaNtOq4qp5t4s0aKurKZIwWV3DJp0F/fN+JlCPe49lQa5WIfwnzVdlx7PYY0yyZgNey7XgEe4qPS6vxgA9rhoRT+i8m7K9pDKuyPqYJNSN2H8w/UL0iHiTIkPM0hzaWIXMy4njf8HWwZlkS/Qnh0QZC4WqShmNzDiQxtKk0VzBo4dCFNtfUm67MFta0vzrTlZoYvZxI4RChMqRnf8Aicdz0GwU8WJagbfgaJTM0ABegQLEMV8By1rW1lHIpKy3Hd4rgDdVXOr0Q2bxDKRmqKhU4M9UnWm39lVMlBnEsQMtKxYjj4gCGV/MQQ1eSEk3Oup891qO2uM96WQGmrWGrv5qEU9AsuuhghxicjyZ8piSSCQRhcmht0K6bEtRcNi8LklQs6KKObRvoq+EwWvfR3BoOuyvuZlcA4GgIqOlboOSW6HfGhUXIr9oDSI2ENIbGt/3EZnfM/JFuxcwe/iVFRkA9v2UHxnKZmI4GrS7NUihuBYjkaK12dmTBi3aTmaeleqz5EbwtL8BYn/2pv8ATdTTqse3LqD9EAhEEBWjjYp/l/NDBMWpRciEJJbOpyQcdQt8x5ox2ai1g04JCyjcRo2mT5q1hOO9yCDDqCa2NKLeODXYPN9loHPaQmM/kGUNGZ34tx6ImyDVUZfAIs3MxWM8MNlC55FgaWA5JTHjzTk7/DGZOtAdmHxJuL3cJhe7j9SdAtVh/wBmwArMPIds1lLeZOq13Z/CIUqwshEl3xOcdXf0HREMSjkQy4C9EeeZ/wDkHDBHuRkpTsDKVo/vHgf6qa+SE4t2NgMa/KwtAPxlxOUfqt1JHOxkQGgFTTrwfI1QrtT4obm7G5/ogvLP9DrDC6pHj0/LFjjeo2dTX02VZaHEoXhKzxFLLoY58kc7ycPxy10MpYTtlEnRBc6eLq5IT8SCA5h3NRsR1Cq5gUzDaippPTNJtO0eqfZ9HiTcOIIeTOCKtLqGm1OiNTrYsveNDcy9AahwPqF5p9n+MmVmmmtA6gPCN/an21+9xmwIDiIMI1JFs8Slz5N0Hql5+PF9DcPLku9hfFsQYW3280BZi1G2bvqT7UQCBiUZwoXkj0rTzVqYkwYYeCTenQinyohLx67Gv+VGtIbEcZLquO1hRCouLRCKDw9RqnmoFATsB7oemYYor0J58+S6uhJJJkQUHSSSUIJdw2FxDQKkkADknRRrRdipQOjGIb93QgdTuszlxi2bxwc5KKLc/wBl/ukOHEiRKxHmmQCzRS/i3KoRYpyve41yttzmJo1Gu1E+YsYA6MFKdTcrOYg4iFSho51SaWtYX8ygQblVnQyxWLG1ErS/jcXPeAK1NdXco7AxfMGwniHkafAQ67PLkdEHw3BI8xXuoZdQV4B6AnUqlHguY4se0tcLEEUKYcU9HOUmtm9dhzsucCrDo4EEevChdAos72XjObHY0OIDqgtqaG3C1lAuT5OP4pUujp4MnyR2UjDCRgq3kCYsul+Yeg3h8i55IAs0VceAj+EMAY4MrlrW+pduSq3ZV3iiQzq5lvTVGpeI2FDLSL3RcEfryJJ+gHhMcmYeCb5DT0KITJoBXS/tugeFxh/iDQNHBzfOor+i0mKNowmmh+qKl9LLlqRU7OAmA+otnJA4BpRU+0UKrKJuzuMthOiwn6uFWV0OxHmq+J4s11iql/Si0nyZi8ck8sPN1AWZn5QgZxpv/VbDtdFPcggCmYVP0QfDX5rEWOyZxTcYWCy41lfF9mYSRXHsL7l9hZyGZSnIyUlaOTPHKEuLGSBSIKZaMHf1XAXQKYqELECPRHsLmM0PJSviPoFmUawKJlF71dfyCph8D+2yLHn+IMBqAL+aFKziEYPiOI00HkFWKhjLLlNsZJOkoDEEkySsgqrWdnJJ0KG6I4OBeAWga5RuR1Qbs5J99MQ2EVFakeXK9aBaylh0SvkZK+o74mPfNmFg4LMPBeYZFb1dRo+a02BwYMGF3cV5JOoaAW86HVTTkxmuTVApwk1pQUSzk2PuPJbNFM9k4RDY0OO9g2ew/AT+aGTSiEz09ChPMtikNsYtALIzRdzDoai48kKdOPADQ91KXFbf3VLGYYiQGvMQZodQWH4shPxDkJjFJ3QlmxVHkaLBMPwsxS+A92ZtwyIdAN2uOvkonNuaHcoP2ckSxmd1KuoW9G7IykPMycp0vQfxYcY3+nORP3aZ5TtSmxkK4fM93EbEGx+WhWixqYa0h5PgI24O6zf3d/5Hf8SrsJrnM7twdbQkGlOEXDkpcStXZUxKAWObHYalpDhTdFZ/tDDewOabOHsdweoWamHxIdRQuh/Ty/ohTSW/xIXiadW8+mxTa6o3xXsLTD4cVpabH8J3B2NUJgTpNWRD4m28+q4MwK1BI6HX+6jnoebxNs/6qRXpk/lFqbitfBex5sRbz2VLspKF8QDjVViHus5W8LmXS78zb8g7oqXGLRjXKzX9psAZFggaOAq09QvNXS9Lb6Lbz/acxG5Q0grNPYNVMcnHRjJCMtgwQE0SXh6ut1CJZB0QnGH3DdtUeEnJ0LZoxhC6KBpU00STBdEJk5pyrMvFyj0IVdTRCzL4a3pqdORTzVGouiFJJJWZEkkkoQSdjakDkge6ZTSLKxYYO72/VU+i0rZ6XheEw5eGBD+KxJ3J8+FNHnQK2cfRSA7eypz0WhsLrlNtu2dyEElQNmMS4B9lRfEc41ofop476KAuK2jbI8u2pOtEFxqOe/NPwAN9hf6oyXZbi5/e6oN7PucS58VgJNTqTdHxyjF3JiPlqUqjEPYZirIkFlAQWDK4U9ldbEB3Q6Tk2Q2hjXN8zup8oH42e6QzRU5toLibjFJlwp6qOWisNjEZXY1VnI3/AOjPmlnFrtB07Cf+ITmxJ/2FJ2JzvX/gf6oVNYoTEOVvgqLVAtao1TT2LuLz3baNtS4tzqUfi37BV/AWxCZcJbO9lXAkOAFPI04WFl4j2PLgLE1LdlrTizXOcwspCe2huLO/NqgHcva8tALqXqLimxqjY5dpm0yzGlYcRhdXXbcFVcOi5v4biK7O5CsUO4p52UT2AcBaT9BLZFNS5a6hKrvh9VYeRuR7qCI9v5m+63GzEmuyMNSLVG6Oz83sonTLeCfZESYN5Ir2WMwQrF4ZLg4XsrX3kfl+aj75x1FB0RIXF2L5pxnGgQEiVeZAvopGsofhFPLZGc0I8GDQDwnyHgok/WwslE1sFPkL+MGUSRNwFqBP3QIFhXfRT5ET4mC0kV+7tp8N/wBF0yA2htfZV8qL+GQKDDwVLAYQ5ruCD80UhQWbjb5rtkFm45/ssPN/BtYX2buJMB7G7WFCRQiqFx2HUn3VHD8aoMkXQaEXtweqvffYR0ez1NEk4tHUjNNFKJC619FWiigqf7qzM4g0VAI9ENiTeb3W0mSU0iB2Yn8VOhC5Obl3urHety0y+LlOI7LjJ5LVv8AlYsd/q/5Lkwz19wrTI7RYtraleqi70Ajw1v8ALhWr/CrRX7o9ff8Auum5v9X/AC/upnxhUkN8h+qRjtJHhoN6BXv8Kv8AkJ90OE4hApJJJtjFDiXCmay2p9CkkstslDOg11JPqq8xKilUklcZOzMugfFggKAwhwkkmotiskLuRwumwAkkrcmUkjruBwuhAbwmSWeTN0jowhwl3I4CSSls0oo4MIcJGA3hJJaTZGkciCOF13I4SSUtkpDd0E/djhJJS2Qbugm7sJ0lLLGMILkwAkkrtlUhmwgnyiuiSSuy6RyWpAJJKyUdtYF13YSSWWyDGGEiwJJKWS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srgbClr val="000000"/>
              </a:solidFill>
            </a:endParaRPr>
          </a:p>
        </p:txBody>
      </p:sp>
      <p:sp>
        <p:nvSpPr>
          <p:cNvPr id="7" name="CuadroTexto 6"/>
          <p:cNvSpPr txBox="1"/>
          <p:nvPr/>
        </p:nvSpPr>
        <p:spPr>
          <a:xfrm>
            <a:off x="1259632" y="2060848"/>
            <a:ext cx="6840760" cy="2554545"/>
          </a:xfrm>
          <a:prstGeom prst="rect">
            <a:avLst/>
          </a:prstGeom>
          <a:noFill/>
        </p:spPr>
        <p:txBody>
          <a:bodyPr wrap="square" rtlCol="0">
            <a:spAutoFit/>
          </a:bodyPr>
          <a:lstStyle/>
          <a:p>
            <a:pPr algn="ctr"/>
            <a:r>
              <a:rPr lang="es-PE" sz="4000" b="1" dirty="0">
                <a:solidFill>
                  <a:srgbClr val="000000"/>
                </a:solidFill>
                <a:latin typeface="Helvetica" panose="020B0604020202020204" pitchFamily="34" charset="0"/>
              </a:rPr>
              <a:t>POTESTAD SANCIONADORA DE LA ADMINISTRACIÓN PÚBLICA</a:t>
            </a:r>
          </a:p>
        </p:txBody>
      </p:sp>
    </p:spTree>
    <p:extLst>
      <p:ext uri="{BB962C8B-B14F-4D97-AF65-F5344CB8AC3E}">
        <p14:creationId xmlns:p14="http://schemas.microsoft.com/office/powerpoint/2010/main" val="204063513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4553"/>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POTESTAD SANCIONADORA ADMINISTRATIVA</a:t>
            </a:r>
          </a:p>
        </p:txBody>
      </p:sp>
      <p:sp>
        <p:nvSpPr>
          <p:cNvPr id="5" name="Rectángulo 6"/>
          <p:cNvSpPr/>
          <p:nvPr/>
        </p:nvSpPr>
        <p:spPr>
          <a:xfrm>
            <a:off x="539552" y="1196752"/>
            <a:ext cx="8136904" cy="23042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ts val="2900"/>
              </a:lnSpc>
              <a:spcAft>
                <a:spcPts val="0"/>
              </a:spcAft>
              <a:defRPr/>
            </a:pPr>
            <a:r>
              <a:rPr lang="es-ES" dirty="0">
                <a:solidFill>
                  <a:srgbClr val="FFFFFF"/>
                </a:solidFill>
                <a:latin typeface="Helvetica" panose="020B0604020202020204" pitchFamily="34" charset="0"/>
              </a:rPr>
              <a:t>Es manifestación de la </a:t>
            </a:r>
            <a:r>
              <a:rPr lang="es-ES" b="1" dirty="0">
                <a:solidFill>
                  <a:srgbClr val="FFFFFF"/>
                </a:solidFill>
                <a:latin typeface="Helvetica" panose="020B0604020202020204" pitchFamily="34" charset="0"/>
              </a:rPr>
              <a:t>función administrativa </a:t>
            </a:r>
            <a:r>
              <a:rPr lang="es-ES" dirty="0">
                <a:solidFill>
                  <a:srgbClr val="FFFFFF"/>
                </a:solidFill>
                <a:latin typeface="Helvetica" panose="020B0604020202020204" pitchFamily="34" charset="0"/>
              </a:rPr>
              <a:t>que comprende el </a:t>
            </a:r>
            <a:r>
              <a:rPr lang="es-ES" b="1" dirty="0">
                <a:solidFill>
                  <a:srgbClr val="FFFFFF"/>
                </a:solidFill>
                <a:latin typeface="Helvetica" panose="020B0604020202020204" pitchFamily="34" charset="0"/>
              </a:rPr>
              <a:t>espacio de poder</a:t>
            </a:r>
            <a:r>
              <a:rPr lang="es-ES" dirty="0">
                <a:solidFill>
                  <a:srgbClr val="FFFFFF"/>
                </a:solidFill>
                <a:latin typeface="Helvetica" panose="020B0604020202020204" pitchFamily="34" charset="0"/>
              </a:rPr>
              <a:t> que el ordenamiento jurídico reconoce a la Administración Pública, para imponer sanciones </a:t>
            </a:r>
            <a:r>
              <a:rPr lang="es-ES" b="1" dirty="0">
                <a:solidFill>
                  <a:srgbClr val="FFFFFF"/>
                </a:solidFill>
                <a:latin typeface="Helvetica" panose="020B0604020202020204" pitchFamily="34" charset="0"/>
              </a:rPr>
              <a:t>en protección </a:t>
            </a:r>
            <a:r>
              <a:rPr lang="es-ES" dirty="0">
                <a:solidFill>
                  <a:srgbClr val="FFFFFF"/>
                </a:solidFill>
                <a:latin typeface="Helvetica" panose="020B0604020202020204" pitchFamily="34" charset="0"/>
              </a:rPr>
              <a:t>de intereses públicos o bienes jurídicos que tiene encargados, adoptando la figura de deberes jurídicos, unilaterales, exorbitantes y coactivos, que se imponen en ejercicio de una posición de supremacía.</a:t>
            </a:r>
          </a:p>
        </p:txBody>
      </p:sp>
      <p:sp>
        <p:nvSpPr>
          <p:cNvPr id="4" name="6 Rectángulo redondeado"/>
          <p:cNvSpPr/>
          <p:nvPr/>
        </p:nvSpPr>
        <p:spPr>
          <a:xfrm>
            <a:off x="3563888" y="3789040"/>
            <a:ext cx="4320480" cy="998992"/>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pPr algn="just"/>
            <a:r>
              <a:rPr lang="es-ES_tradnl" sz="1500" dirty="0">
                <a:solidFill>
                  <a:srgbClr val="FFFFFF"/>
                </a:solidFill>
                <a:latin typeface="Helvetica" panose="020B0604020202020204" pitchFamily="34" charset="0"/>
              </a:rPr>
              <a:t>Desborde de la capacidad de los órganos jurisdiccionales, a quienes se confía la represión de un número limitado de conductas, consideradas delitos.</a:t>
            </a:r>
            <a:endParaRPr lang="es-PE" sz="1500" dirty="0">
              <a:solidFill>
                <a:srgbClr val="FFFFFF"/>
              </a:solidFill>
              <a:latin typeface="Helvetica" panose="020B0604020202020204" pitchFamily="34" charset="0"/>
            </a:endParaRPr>
          </a:p>
        </p:txBody>
      </p:sp>
      <p:sp>
        <p:nvSpPr>
          <p:cNvPr id="6" name="18 Rectángulo redondeado"/>
          <p:cNvSpPr/>
          <p:nvPr/>
        </p:nvSpPr>
        <p:spPr>
          <a:xfrm>
            <a:off x="3563888" y="5004056"/>
            <a:ext cx="4320480" cy="1008112"/>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pPr algn="just"/>
            <a:r>
              <a:rPr lang="es-ES_tradnl" sz="1500" dirty="0">
                <a:solidFill>
                  <a:srgbClr val="FFFFFF"/>
                </a:solidFill>
                <a:latin typeface="Helvetica" panose="020B0604020202020204" pitchFamily="34" charset="0"/>
              </a:rPr>
              <a:t>Fortalecimiento de la Administración Pública que le proporcionó el ejercicio de poderes represivos, aumentando la inmediación con los hechos sancionados.</a:t>
            </a:r>
            <a:endParaRPr lang="es-PE" sz="1500" dirty="0">
              <a:solidFill>
                <a:srgbClr val="FFFFFF"/>
              </a:solidFill>
              <a:latin typeface="Helvetica" panose="020B0604020202020204" pitchFamily="34" charset="0"/>
            </a:endParaRPr>
          </a:p>
        </p:txBody>
      </p:sp>
      <p:sp>
        <p:nvSpPr>
          <p:cNvPr id="9" name="25 Flecha abajo"/>
          <p:cNvSpPr/>
          <p:nvPr/>
        </p:nvSpPr>
        <p:spPr>
          <a:xfrm>
            <a:off x="3778202" y="4790312"/>
            <a:ext cx="285752" cy="285752"/>
          </a:xfrm>
          <a:prstGeom prst="downArrow">
            <a:avLst/>
          </a:prstGeom>
          <a:solidFill>
            <a:srgbClr val="C0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FFFF"/>
              </a:solidFill>
              <a:latin typeface="Helvetica" panose="020B0604020202020204" pitchFamily="34" charset="0"/>
            </a:endParaRPr>
          </a:p>
        </p:txBody>
      </p:sp>
      <p:sp>
        <p:nvSpPr>
          <p:cNvPr id="2" name="Pentágono 1"/>
          <p:cNvSpPr/>
          <p:nvPr/>
        </p:nvSpPr>
        <p:spPr>
          <a:xfrm>
            <a:off x="1115616" y="4500000"/>
            <a:ext cx="2160240" cy="792088"/>
          </a:xfrm>
          <a:prstGeom prst="homePlate">
            <a:avLst/>
          </a:prstGeom>
          <a:ln>
            <a:solidFill>
              <a:srgbClr val="CC33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PE" dirty="0">
                <a:solidFill>
                  <a:srgbClr val="FFFFFF"/>
                </a:solidFill>
              </a:rPr>
              <a:t>Fundamentos y orígenes</a:t>
            </a:r>
          </a:p>
        </p:txBody>
      </p:sp>
    </p:spTree>
    <p:extLst>
      <p:ext uri="{BB962C8B-B14F-4D97-AF65-F5344CB8AC3E}">
        <p14:creationId xmlns:p14="http://schemas.microsoft.com/office/powerpoint/2010/main" val="3765428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611560" y="1268760"/>
            <a:ext cx="8064896" cy="2246769"/>
          </a:xfrm>
          <a:prstGeom prst="rect">
            <a:avLst/>
          </a:prstGeom>
          <a:noFill/>
        </p:spPr>
        <p:txBody>
          <a:bodyPr wrap="square" rtlCol="0">
            <a:spAutoFit/>
          </a:bodyPr>
          <a:lstStyle/>
          <a:p>
            <a:pPr algn="just"/>
            <a:r>
              <a:rPr lang="es-PE" sz="2000" dirty="0">
                <a:solidFill>
                  <a:srgbClr val="FFFFFF"/>
                </a:solidFill>
                <a:latin typeface="Helvetica" panose="020B0604020202020204" pitchFamily="34" charset="0"/>
              </a:rPr>
              <a:t>“(…) es inminente a la economía financiera pública. El control no representa una finalidad en sí mismo, sino una parte imprescindible de un mecanismo regulador que debe señalar, oportunamente, las desviaciones normativas y las infracciones de los principios de legalidad, rentabilidad y racionalidad de las operaciones financieras, de tal modo que puedan adoptarse las medidas correctivas convenientes en cada caso (…)”</a:t>
            </a:r>
          </a:p>
        </p:txBody>
      </p:sp>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LA DECLARACIÓN DE LIMA</a:t>
            </a:r>
          </a:p>
        </p:txBody>
      </p:sp>
      <p:pic>
        <p:nvPicPr>
          <p:cNvPr id="5" name="Imagen 4" descr="http://image.slidesharecdn.com/ladeclaracindelima-140320120146-phpapp01/95/la-declaracin-de-lima-1-638.jpg?cb=1395316936"/>
          <p:cNvPicPr/>
          <p:nvPr/>
        </p:nvPicPr>
        <p:blipFill rotWithShape="1">
          <a:blip r:embed="rId2">
            <a:extLst>
              <a:ext uri="{28A0092B-C50C-407E-A947-70E740481C1C}">
                <a14:useLocalDpi xmlns:a14="http://schemas.microsoft.com/office/drawing/2010/main" val="0"/>
              </a:ext>
            </a:extLst>
          </a:blip>
          <a:srcRect t="2565" b="64290"/>
          <a:stretch/>
        </p:blipFill>
        <p:spPr bwMode="auto">
          <a:xfrm>
            <a:off x="1907704" y="3659545"/>
            <a:ext cx="5616624" cy="2793791"/>
          </a:xfrm>
          <a:prstGeom prst="rect">
            <a:avLst/>
          </a:prstGeom>
          <a:noFill/>
          <a:ln>
            <a:solidFill>
              <a:schemeClr val="bg2">
                <a:lumMod val="90000"/>
              </a:schemeClr>
            </a:solidFill>
          </a:ln>
        </p:spPr>
      </p:pic>
    </p:spTree>
    <p:extLst>
      <p:ext uri="{BB962C8B-B14F-4D97-AF65-F5344CB8AC3E}">
        <p14:creationId xmlns:p14="http://schemas.microsoft.com/office/powerpoint/2010/main" val="193316819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SANCIONES</a:t>
            </a:r>
          </a:p>
        </p:txBody>
      </p:sp>
      <p:sp>
        <p:nvSpPr>
          <p:cNvPr id="5" name="Rectángulo 6"/>
          <p:cNvSpPr/>
          <p:nvPr/>
        </p:nvSpPr>
        <p:spPr>
          <a:xfrm>
            <a:off x="611560" y="1268760"/>
            <a:ext cx="7848872" cy="136815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s-ES_tradnl" sz="2000" dirty="0">
              <a:solidFill>
                <a:srgbClr val="FFFFFF"/>
              </a:solidFill>
              <a:latin typeface="Helvetica" panose="020B0604020202020204" pitchFamily="34" charset="0"/>
            </a:endParaRPr>
          </a:p>
          <a:p>
            <a:pPr algn="just">
              <a:defRPr/>
            </a:pPr>
            <a:r>
              <a:rPr lang="es-ES_tradnl" sz="2000" dirty="0">
                <a:solidFill>
                  <a:srgbClr val="FFFFFF"/>
                </a:solidFill>
                <a:latin typeface="Helvetica" panose="020B0604020202020204" pitchFamily="34" charset="0"/>
              </a:rPr>
              <a:t>La sanción es aquel elemento irreductible en el esquema lógico de las normas, que representa la última fase del proceso de producción jurídica, en tanto elemento que permite la existencia y supervivencia del derecho. </a:t>
            </a:r>
            <a:endParaRPr lang="es-MX" sz="2000" kern="0" dirty="0">
              <a:solidFill>
                <a:srgbClr val="003300"/>
              </a:solidFill>
              <a:latin typeface="Helvetica" panose="020B0604020202020204" pitchFamily="34" charset="0"/>
            </a:endParaRPr>
          </a:p>
          <a:p>
            <a:pPr algn="just">
              <a:defRPr/>
            </a:pPr>
            <a:endParaRPr lang="es-PE" sz="2000" dirty="0">
              <a:solidFill>
                <a:srgbClr val="FFFFFF"/>
              </a:solidFill>
              <a:latin typeface="Helvetica" panose="020B0604020202020204" pitchFamily="34" charset="0"/>
            </a:endParaRPr>
          </a:p>
        </p:txBody>
      </p:sp>
      <p:sp>
        <p:nvSpPr>
          <p:cNvPr id="4" name="23 CuadroTexto"/>
          <p:cNvSpPr txBox="1"/>
          <p:nvPr/>
        </p:nvSpPr>
        <p:spPr>
          <a:xfrm>
            <a:off x="5292080" y="6165304"/>
            <a:ext cx="3528392" cy="400110"/>
          </a:xfrm>
          <a:prstGeom prst="rect">
            <a:avLst/>
          </a:prstGeom>
          <a:noFill/>
        </p:spPr>
        <p:txBody>
          <a:bodyPr wrap="square" rtlCol="0">
            <a:spAutoFit/>
          </a:bodyPr>
          <a:lstStyle/>
          <a:p>
            <a:pPr algn="just" fontAlgn="auto">
              <a:spcBef>
                <a:spcPts val="0"/>
              </a:spcBef>
              <a:spcAft>
                <a:spcPts val="0"/>
              </a:spcAft>
              <a:defRPr/>
            </a:pPr>
            <a:r>
              <a:rPr lang="es-PE" sz="1000" b="1" dirty="0">
                <a:solidFill>
                  <a:srgbClr val="FFFFFF"/>
                </a:solidFill>
                <a:latin typeface="Helvetica" panose="020B0604020202020204" pitchFamily="34" charset="0"/>
              </a:rPr>
              <a:t>Fuente: </a:t>
            </a:r>
            <a:r>
              <a:rPr lang="es-ES" sz="1000" dirty="0" err="1">
                <a:solidFill>
                  <a:srgbClr val="FFFFFF"/>
                </a:solidFill>
                <a:latin typeface="Century Gothic" pitchFamily="34" charset="0"/>
              </a:rPr>
              <a:t>DROMI</a:t>
            </a:r>
            <a:r>
              <a:rPr lang="es-ES" sz="1000" dirty="0">
                <a:solidFill>
                  <a:srgbClr val="FFFFFF"/>
                </a:solidFill>
                <a:latin typeface="Century Gothic" pitchFamily="34" charset="0"/>
              </a:rPr>
              <a:t>, Roberto. Derecho Administrativo. Buenos Aires - Madrid: Ciudad Argentina, 2004. p.</a:t>
            </a:r>
            <a:r>
              <a:rPr lang="es-ES_tradnl" sz="1000" dirty="0">
                <a:solidFill>
                  <a:srgbClr val="FFFFFF"/>
                </a:solidFill>
                <a:latin typeface="Century Gothic" pitchFamily="34" charset="0"/>
              </a:rPr>
              <a:t> 423</a:t>
            </a:r>
            <a:endParaRPr lang="es-ES" sz="1000" kern="0" dirty="0">
              <a:solidFill>
                <a:srgbClr val="FFFFFF"/>
              </a:solidFill>
              <a:latin typeface="Century Gothic" pitchFamily="34" charset="0"/>
            </a:endParaRPr>
          </a:p>
        </p:txBody>
      </p:sp>
      <p:graphicFrame>
        <p:nvGraphicFramePr>
          <p:cNvPr id="6" name="Diagrama 3"/>
          <p:cNvGraphicFramePr/>
          <p:nvPr/>
        </p:nvGraphicFramePr>
        <p:xfrm>
          <a:off x="611560" y="2924944"/>
          <a:ext cx="7848872"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683568" y="3429000"/>
            <a:ext cx="7641232" cy="2308324"/>
          </a:xfrm>
          <a:prstGeom prst="rect">
            <a:avLst/>
          </a:prstGeom>
          <a:noFill/>
        </p:spPr>
        <p:txBody>
          <a:bodyPr wrap="square" rtlCol="0">
            <a:spAutoFit/>
          </a:bodyPr>
          <a:lstStyle/>
          <a:p>
            <a:pPr marL="457200" indent="-457200" algn="just">
              <a:buFont typeface="+mj-lt"/>
              <a:buAutoNum type="arabicPeriod"/>
            </a:pPr>
            <a:r>
              <a:rPr lang="es-ES" dirty="0">
                <a:solidFill>
                  <a:srgbClr val="FFFFFF"/>
                </a:solidFill>
                <a:latin typeface="Helvetica" panose="020B0604020202020204" pitchFamily="34" charset="0"/>
              </a:rPr>
              <a:t>Ser elemento de retribución o respuesta a la infracción al orden jurídico </a:t>
            </a:r>
            <a:r>
              <a:rPr lang="es-ES" b="1" dirty="0">
                <a:solidFill>
                  <a:srgbClr val="FFFFFF"/>
                </a:solidFill>
                <a:latin typeface="Helvetica" panose="020B0604020202020204" pitchFamily="34" charset="0"/>
              </a:rPr>
              <a:t>(función retributiva)</a:t>
            </a:r>
            <a:endParaRPr lang="es-PE" b="1" dirty="0">
              <a:solidFill>
                <a:srgbClr val="FFFFFF"/>
              </a:solidFill>
              <a:latin typeface="Helvetica" panose="020B0604020202020204" pitchFamily="34" charset="0"/>
            </a:endParaRPr>
          </a:p>
          <a:p>
            <a:pPr marL="457200" indent="-457200" algn="just">
              <a:buFont typeface="+mj-lt"/>
              <a:buAutoNum type="arabicPeriod"/>
            </a:pPr>
            <a:endParaRPr lang="es-PE" dirty="0">
              <a:solidFill>
                <a:srgbClr val="FFFFFF"/>
              </a:solidFill>
              <a:latin typeface="Helvetica" panose="020B0604020202020204" pitchFamily="34" charset="0"/>
            </a:endParaRPr>
          </a:p>
          <a:p>
            <a:pPr marL="457200" indent="-457200" algn="just">
              <a:buFont typeface="+mj-lt"/>
              <a:buAutoNum type="arabicPeriod"/>
            </a:pPr>
            <a:r>
              <a:rPr lang="es-ES" dirty="0">
                <a:solidFill>
                  <a:srgbClr val="FFFFFF"/>
                </a:solidFill>
                <a:latin typeface="Helvetica" panose="020B0604020202020204" pitchFamily="34" charset="0"/>
              </a:rPr>
              <a:t>Ser el cauce que procure la enmienda del infractor, como medida de coerción a futuro </a:t>
            </a:r>
            <a:r>
              <a:rPr lang="es-ES" b="1" dirty="0">
                <a:solidFill>
                  <a:srgbClr val="FFFFFF"/>
                </a:solidFill>
                <a:latin typeface="Helvetica" panose="020B0604020202020204" pitchFamily="34" charset="0"/>
              </a:rPr>
              <a:t>(función de prevención especial)</a:t>
            </a:r>
            <a:endParaRPr lang="es-PE" b="1" dirty="0">
              <a:solidFill>
                <a:srgbClr val="FFFFFF"/>
              </a:solidFill>
              <a:latin typeface="Helvetica" panose="020B0604020202020204" pitchFamily="34" charset="0"/>
            </a:endParaRPr>
          </a:p>
          <a:p>
            <a:pPr marL="457200" indent="-457200" algn="just">
              <a:buFont typeface="+mj-lt"/>
              <a:buAutoNum type="arabicPeriod"/>
            </a:pPr>
            <a:endParaRPr lang="es-PE" dirty="0">
              <a:solidFill>
                <a:srgbClr val="FFFFFF"/>
              </a:solidFill>
              <a:latin typeface="Helvetica" panose="020B0604020202020204" pitchFamily="34" charset="0"/>
            </a:endParaRPr>
          </a:p>
          <a:p>
            <a:pPr marL="457200" indent="-457200" algn="just">
              <a:buFont typeface="+mj-lt"/>
              <a:buAutoNum type="arabicPeriod"/>
            </a:pPr>
            <a:r>
              <a:rPr lang="es-ES" dirty="0">
                <a:solidFill>
                  <a:srgbClr val="FFFFFF"/>
                </a:solidFill>
                <a:latin typeface="Helvetica" panose="020B0604020202020204" pitchFamily="34" charset="0"/>
              </a:rPr>
              <a:t>Ser fuente de temor para el resto de personas obligadas, para limitar acciones a futuro </a:t>
            </a:r>
            <a:r>
              <a:rPr lang="es-ES" b="1" dirty="0">
                <a:solidFill>
                  <a:srgbClr val="FFFFFF"/>
                </a:solidFill>
                <a:latin typeface="Helvetica" panose="020B0604020202020204" pitchFamily="34" charset="0"/>
              </a:rPr>
              <a:t>(función de prevención general)</a:t>
            </a:r>
          </a:p>
        </p:txBody>
      </p:sp>
    </p:spTree>
    <p:extLst>
      <p:ext uri="{BB962C8B-B14F-4D97-AF65-F5344CB8AC3E}">
        <p14:creationId xmlns:p14="http://schemas.microsoft.com/office/powerpoint/2010/main" val="294279645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Resultado de imagen para LOGO ESCUELA NACIONAL DE POLÃTICAS PÃBLICAS"/>
          <p:cNvPicPr>
            <a:picLocks noChangeAspect="1" noChangeArrowheads="1"/>
          </p:cNvPicPr>
          <p:nvPr/>
        </p:nvPicPr>
        <p:blipFill rotWithShape="1">
          <a:blip r:embed="rId2">
            <a:clrChange>
              <a:clrFrom>
                <a:srgbClr val="F9F9FA"/>
              </a:clrFrom>
              <a:clrTo>
                <a:srgbClr val="F9F9FA">
                  <a:alpha val="0"/>
                </a:srgbClr>
              </a:clrTo>
            </a:clrChange>
            <a:lum bright="70000" contrast="-70000"/>
            <a:extLst>
              <a:ext uri="{28A0092B-C50C-407E-A947-70E740481C1C}">
                <a14:useLocalDpi xmlns:a14="http://schemas.microsoft.com/office/drawing/2010/main" val="0"/>
              </a:ext>
            </a:extLst>
          </a:blip>
          <a:srcRect l="2203" t="4918" r="54715" b="52831"/>
          <a:stretch/>
        </p:blipFill>
        <p:spPr bwMode="auto">
          <a:xfrm>
            <a:off x="1950522" y="1088431"/>
            <a:ext cx="4827320" cy="473418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p:cNvGrpSpPr/>
          <p:nvPr/>
        </p:nvGrpSpPr>
        <p:grpSpPr>
          <a:xfrm>
            <a:off x="1209166" y="1971757"/>
            <a:ext cx="7041695" cy="1784063"/>
            <a:chOff x="1529444" y="1665513"/>
            <a:chExt cx="9388927" cy="2378750"/>
          </a:xfrm>
        </p:grpSpPr>
        <p:sp>
          <p:nvSpPr>
            <p:cNvPr id="6" name="Forma libre 5"/>
            <p:cNvSpPr/>
            <p:nvPr/>
          </p:nvSpPr>
          <p:spPr>
            <a:xfrm>
              <a:off x="1529444" y="1665513"/>
              <a:ext cx="9388927" cy="977777"/>
            </a:xfrm>
            <a:custGeom>
              <a:avLst/>
              <a:gdLst>
                <a:gd name="connsiteX0" fmla="*/ 0 w 9388927"/>
                <a:gd name="connsiteY0" fmla="*/ 0 h 1400972"/>
                <a:gd name="connsiteX1" fmla="*/ 9388927 w 9388927"/>
                <a:gd name="connsiteY1" fmla="*/ 0 h 1400972"/>
                <a:gd name="connsiteX2" fmla="*/ 9388927 w 9388927"/>
                <a:gd name="connsiteY2" fmla="*/ 1400972 h 1400972"/>
                <a:gd name="connsiteX3" fmla="*/ 0 w 9388927"/>
                <a:gd name="connsiteY3" fmla="*/ 1400972 h 1400972"/>
                <a:gd name="connsiteX4" fmla="*/ 0 w 9388927"/>
                <a:gd name="connsiteY4" fmla="*/ 0 h 1400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8927" h="1400972">
                  <a:moveTo>
                    <a:pt x="0" y="0"/>
                  </a:moveTo>
                  <a:lnTo>
                    <a:pt x="9388927" y="0"/>
                  </a:lnTo>
                  <a:lnTo>
                    <a:pt x="9388927" y="1400972"/>
                  </a:lnTo>
                  <a:lnTo>
                    <a:pt x="0" y="14009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just" defTabSz="800100" rtl="0" eaLnBrk="1" fontAlgn="auto" latinLnBrk="0" hangingPunct="1">
                <a:lnSpc>
                  <a:spcPct val="90000"/>
                </a:lnSpc>
                <a:spcBef>
                  <a:spcPct val="0"/>
                </a:spcBef>
                <a:spcAft>
                  <a:spcPct val="35000"/>
                </a:spcAft>
                <a:buClrTx/>
                <a:buSzTx/>
                <a:buFontTx/>
                <a:buNone/>
                <a:tabLst/>
                <a:defRPr/>
              </a:pPr>
              <a:r>
                <a:rPr kumimoji="0" lang="es-ES_tradnl" sz="1800" b="0" i="0" u="none" strike="noStrike" kern="1200" cap="none" spc="0" normalizeH="0" baseline="0" noProof="0" dirty="0">
                  <a:ln>
                    <a:noFill/>
                  </a:ln>
                  <a:solidFill>
                    <a:srgbClr val="FF0000"/>
                  </a:solidFill>
                  <a:effectLst/>
                  <a:uLnTx/>
                  <a:uFillTx/>
                  <a:latin typeface="Garamond" panose="02020404030301010803" pitchFamily="18" charset="0"/>
                  <a:ea typeface="+mn-ea"/>
                  <a:cs typeface="+mn-cs"/>
                </a:rPr>
                <a:t>Contratación de bienes o servicios en general permanentes, que se requieran de manera continua o periódica se realizará por periodos no menores a 1 año</a:t>
              </a:r>
              <a:r>
                <a:rPr kumimoji="0" lang="es-ES" sz="1800" b="0" i="0" u="none" strike="noStrike" kern="1200" cap="none" spc="0" normalizeH="0" baseline="0" noProof="0" dirty="0">
                  <a:ln>
                    <a:noFill/>
                  </a:ln>
                  <a:solidFill>
                    <a:srgbClr val="FF0000"/>
                  </a:solidFill>
                  <a:effectLst/>
                  <a:uLnTx/>
                  <a:uFillTx/>
                  <a:latin typeface="Garamond" panose="02020404030301010803" pitchFamily="18" charset="0"/>
                  <a:ea typeface="+mn-ea"/>
                  <a:cs typeface="+mn-cs"/>
                </a:rPr>
                <a:t> </a:t>
              </a:r>
              <a:endParaRPr kumimoji="0" lang="es-PE" sz="1800" b="0" i="0" u="none" strike="noStrike" kern="1200" cap="none" spc="0" normalizeH="0" baseline="0" noProof="0" dirty="0">
                <a:ln>
                  <a:noFill/>
                </a:ln>
                <a:solidFill>
                  <a:srgbClr val="FF0000"/>
                </a:solidFill>
                <a:effectLst/>
                <a:uLnTx/>
                <a:uFillTx/>
                <a:latin typeface="Garamond" panose="02020404030301010803" pitchFamily="18" charset="0"/>
                <a:ea typeface="+mn-ea"/>
                <a:cs typeface="+mn-cs"/>
              </a:endParaRPr>
            </a:p>
          </p:txBody>
        </p:sp>
        <p:sp>
          <p:nvSpPr>
            <p:cNvPr id="9" name="Conector recto 8"/>
            <p:cNvSpPr/>
            <p:nvPr/>
          </p:nvSpPr>
          <p:spPr>
            <a:xfrm>
              <a:off x="1529444" y="2630468"/>
              <a:ext cx="9388927"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orma libre 9"/>
            <p:cNvSpPr/>
            <p:nvPr/>
          </p:nvSpPr>
          <p:spPr>
            <a:xfrm>
              <a:off x="1529444" y="2643291"/>
              <a:ext cx="9388927" cy="1400972"/>
            </a:xfrm>
            <a:custGeom>
              <a:avLst/>
              <a:gdLst>
                <a:gd name="connsiteX0" fmla="*/ 0 w 9388927"/>
                <a:gd name="connsiteY0" fmla="*/ 0 h 1400972"/>
                <a:gd name="connsiteX1" fmla="*/ 9388927 w 9388927"/>
                <a:gd name="connsiteY1" fmla="*/ 0 h 1400972"/>
                <a:gd name="connsiteX2" fmla="*/ 9388927 w 9388927"/>
                <a:gd name="connsiteY2" fmla="*/ 1400972 h 1400972"/>
                <a:gd name="connsiteX3" fmla="*/ 0 w 9388927"/>
                <a:gd name="connsiteY3" fmla="*/ 1400972 h 1400972"/>
                <a:gd name="connsiteX4" fmla="*/ 0 w 9388927"/>
                <a:gd name="connsiteY4" fmla="*/ 0 h 1400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8927" h="1400972">
                  <a:moveTo>
                    <a:pt x="0" y="0"/>
                  </a:moveTo>
                  <a:lnTo>
                    <a:pt x="9388927" y="0"/>
                  </a:lnTo>
                  <a:lnTo>
                    <a:pt x="9388927" y="1400972"/>
                  </a:lnTo>
                  <a:lnTo>
                    <a:pt x="0" y="14009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just" defTabSz="800100" rtl="0" eaLnBrk="1" fontAlgn="auto" latinLnBrk="0" hangingPunct="1">
                <a:lnSpc>
                  <a:spcPct val="90000"/>
                </a:lnSpc>
                <a:spcBef>
                  <a:spcPct val="0"/>
                </a:spcBef>
                <a:spcAft>
                  <a:spcPct val="35000"/>
                </a:spcAft>
                <a:buClrTx/>
                <a:buSzTx/>
                <a:buFontTx/>
                <a:buNone/>
                <a:tabLst/>
                <a:defRPr/>
              </a:pPr>
              <a:r>
                <a:rPr kumimoji="0" lang="es-PE" sz="1800" b="0" i="0" u="none" strike="noStrike" kern="1200" cap="none" spc="0" normalizeH="0" baseline="0" noProof="0" dirty="0">
                  <a:ln>
                    <a:noFill/>
                  </a:ln>
                  <a:solidFill>
                    <a:srgbClr val="0000FF"/>
                  </a:solidFill>
                  <a:effectLst/>
                  <a:uLnTx/>
                  <a:uFillTx/>
                  <a:latin typeface="Garamond" panose="02020404030301010803" pitchFamily="18" charset="0"/>
                  <a:ea typeface="+mn-ea"/>
                  <a:cs typeface="+mn-cs"/>
                </a:rPr>
                <a:t>Responsables por incumplimiento de prohibición de fraccionar</a:t>
              </a:r>
              <a:r>
                <a:rPr kumimoji="0" lang="es-PE" sz="1800" b="0" i="0" u="none" strike="noStrike" kern="1200" cap="none" spc="0" normalizeH="0" baseline="0" noProof="0" dirty="0">
                  <a:ln>
                    <a:noFill/>
                  </a:ln>
                  <a:solidFill>
                    <a:srgbClr val="7030A0"/>
                  </a:solidFill>
                  <a:effectLst/>
                  <a:uLnTx/>
                  <a:uFillTx/>
                  <a:latin typeface="Garamond" panose="02020404030301010803" pitchFamily="18" charset="0"/>
                  <a:ea typeface="+mn-ea"/>
                  <a:cs typeface="+mn-cs"/>
                </a:rPr>
                <a:t>: </a:t>
              </a:r>
              <a:r>
                <a:rPr kumimoji="0" lang="es-PE" sz="1800" b="0" i="0" u="none" strike="noStrike" kern="1200" cap="none" spc="0" normalizeH="0" baseline="0" noProof="0" dirty="0">
                  <a:ln>
                    <a:noFill/>
                  </a:ln>
                  <a:solidFill>
                    <a:srgbClr val="00B050"/>
                  </a:solidFill>
                  <a:effectLst/>
                  <a:uLnTx/>
                  <a:uFillTx/>
                  <a:latin typeface="Garamond" panose="02020404030301010803" pitchFamily="18" charset="0"/>
                  <a:ea typeface="+mn-ea"/>
                  <a:cs typeface="+mn-cs"/>
                </a:rPr>
                <a:t>Área usuaria, OEC y/u otras dependencias cuya función esté relacionada con correcta planificación de recursos</a:t>
              </a:r>
              <a:r>
                <a:rPr kumimoji="0" lang="es-PE" sz="1800" b="0" i="0" u="none" strike="noStrike" kern="1200" cap="none" spc="0" normalizeH="0" baseline="0" noProof="0" dirty="0">
                  <a:ln>
                    <a:noFill/>
                  </a:ln>
                  <a:solidFill>
                    <a:srgbClr val="7030A0"/>
                  </a:solidFill>
                  <a:effectLst/>
                  <a:uLnTx/>
                  <a:uFillTx/>
                  <a:latin typeface="Garamond" panose="02020404030301010803" pitchFamily="18" charset="0"/>
                  <a:ea typeface="+mn-ea"/>
                  <a:cs typeface="+mn-cs"/>
                </a:rPr>
                <a:t>, - </a:t>
              </a:r>
              <a:r>
                <a:rPr kumimoji="0" lang="es-PE" sz="1800" b="1" i="0" u="sng" strike="noStrike" kern="1200" cap="none" spc="0" normalizeH="0" baseline="0" noProof="0" dirty="0">
                  <a:ln>
                    <a:noFill/>
                  </a:ln>
                  <a:solidFill>
                    <a:srgbClr val="7030A0"/>
                  </a:solidFill>
                  <a:effectLst/>
                  <a:uLnTx/>
                  <a:uFillTx/>
                  <a:latin typeface="Garamond" panose="02020404030301010803" pitchFamily="18" charset="0"/>
                  <a:ea typeface="+mn-ea"/>
                  <a:cs typeface="+mn-cs"/>
                </a:rPr>
                <a:t>deslinde de responsabilidad, cuando corresponda</a:t>
              </a:r>
            </a:p>
          </p:txBody>
        </p:sp>
      </p:grpSp>
      <p:sp>
        <p:nvSpPr>
          <p:cNvPr id="5" name="Rectángulo 4"/>
          <p:cNvSpPr/>
          <p:nvPr/>
        </p:nvSpPr>
        <p:spPr>
          <a:xfrm>
            <a:off x="1154832" y="3828454"/>
            <a:ext cx="7150360" cy="16850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2100" b="0" i="0" u="none" strike="noStrike" kern="1200" cap="none" spc="0" normalizeH="0" baseline="0" noProof="0" dirty="0">
                <a:ln>
                  <a:noFill/>
                </a:ln>
                <a:solidFill>
                  <a:srgbClr val="FF0000"/>
                </a:solidFill>
                <a:effectLst/>
                <a:uLnTx/>
                <a:uFillTx/>
                <a:latin typeface="Garamond" panose="02020404030301010803" pitchFamily="18" charset="0"/>
                <a:ea typeface="+mn-ea"/>
                <a:cs typeface="+mn-cs"/>
              </a:rPr>
              <a:t>No se puede fraccionar contratación para: </a:t>
            </a:r>
            <a:endParaRPr kumimoji="0" lang="es-ES" sz="1200" b="0" i="0" u="none" strike="noStrike" kern="1200" cap="none" spc="0" normalizeH="0" baseline="0" noProof="0" dirty="0">
              <a:ln>
                <a:noFill/>
              </a:ln>
              <a:solidFill>
                <a:srgbClr val="0033CC"/>
              </a:solidFill>
              <a:effectLst/>
              <a:uLnTx/>
              <a:uFillTx/>
              <a:latin typeface="Garamond" panose="02020404030301010803" pitchFamily="18" charset="0"/>
              <a:ea typeface="+mn-ea"/>
              <a:cs typeface="+mn-cs"/>
            </a:endParaRPr>
          </a:p>
          <a:p>
            <a:pPr marL="257168" marR="0" lvl="0" indent="-257168" algn="just" defTabSz="685800" rtl="0" eaLnBrk="1" fontAlgn="auto" latinLnBrk="0" hangingPunct="1">
              <a:lnSpc>
                <a:spcPct val="100000"/>
              </a:lnSpc>
              <a:spcBef>
                <a:spcPts val="0"/>
              </a:spcBef>
              <a:spcAft>
                <a:spcPts val="0"/>
              </a:spcAft>
              <a:buClrTx/>
              <a:buSzTx/>
              <a:buFont typeface="Arial" pitchFamily="34" charset="0"/>
              <a:buChar char="•"/>
              <a:tabLst/>
              <a:defRPr/>
            </a:pPr>
            <a:r>
              <a:rPr kumimoji="0" lang="es-ES" sz="1650" b="0" i="0" u="none" strike="noStrike" kern="1200" cap="none" spc="0" normalizeH="0" baseline="0" noProof="0" dirty="0">
                <a:ln>
                  <a:noFill/>
                </a:ln>
                <a:solidFill>
                  <a:srgbClr val="0033CC"/>
                </a:solidFill>
                <a:effectLst/>
                <a:uLnTx/>
                <a:uFillTx/>
                <a:latin typeface="Garamond" panose="02020404030301010803" pitchFamily="18" charset="0"/>
                <a:ea typeface="+mn-ea"/>
                <a:cs typeface="+mn-cs"/>
              </a:rPr>
              <a:t>Evitar tipo de procedimiento de selección </a:t>
            </a:r>
          </a:p>
          <a:p>
            <a:pPr marL="257168" marR="0" lvl="0" indent="-257168" algn="just" defTabSz="685800" rtl="0" eaLnBrk="1" fontAlgn="auto" latinLnBrk="0" hangingPunct="1">
              <a:lnSpc>
                <a:spcPct val="100000"/>
              </a:lnSpc>
              <a:spcBef>
                <a:spcPts val="0"/>
              </a:spcBef>
              <a:spcAft>
                <a:spcPts val="0"/>
              </a:spcAft>
              <a:buClrTx/>
              <a:buSzTx/>
              <a:buFont typeface="Arial" pitchFamily="34" charset="0"/>
              <a:buChar char="•"/>
              <a:tabLst/>
              <a:defRPr/>
            </a:pPr>
            <a:r>
              <a:rPr kumimoji="0" lang="es-PE" sz="1650" b="0" i="0" u="none" strike="noStrike" kern="1200" cap="none" spc="0" normalizeH="0" baseline="0" noProof="0" dirty="0">
                <a:ln>
                  <a:noFill/>
                </a:ln>
                <a:solidFill>
                  <a:srgbClr val="0033CC"/>
                </a:solidFill>
                <a:effectLst/>
                <a:uLnTx/>
                <a:uFillTx/>
                <a:latin typeface="Garamond" panose="02020404030301010803" pitchFamily="18" charset="0"/>
                <a:ea typeface="+mn-ea"/>
                <a:cs typeface="+mn-cs"/>
              </a:rPr>
              <a:t>Dividir la contratación realizando 2 o mas procedimientos de selección </a:t>
            </a:r>
          </a:p>
          <a:p>
            <a:pPr marL="257168" marR="0" lvl="0" indent="-257168" algn="just" defTabSz="685800" rtl="0" eaLnBrk="1" fontAlgn="auto" latinLnBrk="0" hangingPunct="1">
              <a:lnSpc>
                <a:spcPct val="100000"/>
              </a:lnSpc>
              <a:spcBef>
                <a:spcPts val="0"/>
              </a:spcBef>
              <a:spcAft>
                <a:spcPts val="0"/>
              </a:spcAft>
              <a:buClrTx/>
              <a:buSzTx/>
              <a:buFont typeface="Arial" pitchFamily="34" charset="0"/>
              <a:buChar char="•"/>
              <a:tabLst/>
              <a:defRPr/>
            </a:pPr>
            <a:r>
              <a:rPr kumimoji="0" lang="es-PE" sz="1650" b="0" i="0" u="none" strike="noStrike" kern="1200" cap="none" spc="0" normalizeH="0" baseline="0" noProof="0" dirty="0">
                <a:ln>
                  <a:noFill/>
                </a:ln>
                <a:solidFill>
                  <a:srgbClr val="0033CC"/>
                </a:solidFill>
                <a:effectLst/>
                <a:uLnTx/>
                <a:uFillTx/>
                <a:latin typeface="Garamond" panose="02020404030301010803" pitchFamily="18" charset="0"/>
                <a:ea typeface="+mn-ea"/>
                <a:cs typeface="+mn-cs"/>
              </a:rPr>
              <a:t>Evadir aplicación de Ley y reglamento para realizar contrataciones &lt; =</a:t>
            </a:r>
            <a:r>
              <a:rPr kumimoji="0" lang="es-PE" altLang="es-PE" sz="1650" b="0" i="0" u="none" strike="noStrike" kern="1200" cap="none" spc="0" normalizeH="0" baseline="0" noProof="0" dirty="0">
                <a:ln>
                  <a:noFill/>
                </a:ln>
                <a:solidFill>
                  <a:srgbClr val="0033CC"/>
                </a:solidFill>
                <a:effectLst/>
                <a:uLnTx/>
                <a:uFillTx/>
                <a:latin typeface="Garamond" panose="02020404030301010803" pitchFamily="18" charset="0"/>
                <a:ea typeface="+mn-ea"/>
                <a:cs typeface="+mn-cs"/>
              </a:rPr>
              <a:t> a 8 UIT </a:t>
            </a:r>
            <a:r>
              <a:rPr kumimoji="0" lang="es-PE" sz="1650" b="0" i="0" u="none" strike="noStrike" kern="1200" cap="none" spc="0" normalizeH="0" baseline="0" noProof="0" dirty="0">
                <a:ln>
                  <a:noFill/>
                </a:ln>
                <a:solidFill>
                  <a:srgbClr val="0033CC"/>
                </a:solidFill>
                <a:effectLst/>
                <a:uLnTx/>
                <a:uFillTx/>
                <a:latin typeface="Garamond" panose="02020404030301010803" pitchFamily="18" charset="0"/>
                <a:ea typeface="+mn-ea"/>
                <a:cs typeface="+mn-cs"/>
              </a:rPr>
              <a:t> </a:t>
            </a:r>
          </a:p>
          <a:p>
            <a:pPr marL="257168" marR="0" lvl="0" indent="-257168" algn="just" defTabSz="685800" rtl="0" eaLnBrk="1" fontAlgn="auto" latinLnBrk="0" hangingPunct="1">
              <a:lnSpc>
                <a:spcPct val="100000"/>
              </a:lnSpc>
              <a:spcBef>
                <a:spcPts val="0"/>
              </a:spcBef>
              <a:spcAft>
                <a:spcPts val="0"/>
              </a:spcAft>
              <a:buClrTx/>
              <a:buSzTx/>
              <a:buFont typeface="Arial" pitchFamily="34" charset="0"/>
              <a:buChar char="•"/>
              <a:tabLst/>
              <a:defRPr/>
            </a:pPr>
            <a:r>
              <a:rPr kumimoji="0" lang="es-PE" sz="1650" b="0" i="0" u="none" strike="noStrike" kern="1200" cap="none" spc="0" normalizeH="0" baseline="0" noProof="0" dirty="0">
                <a:ln>
                  <a:noFill/>
                </a:ln>
                <a:solidFill>
                  <a:srgbClr val="0033CC"/>
                </a:solidFill>
                <a:effectLst/>
                <a:uLnTx/>
                <a:uFillTx/>
                <a:latin typeface="Garamond" panose="02020404030301010803" pitchFamily="18" charset="0"/>
                <a:ea typeface="+mn-ea"/>
                <a:cs typeface="+mn-cs"/>
              </a:rPr>
              <a:t>Evadir cumplimiento de tratados o compromisos internacionales que incluyan disposiciones sobre contratación pública </a:t>
            </a:r>
            <a:endParaRPr kumimoji="0" lang="es-ES" sz="1650" b="0" i="0" u="none" strike="noStrike" kern="1200" cap="none" spc="0" normalizeH="0" baseline="0" noProof="0" dirty="0">
              <a:ln>
                <a:noFill/>
              </a:ln>
              <a:solidFill>
                <a:srgbClr val="0033CC"/>
              </a:solidFill>
              <a:effectLst/>
              <a:uLnTx/>
              <a:uFillTx/>
              <a:latin typeface="Garamond" panose="02020404030301010803" pitchFamily="18" charset="0"/>
              <a:ea typeface="+mn-ea"/>
              <a:cs typeface="+mn-cs"/>
            </a:endParaRPr>
          </a:p>
        </p:txBody>
      </p:sp>
      <p:sp>
        <p:nvSpPr>
          <p:cNvPr id="7" name="6 CuadroTexto"/>
          <p:cNvSpPr txBox="1"/>
          <p:nvPr/>
        </p:nvSpPr>
        <p:spPr>
          <a:xfrm>
            <a:off x="1075135" y="5688794"/>
            <a:ext cx="1295676" cy="276999"/>
          </a:xfrm>
          <a:prstGeom prst="rect">
            <a:avLst/>
          </a:prstGeom>
          <a:solidFill>
            <a:schemeClr val="accent1">
              <a:lumMod val="75000"/>
            </a:schemeClr>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panose="020F0502020204030204"/>
                <a:ea typeface="+mn-ea"/>
                <a:cs typeface="+mn-cs"/>
              </a:rPr>
              <a:t>Ref. Art. 40 - RLCE</a:t>
            </a:r>
            <a:endParaRPr kumimoji="0" lang="es-E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1 Título"/>
          <p:cNvSpPr txBox="1">
            <a:spLocks/>
          </p:cNvSpPr>
          <p:nvPr/>
        </p:nvSpPr>
        <p:spPr>
          <a:xfrm>
            <a:off x="1656160" y="1200058"/>
            <a:ext cx="6172200" cy="588932"/>
          </a:xfrm>
          <a:prstGeom prst="rect">
            <a:avLst/>
          </a:prstGeom>
          <a:solidFill>
            <a:srgbClr val="FF0000"/>
          </a:solidFill>
        </p:spPr>
        <p:txBody>
          <a:bodyPr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Calibri Light" panose="020F0302020204030204"/>
                <a:ea typeface="+mj-ea"/>
                <a:cs typeface="+mj-cs"/>
              </a:rPr>
              <a:t>FRACCIONAMIENTO</a:t>
            </a:r>
            <a:endParaRPr kumimoji="0" lang="es-ES"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97995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sultado de imagen para LOGO ESCUELA NACIONAL DE POLÃTICAS PÃBLICAS"/>
          <p:cNvPicPr>
            <a:picLocks noChangeAspect="1" noChangeArrowheads="1"/>
          </p:cNvPicPr>
          <p:nvPr/>
        </p:nvPicPr>
        <p:blipFill rotWithShape="1">
          <a:blip r:embed="rId2">
            <a:clrChange>
              <a:clrFrom>
                <a:srgbClr val="F9F9FA"/>
              </a:clrFrom>
              <a:clrTo>
                <a:srgbClr val="F9F9FA">
                  <a:alpha val="0"/>
                </a:srgbClr>
              </a:clrTo>
            </a:clrChange>
            <a:lum bright="70000" contrast="-70000"/>
            <a:extLst>
              <a:ext uri="{28A0092B-C50C-407E-A947-70E740481C1C}">
                <a14:useLocalDpi xmlns:a14="http://schemas.microsoft.com/office/drawing/2010/main" val="0"/>
              </a:ext>
            </a:extLst>
          </a:blip>
          <a:srcRect l="2203" t="4918" r="54715" b="52831"/>
          <a:stretch/>
        </p:blipFill>
        <p:spPr bwMode="auto">
          <a:xfrm>
            <a:off x="1950522" y="1088431"/>
            <a:ext cx="4827320" cy="473418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906236" y="2123056"/>
            <a:ext cx="7258050" cy="2677656"/>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altLang="es-PE"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No se incurre en fraccionamiento cuando se</a:t>
            </a:r>
            <a:r>
              <a:rPr kumimoji="0" lang="es-PE"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contrata bienes o servicios idénticos durante mismo ejercicio fiscal, debido a que:</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PE"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57168" marR="0" lvl="0" indent="-257168" algn="just" defTabSz="685800" rtl="0" eaLnBrk="1" fontAlgn="auto" latinLnBrk="0" hangingPunct="1">
              <a:lnSpc>
                <a:spcPct val="100000"/>
              </a:lnSpc>
              <a:spcBef>
                <a:spcPts val="0"/>
              </a:spcBef>
              <a:spcAft>
                <a:spcPts val="0"/>
              </a:spcAft>
              <a:buClrTx/>
              <a:buSzTx/>
              <a:buFont typeface="Arial" pitchFamily="34" charset="0"/>
              <a:buChar char="•"/>
              <a:tabLst/>
              <a:defRPr/>
            </a:pPr>
            <a:r>
              <a:rPr kumimoji="0" lang="es-PE"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No había recursos disponibles suficientes para realizar contratación completa</a:t>
            </a:r>
          </a:p>
          <a:p>
            <a:pPr marL="257168" marR="0" lvl="0" indent="-257168" algn="just" defTabSz="685800" rtl="0" eaLnBrk="1" fontAlgn="auto" latinLnBrk="0" hangingPunct="1">
              <a:lnSpc>
                <a:spcPct val="100000"/>
              </a:lnSpc>
              <a:spcBef>
                <a:spcPts val="0"/>
              </a:spcBef>
              <a:spcAft>
                <a:spcPts val="0"/>
              </a:spcAft>
              <a:buClrTx/>
              <a:buSzTx/>
              <a:buFont typeface="Arial" pitchFamily="34" charset="0"/>
              <a:buChar char="•"/>
              <a:tabLst/>
              <a:defRPr/>
            </a:pPr>
            <a:r>
              <a:rPr kumimoji="0" lang="es-PE"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Surge necesidad imprevisible adicional a la programada</a:t>
            </a:r>
          </a:p>
          <a:p>
            <a:pPr marL="342900" marR="0" lvl="1" indent="-257168" algn="just" defTabSz="685800" rtl="0" eaLnBrk="1" fontAlgn="auto" latinLnBrk="0" hangingPunct="1">
              <a:lnSpc>
                <a:spcPct val="100000"/>
              </a:lnSpc>
              <a:spcBef>
                <a:spcPts val="0"/>
              </a:spcBef>
              <a:spcAft>
                <a:spcPts val="0"/>
              </a:spcAft>
              <a:buClrTx/>
              <a:buSzTx/>
              <a:buFont typeface="Arial" pitchFamily="34" charset="0"/>
              <a:buChar char="•"/>
              <a:tabLst/>
              <a:defRPr/>
            </a:pPr>
            <a:r>
              <a:rPr kumimoji="0" lang="es-PE" sz="2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Catálogos Electrónicos de Acuerdo Marco, </a:t>
            </a:r>
            <a:r>
              <a:rPr kumimoji="0" lang="es-PE" sz="2100" b="0" i="0" u="none" strike="noStrike" kern="1200" cap="none" spc="0" normalizeH="0" baseline="0" noProof="0" dirty="0">
                <a:ln>
                  <a:noFill/>
                </a:ln>
                <a:solidFill>
                  <a:srgbClr val="FF0000"/>
                </a:solidFill>
                <a:effectLst/>
                <a:uLnTx/>
                <a:uFillTx/>
                <a:latin typeface="Garamond" panose="02020404030301010803" pitchFamily="18" charset="0"/>
                <a:ea typeface="+mn-ea"/>
                <a:cs typeface="+mn-cs"/>
              </a:rPr>
              <a:t>salvo computadoras y escáneres(Directiva).</a:t>
            </a:r>
            <a:endParaRPr kumimoji="0" lang="es-ES" sz="2100" b="0" i="0" u="none" strike="noStrike" kern="1200" cap="none" spc="0" normalizeH="0" baseline="0" noProof="0" dirty="0">
              <a:ln>
                <a:noFill/>
              </a:ln>
              <a:solidFill>
                <a:srgbClr val="FF0000"/>
              </a:solidFill>
              <a:effectLst/>
              <a:uLnTx/>
              <a:uFillTx/>
              <a:latin typeface="Garamond" panose="02020404030301010803" pitchFamily="18" charset="0"/>
              <a:ea typeface="+mn-ea"/>
              <a:cs typeface="+mn-cs"/>
            </a:endParaRPr>
          </a:p>
        </p:txBody>
      </p:sp>
      <p:sp>
        <p:nvSpPr>
          <p:cNvPr id="5" name="1 Título"/>
          <p:cNvSpPr txBox="1">
            <a:spLocks/>
          </p:cNvSpPr>
          <p:nvPr/>
        </p:nvSpPr>
        <p:spPr>
          <a:xfrm>
            <a:off x="1656160" y="1200058"/>
            <a:ext cx="6172200" cy="588932"/>
          </a:xfrm>
          <a:prstGeom prst="rect">
            <a:avLst/>
          </a:prstGeom>
          <a:solidFill>
            <a:srgbClr val="FF0000"/>
          </a:solidFill>
        </p:spPr>
        <p:txBody>
          <a:bodyPr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Calibri Light" panose="020F0302020204030204"/>
                <a:ea typeface="+mj-ea"/>
                <a:cs typeface="+mj-cs"/>
              </a:rPr>
              <a:t>FRACCIONAMIENTO</a:t>
            </a:r>
            <a:endParaRPr kumimoji="0" lang="es-ES"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81702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ultado de imagen para LOGO ESCUELA NACIONAL DE POLÃTICAS PÃBLICAS"/>
          <p:cNvPicPr>
            <a:picLocks noChangeAspect="1" noChangeArrowheads="1"/>
          </p:cNvPicPr>
          <p:nvPr/>
        </p:nvPicPr>
        <p:blipFill rotWithShape="1">
          <a:blip r:embed="rId2">
            <a:clrChange>
              <a:clrFrom>
                <a:srgbClr val="F9F9FA"/>
              </a:clrFrom>
              <a:clrTo>
                <a:srgbClr val="F9F9FA">
                  <a:alpha val="0"/>
                </a:srgbClr>
              </a:clrTo>
            </a:clrChange>
            <a:lum bright="70000" contrast="-70000"/>
            <a:extLst>
              <a:ext uri="{28A0092B-C50C-407E-A947-70E740481C1C}">
                <a14:useLocalDpi xmlns:a14="http://schemas.microsoft.com/office/drawing/2010/main" val="0"/>
              </a:ext>
            </a:extLst>
          </a:blip>
          <a:srcRect l="2203" t="4918" r="54715" b="52831"/>
          <a:stretch/>
        </p:blipFill>
        <p:spPr bwMode="auto">
          <a:xfrm>
            <a:off x="1950522" y="1088431"/>
            <a:ext cx="4827320" cy="4734189"/>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891323" y="2089072"/>
            <a:ext cx="7701873" cy="369210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685800" marR="0" lvl="2" indent="0" algn="just" defTabSz="685800" rtl="0" eaLnBrk="1" fontAlgn="auto" latinLnBrk="0" hangingPunct="1">
              <a:lnSpc>
                <a:spcPct val="115000"/>
              </a:lnSpc>
              <a:spcBef>
                <a:spcPts val="0"/>
              </a:spcBef>
              <a:spcAft>
                <a:spcPts val="0"/>
              </a:spcAft>
              <a:buClrTx/>
              <a:buSzPts val="1200"/>
              <a:buFontTx/>
              <a:buNone/>
              <a:tabLst/>
              <a:defRPr/>
            </a:pPr>
            <a:r>
              <a:rPr kumimoji="0" lang="es-ES" sz="1275" b="0" i="0" u="none" strike="noStrike" kern="1200" cap="none" spc="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Times New Roman" panose="02020603050405020304" pitchFamily="18" charset="0"/>
              </a:rPr>
              <a:t>“(…) puede advertirse que el fraccionamiento se configura cuando los bienes contratados de manera independiente poseen características y/o condiciones que resulten idénticas o similares; es decir, representan un mismo objeto contractual.</a:t>
            </a:r>
            <a:endParaRPr kumimoji="0" lang="es-PE" sz="1275"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685800" rtl="0" eaLnBrk="1" fontAlgn="auto" latinLnBrk="0" hangingPunct="1">
              <a:lnSpc>
                <a:spcPct val="115000"/>
              </a:lnSpc>
              <a:spcBef>
                <a:spcPts val="0"/>
              </a:spcBef>
              <a:spcAft>
                <a:spcPts val="0"/>
              </a:spcAft>
              <a:buClrTx/>
              <a:buSzTx/>
              <a:buFontTx/>
              <a:buNone/>
              <a:tabLst/>
              <a:defRPr/>
            </a:pPr>
            <a:r>
              <a:rPr kumimoji="0" lang="es-ES" sz="1275" b="0" i="0" u="none" strike="noStrike" kern="1200" cap="none" spc="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Times New Roman" panose="02020603050405020304" pitchFamily="18" charset="0"/>
              </a:rPr>
              <a:t> Bajo esa óptica, para determinar si se configura un fraccionamiento prohibido, se debe verificar si los bienes que se requiere contratar poseen características y/o condiciones singulares que los hace distintos entre sí o no, pues, en caso se requiera efectuar la contratación de bienes idénticos o similares, bajo las mismas condiciones, corresponderá, realizar un único procedimiento de selección, mientras que de tratarse de bienes que revistan características o condiciones que los hagan singulares, corresponderá, efectuar tantos procedimientos de selección como bienes requieran contratarse.</a:t>
            </a:r>
            <a:endParaRPr kumimoji="0" lang="es-PE" sz="1275"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685800" rtl="0" eaLnBrk="1" fontAlgn="auto" latinLnBrk="0" hangingPunct="1">
              <a:lnSpc>
                <a:spcPct val="115000"/>
              </a:lnSpc>
              <a:spcBef>
                <a:spcPts val="0"/>
              </a:spcBef>
              <a:spcAft>
                <a:spcPts val="0"/>
              </a:spcAft>
              <a:buClrTx/>
              <a:buSzTx/>
              <a:buFontTx/>
              <a:buNone/>
              <a:tabLst/>
              <a:defRPr/>
            </a:pPr>
            <a:r>
              <a:rPr kumimoji="0" lang="es-ES" sz="1275" b="0" i="0" u="none" strike="noStrike" kern="1200" cap="none" spc="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Times New Roman" panose="02020603050405020304" pitchFamily="18" charset="0"/>
              </a:rPr>
              <a:t> </a:t>
            </a:r>
            <a:endParaRPr kumimoji="0" lang="es-PE" sz="1275"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685800" rtl="0" eaLnBrk="1" fontAlgn="auto" latinLnBrk="0" hangingPunct="1">
              <a:lnSpc>
                <a:spcPct val="115000"/>
              </a:lnSpc>
              <a:spcBef>
                <a:spcPts val="0"/>
              </a:spcBef>
              <a:spcAft>
                <a:spcPts val="0"/>
              </a:spcAft>
              <a:buClrTx/>
              <a:buSzTx/>
              <a:buFontTx/>
              <a:buNone/>
              <a:tabLst/>
              <a:defRPr/>
            </a:pPr>
            <a:r>
              <a:rPr kumimoji="0" lang="es-ES" sz="1275" b="0" i="0" u="none" strike="noStrike" kern="1200" cap="none" spc="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Times New Roman" panose="02020603050405020304" pitchFamily="18" charset="0"/>
              </a:rPr>
              <a:t>Precisando lo anterior, resulta necesario indicar que se consideran bienes “idénticos” a aquellos que comparten las mismas características, es decir, son iguales en todos sus aspectos; y, por tanto, sujetos de ser contratados bajo las mismas condiciones.</a:t>
            </a:r>
            <a:endParaRPr kumimoji="0" lang="es-PE" sz="1275"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685800" rtl="0" eaLnBrk="1" fontAlgn="auto" latinLnBrk="0" hangingPunct="1">
              <a:lnSpc>
                <a:spcPct val="115000"/>
              </a:lnSpc>
              <a:spcBef>
                <a:spcPts val="0"/>
              </a:spcBef>
              <a:spcAft>
                <a:spcPts val="0"/>
              </a:spcAft>
              <a:buClrTx/>
              <a:buSzTx/>
              <a:buFontTx/>
              <a:buNone/>
              <a:tabLst/>
              <a:defRPr/>
            </a:pPr>
            <a:r>
              <a:rPr kumimoji="0" lang="es-ES" sz="1275" b="0" i="0" u="none" strike="noStrike" kern="1200" cap="none" spc="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Times New Roman" panose="02020603050405020304" pitchFamily="18" charset="0"/>
              </a:rPr>
              <a:t> </a:t>
            </a:r>
            <a:endParaRPr kumimoji="0" lang="es-PE" sz="1275"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685800" rtl="0" eaLnBrk="1" fontAlgn="auto" latinLnBrk="0" hangingPunct="1">
              <a:lnSpc>
                <a:spcPct val="115000"/>
              </a:lnSpc>
              <a:spcBef>
                <a:spcPts val="0"/>
              </a:spcBef>
              <a:spcAft>
                <a:spcPts val="0"/>
              </a:spcAft>
              <a:buClrTx/>
              <a:buSzTx/>
              <a:buFontTx/>
              <a:buNone/>
              <a:tabLst/>
              <a:defRPr/>
            </a:pPr>
            <a:r>
              <a:rPr kumimoji="0" lang="es-ES" sz="1275" b="0" i="0" u="none" strike="noStrike" kern="1200" cap="none" spc="0" normalizeH="0" baseline="0" noProof="0" dirty="0">
                <a:ln>
                  <a:noFill/>
                </a:ln>
                <a:solidFill>
                  <a:prstClr val="black"/>
                </a:solidFill>
                <a:effectLst/>
                <a:uLnTx/>
                <a:uFillTx/>
                <a:latin typeface="Garamond" panose="02020404030301010803" pitchFamily="18" charset="0"/>
                <a:ea typeface="Times New Roman" panose="02020603050405020304" pitchFamily="18" charset="0"/>
                <a:cs typeface="Times New Roman" panose="02020603050405020304" pitchFamily="18" charset="0"/>
              </a:rPr>
              <a:t>Por su parte, se entenderá como bienes “similares” a aquellos que guarden semejanza o parecido, es decir, que compartan ciertas características esenciales, referidas a su naturaleza, uso, función, entre otras; siendo susceptibles de contratarse en forma conjunta (…)”</a:t>
            </a:r>
            <a:endParaRPr kumimoji="0" lang="es-PE" sz="1275"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
        <p:nvSpPr>
          <p:cNvPr id="91140" name="Rectángulo 5"/>
          <p:cNvSpPr>
            <a:spLocks noChangeArrowheads="1"/>
          </p:cNvSpPr>
          <p:nvPr/>
        </p:nvSpPr>
        <p:spPr bwMode="auto">
          <a:xfrm>
            <a:off x="283618" y="1788990"/>
            <a:ext cx="248818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entury Gothic" panose="020B0502020202020204" pitchFamily="34" charset="0"/>
                <a:cs typeface="Arial" panose="020B0604020202020204" pitchFamily="34" charset="0"/>
              </a:defRPr>
            </a:lvl1pPr>
            <a:lvl2pPr marL="742950" indent="-285750">
              <a:defRPr sz="2400" b="1">
                <a:solidFill>
                  <a:schemeClr val="tx1"/>
                </a:solidFill>
                <a:latin typeface="Century Gothic" panose="020B0502020202020204" pitchFamily="34" charset="0"/>
                <a:cs typeface="Arial" panose="020B0604020202020204" pitchFamily="34" charset="0"/>
              </a:defRPr>
            </a:lvl2pPr>
            <a:lvl3pPr marL="1143000" indent="-228600">
              <a:defRPr sz="2400" b="1">
                <a:solidFill>
                  <a:schemeClr val="tx1"/>
                </a:solidFill>
                <a:latin typeface="Century Gothic" panose="020B0502020202020204" pitchFamily="34" charset="0"/>
                <a:cs typeface="Arial" panose="020B0604020202020204" pitchFamily="34" charset="0"/>
              </a:defRPr>
            </a:lvl3pPr>
            <a:lvl4pPr marL="1600200" indent="-228600">
              <a:defRPr sz="2400" b="1">
                <a:solidFill>
                  <a:schemeClr val="tx1"/>
                </a:solidFill>
                <a:latin typeface="Century Gothic" panose="020B0502020202020204" pitchFamily="34" charset="0"/>
                <a:cs typeface="Arial" panose="020B0604020202020204" pitchFamily="34" charset="0"/>
              </a:defRPr>
            </a:lvl4pPr>
            <a:lvl5pPr marL="2057400" indent="-228600">
              <a:defRPr sz="2400" b="1">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Century Gothic" panose="020B0502020202020204" pitchFamily="34" charset="0"/>
                <a:cs typeface="Arial" panose="020B060402020202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PE" altLang="es-PE"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Opinión Nº 001-2017/DTN</a:t>
            </a:r>
          </a:p>
        </p:txBody>
      </p:sp>
      <p:sp>
        <p:nvSpPr>
          <p:cNvPr id="6" name="1 Título"/>
          <p:cNvSpPr txBox="1">
            <a:spLocks/>
          </p:cNvSpPr>
          <p:nvPr/>
        </p:nvSpPr>
        <p:spPr>
          <a:xfrm>
            <a:off x="1656160" y="1200058"/>
            <a:ext cx="6172200" cy="588932"/>
          </a:xfrm>
          <a:prstGeom prst="rect">
            <a:avLst/>
          </a:prstGeom>
          <a:solidFill>
            <a:srgbClr val="FF0000"/>
          </a:solidFill>
        </p:spPr>
        <p:txBody>
          <a:bodyPr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Calibri Light" panose="020F0302020204030204"/>
                <a:ea typeface="+mj-ea"/>
                <a:cs typeface="+mj-cs"/>
              </a:rPr>
              <a:t>FRACCIONAMIENTO</a:t>
            </a:r>
            <a:endParaRPr kumimoji="0" lang="es-ES"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24968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LEY N° 27785 – LEY ORGÁNICA DEL SISTEMA NACIONAL DE CONTROL Y DE LA </a:t>
            </a:r>
            <a:r>
              <a:rPr lang="es-PE" sz="3000" b="1" dirty="0" err="1">
                <a:solidFill>
                  <a:srgbClr val="FFFFFF"/>
                </a:solidFill>
                <a:latin typeface="Helvetica" panose="020B0604020202020204" pitchFamily="34" charset="0"/>
              </a:rPr>
              <a:t>CGR</a:t>
            </a:r>
            <a:endParaRPr lang="es-PE" sz="3000" b="1" dirty="0">
              <a:solidFill>
                <a:srgbClr val="FFFFFF"/>
              </a:solidFill>
              <a:latin typeface="Helvetica" panose="020B0604020202020204" pitchFamily="34" charset="0"/>
            </a:endParaRPr>
          </a:p>
        </p:txBody>
      </p:sp>
      <p:sp>
        <p:nvSpPr>
          <p:cNvPr id="5" name="CuadroTexto 4"/>
          <p:cNvSpPr txBox="1"/>
          <p:nvPr/>
        </p:nvSpPr>
        <p:spPr>
          <a:xfrm>
            <a:off x="1043608" y="2550383"/>
            <a:ext cx="3312368" cy="2246769"/>
          </a:xfrm>
          <a:prstGeom prst="rect">
            <a:avLst/>
          </a:prstGeom>
          <a:noFill/>
        </p:spPr>
        <p:txBody>
          <a:bodyPr wrap="square" rtlCol="0">
            <a:spAutoFit/>
          </a:bodyPr>
          <a:lstStyle/>
          <a:p>
            <a:pPr algn="just"/>
            <a:r>
              <a:rPr lang="es-PE" sz="2000" dirty="0">
                <a:solidFill>
                  <a:srgbClr val="FFFFFF"/>
                </a:solidFill>
                <a:latin typeface="Helvetica" panose="020B0604020202020204" pitchFamily="34" charset="0"/>
              </a:rPr>
              <a:t>Establece las normas que regulan el ámbito, organización, atribuciones y funcionamiento del Sistema Nacional de Control y de la Contraloría General de la República.</a:t>
            </a:r>
          </a:p>
        </p:txBody>
      </p:sp>
      <p:pic>
        <p:nvPicPr>
          <p:cNvPr id="3074" name="Picture 2" descr="http://confirmado.com.ve/conf/conf-upload/uploads/2014/09/leyes-625x378.jpg?816aa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550383"/>
            <a:ext cx="2952328" cy="209042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7020272" y="6381328"/>
            <a:ext cx="1872208" cy="246221"/>
          </a:xfrm>
          <a:prstGeom prst="rect">
            <a:avLst/>
          </a:prstGeom>
          <a:noFill/>
        </p:spPr>
        <p:txBody>
          <a:bodyPr wrap="square" rtlCol="0">
            <a:spAutoFit/>
          </a:bodyPr>
          <a:lstStyle/>
          <a:p>
            <a:r>
              <a:rPr lang="es-PE" sz="1000" b="1" dirty="0">
                <a:solidFill>
                  <a:srgbClr val="FFFFFF"/>
                </a:solidFill>
                <a:latin typeface="Helvetica" panose="020B0604020202020204" pitchFamily="34" charset="0"/>
              </a:rPr>
              <a:t>Fuente</a:t>
            </a:r>
            <a:r>
              <a:rPr lang="es-PE" sz="1000" dirty="0">
                <a:solidFill>
                  <a:srgbClr val="FFFFFF"/>
                </a:solidFill>
                <a:latin typeface="Helvetica" panose="020B0604020202020204" pitchFamily="34" charset="0"/>
              </a:rPr>
              <a:t>: Ley n.° 27785, art. 1°</a:t>
            </a:r>
          </a:p>
        </p:txBody>
      </p:sp>
    </p:spTree>
    <p:extLst>
      <p:ext uri="{BB962C8B-B14F-4D97-AF65-F5344CB8AC3E}">
        <p14:creationId xmlns:p14="http://schemas.microsoft.com/office/powerpoint/2010/main" val="3137299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SISTEMA NACIONAL DE CONTROL</a:t>
            </a:r>
          </a:p>
        </p:txBody>
      </p:sp>
      <p:pic>
        <p:nvPicPr>
          <p:cNvPr id="6" name="Picture 2" descr="http://www.mentesliberadas.com.ar/wp-content/uploads/2013/04/lista-control.jpg"/>
          <p:cNvPicPr>
            <a:picLocks noChangeAspect="1" noChangeArrowheads="1"/>
          </p:cNvPicPr>
          <p:nvPr/>
        </p:nvPicPr>
        <p:blipFill>
          <a:blip r:embed="rId2"/>
          <a:srcRect l="11500" t="4505" r="20999" b="5405"/>
          <a:stretch>
            <a:fillRect/>
          </a:stretch>
        </p:blipFill>
        <p:spPr bwMode="auto">
          <a:xfrm>
            <a:off x="5004049" y="2285992"/>
            <a:ext cx="3024336" cy="2688298"/>
          </a:xfrm>
          <a:prstGeom prst="rect">
            <a:avLst/>
          </a:prstGeom>
          <a:ln>
            <a:noFill/>
          </a:ln>
          <a:effectLst>
            <a:softEdge rad="112500"/>
          </a:effectLst>
        </p:spPr>
      </p:pic>
      <p:graphicFrame>
        <p:nvGraphicFramePr>
          <p:cNvPr id="7" name="5 Diagrama"/>
          <p:cNvGraphicFramePr/>
          <p:nvPr/>
        </p:nvGraphicFramePr>
        <p:xfrm>
          <a:off x="251520" y="1785926"/>
          <a:ext cx="5881686" cy="4357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6804248" y="6381328"/>
            <a:ext cx="1944216"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a:t>
            </a:r>
            <a:r>
              <a:rPr lang="es-PE" sz="1000" dirty="0">
                <a:solidFill>
                  <a:schemeClr val="tx1">
                    <a:lumMod val="95000"/>
                    <a:lumOff val="5000"/>
                  </a:schemeClr>
                </a:solidFill>
                <a:latin typeface="Helvetica" panose="020B0604020202020204" pitchFamily="34" charset="0"/>
              </a:rPr>
              <a:t>: Ley n.° 27785, art. 13°</a:t>
            </a:r>
          </a:p>
        </p:txBody>
      </p:sp>
    </p:spTree>
    <p:extLst>
      <p:ext uri="{BB962C8B-B14F-4D97-AF65-F5344CB8AC3E}">
        <p14:creationId xmlns:p14="http://schemas.microsoft.com/office/powerpoint/2010/main" val="1876727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CONTRALORÍA GENERAL DE LA REPÚBLICA</a:t>
            </a:r>
          </a:p>
        </p:txBody>
      </p:sp>
      <p:sp>
        <p:nvSpPr>
          <p:cNvPr id="9" name="CuadroTexto 8"/>
          <p:cNvSpPr txBox="1"/>
          <p:nvPr/>
        </p:nvSpPr>
        <p:spPr>
          <a:xfrm>
            <a:off x="6804248" y="6190570"/>
            <a:ext cx="2016224" cy="400110"/>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a:t>
            </a:r>
            <a:r>
              <a:rPr lang="es-PE" sz="1000" dirty="0" err="1">
                <a:solidFill>
                  <a:schemeClr val="bg1"/>
                </a:solidFill>
                <a:latin typeface="Helvetica" panose="020B0604020202020204" pitchFamily="34" charset="0"/>
              </a:rPr>
              <a:t>CPP</a:t>
            </a:r>
            <a:r>
              <a:rPr lang="es-PE" sz="1000" dirty="0">
                <a:solidFill>
                  <a:schemeClr val="bg1"/>
                </a:solidFill>
                <a:latin typeface="Helvetica" panose="020B0604020202020204" pitchFamily="34" charset="0"/>
              </a:rPr>
              <a:t>, art. 81° y 82°</a:t>
            </a:r>
          </a:p>
          <a:p>
            <a:r>
              <a:rPr lang="es-PE" sz="1000" dirty="0">
                <a:solidFill>
                  <a:schemeClr val="bg1"/>
                </a:solidFill>
                <a:latin typeface="Helvetica" panose="020B0604020202020204" pitchFamily="34" charset="0"/>
              </a:rPr>
              <a:t>              Ley n.° 27785, art. 16°</a:t>
            </a:r>
          </a:p>
        </p:txBody>
      </p:sp>
      <p:sp>
        <p:nvSpPr>
          <p:cNvPr id="10" name="CuadroTexto 9"/>
          <p:cNvSpPr txBox="1"/>
          <p:nvPr/>
        </p:nvSpPr>
        <p:spPr>
          <a:xfrm>
            <a:off x="251520" y="1418000"/>
            <a:ext cx="8568952" cy="1938992"/>
          </a:xfrm>
          <a:prstGeom prst="rect">
            <a:avLst/>
          </a:prstGeom>
          <a:noFill/>
          <a:ln>
            <a:solidFill>
              <a:schemeClr val="bg1"/>
            </a:solidFill>
          </a:ln>
        </p:spPr>
        <p:txBody>
          <a:bodyPr wrap="square" rtlCol="0">
            <a:spAutoFit/>
          </a:bodyPr>
          <a:lstStyle/>
          <a:p>
            <a:pPr marL="342900" indent="-342900" algn="just">
              <a:buFont typeface="Wingdings" panose="05000000000000000000" pitchFamily="2" charset="2"/>
              <a:buChar char="§"/>
            </a:pPr>
            <a:r>
              <a:rPr lang="es-PE" sz="2000" dirty="0">
                <a:solidFill>
                  <a:srgbClr val="FFFFFF"/>
                </a:solidFill>
                <a:latin typeface="Helvetica" panose="020B0604020202020204" pitchFamily="34" charset="0"/>
              </a:rPr>
              <a:t>Es el órgano superior, autónomo y rector del Sistema Nacional de Control.</a:t>
            </a:r>
          </a:p>
          <a:p>
            <a:pPr marL="342900" indent="-342900" algn="just">
              <a:buFont typeface="Wingdings" panose="05000000000000000000" pitchFamily="2" charset="2"/>
              <a:buChar char="§"/>
            </a:pPr>
            <a:r>
              <a:rPr lang="es-PE" sz="2000" dirty="0">
                <a:solidFill>
                  <a:srgbClr val="FFFFFF"/>
                </a:solidFill>
                <a:latin typeface="Helvetica" panose="020B0604020202020204" pitchFamily="34" charset="0"/>
              </a:rPr>
              <a:t>Audita la Cuenta General de la República y supervisa la legalidad de:</a:t>
            </a:r>
          </a:p>
          <a:p>
            <a:pPr marL="800100" lvl="1" indent="-342900" algn="just">
              <a:buFont typeface="Wingdings" panose="05000000000000000000" pitchFamily="2" charset="2"/>
              <a:buChar char="§"/>
            </a:pPr>
            <a:r>
              <a:rPr lang="es-PE" sz="2000" dirty="0">
                <a:solidFill>
                  <a:srgbClr val="FFFFFF"/>
                </a:solidFill>
                <a:latin typeface="Helvetica" panose="020B0604020202020204" pitchFamily="34" charset="0"/>
              </a:rPr>
              <a:t>La ejecución del presupuesto del Estado.</a:t>
            </a:r>
          </a:p>
          <a:p>
            <a:pPr marL="800100" lvl="1" indent="-342900" algn="just">
              <a:buFont typeface="Wingdings" panose="05000000000000000000" pitchFamily="2" charset="2"/>
              <a:buChar char="§"/>
            </a:pPr>
            <a:r>
              <a:rPr lang="es-PE" sz="2000" dirty="0">
                <a:solidFill>
                  <a:srgbClr val="FFFFFF"/>
                </a:solidFill>
                <a:latin typeface="Helvetica" panose="020B0604020202020204" pitchFamily="34" charset="0"/>
              </a:rPr>
              <a:t>Las operaciones de la deuda pública.</a:t>
            </a:r>
          </a:p>
          <a:p>
            <a:pPr marL="800100" lvl="1" indent="-342900" algn="just">
              <a:buFont typeface="Wingdings" panose="05000000000000000000" pitchFamily="2" charset="2"/>
              <a:buChar char="§"/>
            </a:pPr>
            <a:r>
              <a:rPr lang="es-PE" sz="2000" dirty="0">
                <a:solidFill>
                  <a:srgbClr val="FFFFFF"/>
                </a:solidFill>
                <a:latin typeface="Helvetica" panose="020B0604020202020204" pitchFamily="34" charset="0"/>
              </a:rPr>
              <a:t>Los actos de las instituciones sujetas a control.</a:t>
            </a:r>
          </a:p>
        </p:txBody>
      </p:sp>
      <p:pic>
        <p:nvPicPr>
          <p:cNvPr id="11" name="Imagen 10" descr="http://www.revista-infotech.com/wp-content/uploads/2015/12/imagen-LA-CONTRALORIA-GENERAL-DE-LA-REPUBLICA-DEL-PERU.jpg"/>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573016"/>
            <a:ext cx="3456384" cy="2601585"/>
          </a:xfrm>
          <a:prstGeom prst="rect">
            <a:avLst/>
          </a:prstGeom>
          <a:ln>
            <a:noFill/>
          </a:ln>
          <a:effectLst>
            <a:softEdge rad="112500"/>
          </a:effectLst>
        </p:spPr>
      </p:pic>
      <p:sp>
        <p:nvSpPr>
          <p:cNvPr id="8" name="CuadroTexto 7"/>
          <p:cNvSpPr txBox="1"/>
          <p:nvPr/>
        </p:nvSpPr>
        <p:spPr>
          <a:xfrm>
            <a:off x="269522" y="3717032"/>
            <a:ext cx="5022558" cy="2246769"/>
          </a:xfrm>
          <a:prstGeom prst="rect">
            <a:avLst/>
          </a:prstGeom>
          <a:noFill/>
          <a:ln>
            <a:solidFill>
              <a:schemeClr val="bg1"/>
            </a:solidFill>
          </a:ln>
        </p:spPr>
        <p:txBody>
          <a:bodyPr wrap="square" rtlCol="0">
            <a:spAutoFit/>
          </a:bodyPr>
          <a:lstStyle/>
          <a:p>
            <a:pPr marL="342900" indent="-342900" algn="just">
              <a:buFont typeface="Wingdings" panose="05000000000000000000" pitchFamily="2" charset="2"/>
              <a:buChar char="§"/>
            </a:pPr>
            <a:r>
              <a:rPr lang="es-PE" sz="2000" dirty="0">
                <a:solidFill>
                  <a:srgbClr val="FFFFFF"/>
                </a:solidFill>
                <a:latin typeface="Helvetica" panose="020B0604020202020204" pitchFamily="34" charset="0"/>
              </a:rPr>
              <a:t>Cuenta con autonomía administrativa, funcional, económica y financiera.</a:t>
            </a:r>
          </a:p>
          <a:p>
            <a:pPr marL="342900" indent="-342900" algn="just">
              <a:buFont typeface="Wingdings" panose="05000000000000000000" pitchFamily="2" charset="2"/>
              <a:buChar char="§"/>
            </a:pPr>
            <a:r>
              <a:rPr lang="es-PE" sz="2000" dirty="0">
                <a:solidFill>
                  <a:srgbClr val="FFFFFF"/>
                </a:solidFill>
                <a:latin typeface="Helvetica" panose="020B0604020202020204" pitchFamily="34" charset="0"/>
              </a:rPr>
              <a:t>Tiene por misión dirigir y supervisar con eficiencia y eficacia el control gubernamental, orientando su accionar al fortalecimiento y transparencia de la gestión de las entidades.</a:t>
            </a:r>
          </a:p>
        </p:txBody>
      </p:sp>
    </p:spTree>
    <p:extLst>
      <p:ext uri="{BB962C8B-B14F-4D97-AF65-F5344CB8AC3E}">
        <p14:creationId xmlns:p14="http://schemas.microsoft.com/office/powerpoint/2010/main" val="1927227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CONTRALORÍA GENERAL DE LA REPÚBLICA</a:t>
            </a:r>
          </a:p>
        </p:txBody>
      </p:sp>
      <p:sp>
        <p:nvSpPr>
          <p:cNvPr id="2" name="CuadroTexto 1"/>
          <p:cNvSpPr txBox="1"/>
          <p:nvPr/>
        </p:nvSpPr>
        <p:spPr>
          <a:xfrm>
            <a:off x="539552" y="2458631"/>
            <a:ext cx="8064896" cy="2554545"/>
          </a:xfrm>
          <a:prstGeom prst="rect">
            <a:avLst/>
          </a:prstGeom>
          <a:noFill/>
        </p:spPr>
        <p:txBody>
          <a:bodyPr wrap="square" rtlCol="0">
            <a:spAutoFit/>
          </a:bodyPr>
          <a:lstStyle/>
          <a:p>
            <a:pPr algn="just"/>
            <a:r>
              <a:rPr lang="es-PE" sz="2000" dirty="0">
                <a:solidFill>
                  <a:schemeClr val="bg1"/>
                </a:solidFill>
                <a:latin typeface="Helvetica" panose="020B0604020202020204" pitchFamily="34" charset="0"/>
              </a:rPr>
              <a:t>El ejercicio del control gubernamental por el Sistema en las entidades, se efectúa bajo la autoridad normativa y funcional de la Contraloría General, la que establece los lineamientos, disposiciones y procedimientos técnicos correspondientes a su proceso, en función a la naturaleza y/o especialización de dichas entidades, las modalidades de control aplicables y los objetivos trazados para su ejecución.</a:t>
            </a:r>
          </a:p>
          <a:p>
            <a:pPr algn="just"/>
            <a:endParaRPr lang="es-PE" sz="2000" dirty="0">
              <a:solidFill>
                <a:schemeClr val="bg1"/>
              </a:solidFill>
              <a:latin typeface="Helvetica" panose="020B0604020202020204" pitchFamily="34" charset="0"/>
            </a:endParaRPr>
          </a:p>
        </p:txBody>
      </p:sp>
    </p:spTree>
    <p:extLst>
      <p:ext uri="{BB962C8B-B14F-4D97-AF65-F5344CB8AC3E}">
        <p14:creationId xmlns:p14="http://schemas.microsoft.com/office/powerpoint/2010/main" val="85723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CONTRALORÍA GENERAL DE LA REPÚBLICA - ATRIBUCIONES</a:t>
            </a:r>
          </a:p>
        </p:txBody>
      </p:sp>
      <p:sp>
        <p:nvSpPr>
          <p:cNvPr id="5" name="CuadroTexto 4"/>
          <p:cNvSpPr txBox="1"/>
          <p:nvPr/>
        </p:nvSpPr>
        <p:spPr>
          <a:xfrm>
            <a:off x="6588224" y="6423139"/>
            <a:ext cx="2232248" cy="246221"/>
          </a:xfrm>
          <a:prstGeom prst="rect">
            <a:avLst/>
          </a:prstGeom>
          <a:noFill/>
        </p:spPr>
        <p:txBody>
          <a:bodyPr wrap="square" rtlCol="0">
            <a:spAutoFit/>
          </a:bodyPr>
          <a:lstStyle/>
          <a:p>
            <a:r>
              <a:rPr lang="es-PE" sz="1000" b="1" dirty="0">
                <a:latin typeface="Helvetica" panose="020B0604020202020204" pitchFamily="34" charset="0"/>
              </a:rPr>
              <a:t>Fuente</a:t>
            </a:r>
            <a:r>
              <a:rPr lang="es-PE" sz="1000" dirty="0">
                <a:latin typeface="Helvetica" panose="020B0604020202020204" pitchFamily="34" charset="0"/>
              </a:rPr>
              <a:t>: Ley n.° 27785, art. 22°</a:t>
            </a:r>
          </a:p>
        </p:txBody>
      </p:sp>
      <p:sp>
        <p:nvSpPr>
          <p:cNvPr id="3" name="CuadroTexto 2"/>
          <p:cNvSpPr txBox="1"/>
          <p:nvPr/>
        </p:nvSpPr>
        <p:spPr>
          <a:xfrm>
            <a:off x="323528" y="1340768"/>
            <a:ext cx="8424936" cy="4408899"/>
          </a:xfrm>
          <a:prstGeom prst="rect">
            <a:avLst/>
          </a:prstGeom>
          <a:noFill/>
        </p:spPr>
        <p:txBody>
          <a:bodyPr wrap="square" rtlCol="0">
            <a:spAutoFit/>
          </a:bodyPr>
          <a:lstStyle/>
          <a:p>
            <a:pPr algn="just"/>
            <a:endParaRPr lang="es-PE" sz="1870" b="1" dirty="0">
              <a:latin typeface="Helvetica" panose="020B0604020202020204" pitchFamily="34" charset="0"/>
            </a:endParaRPr>
          </a:p>
          <a:p>
            <a:pPr algn="just"/>
            <a:endParaRPr lang="es-PE" sz="1870" b="1" dirty="0">
              <a:latin typeface="Helvetica" panose="020B0604020202020204" pitchFamily="34" charset="0"/>
            </a:endParaRPr>
          </a:p>
          <a:p>
            <a:pPr algn="just"/>
            <a:endParaRPr lang="es-PE" sz="1870" b="1" dirty="0">
              <a:latin typeface="Helvetica" panose="020B0604020202020204" pitchFamily="34" charset="0"/>
            </a:endParaRPr>
          </a:p>
          <a:p>
            <a:pPr algn="just"/>
            <a:r>
              <a:rPr lang="es-PE" sz="1870" b="1" dirty="0">
                <a:latin typeface="Helvetica" panose="020B0604020202020204" pitchFamily="34" charset="0"/>
              </a:rPr>
              <a:t>b) </a:t>
            </a:r>
            <a:r>
              <a:rPr lang="es-PE" sz="1870" dirty="0">
                <a:latin typeface="Helvetica" panose="020B0604020202020204" pitchFamily="34" charset="0"/>
              </a:rPr>
              <a:t>Ordenar que los órganos del Sistema realicen las acciones de control que a su juicio sean necesarios o ejercer en forma directa el control externo posterior sobre los actos de las entidades.</a:t>
            </a:r>
          </a:p>
          <a:p>
            <a:pPr algn="just"/>
            <a:endParaRPr lang="es-PE" sz="1870" dirty="0">
              <a:latin typeface="Helvetica" panose="020B0604020202020204" pitchFamily="34" charset="0"/>
            </a:endParaRPr>
          </a:p>
          <a:p>
            <a:pPr algn="just"/>
            <a:r>
              <a:rPr lang="es-PE" sz="1870" b="1" dirty="0">
                <a:latin typeface="Helvetica" panose="020B0604020202020204" pitchFamily="34" charset="0"/>
              </a:rPr>
              <a:t>h) </a:t>
            </a:r>
            <a:r>
              <a:rPr lang="es-PE" sz="1870" dirty="0">
                <a:latin typeface="Helvetica" panose="020B0604020202020204" pitchFamily="34" charset="0"/>
              </a:rPr>
              <a:t>Aprobar el Plan Nacional de Control y los planes anuales de control de las entidades.</a:t>
            </a:r>
          </a:p>
          <a:p>
            <a:pPr algn="just"/>
            <a:endParaRPr lang="es-PE" sz="1870" dirty="0">
              <a:latin typeface="Helvetica" panose="020B0604020202020204" pitchFamily="34" charset="0"/>
            </a:endParaRPr>
          </a:p>
          <a:p>
            <a:pPr algn="just"/>
            <a:r>
              <a:rPr lang="es-PE" sz="1870" b="1" dirty="0">
                <a:latin typeface="Helvetica" panose="020B0604020202020204" pitchFamily="34" charset="0"/>
              </a:rPr>
              <a:t>n) </a:t>
            </a:r>
            <a:r>
              <a:rPr lang="es-PE" sz="1870" dirty="0">
                <a:latin typeface="Helvetica" panose="020B0604020202020204" pitchFamily="34" charset="0"/>
              </a:rPr>
              <a:t>Recibir y atender denuncias y sugerencias de la ciudadanía relacionadas con las funciones de la administración pública, otorgándoles el trámite correspondiente sea en el ámbito interno, o derivándolas ante la autoridad competente; estando la identidad de los denunciantes y el contenido de la denuncia protegidos por el principio de reserva.</a:t>
            </a:r>
          </a:p>
        </p:txBody>
      </p:sp>
    </p:spTree>
    <p:extLst>
      <p:ext uri="{BB962C8B-B14F-4D97-AF65-F5344CB8AC3E}">
        <p14:creationId xmlns:p14="http://schemas.microsoft.com/office/powerpoint/2010/main" val="35982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000" b="1" i="0" u="none" strike="noStrike" kern="1200" cap="none" spc="0" normalizeH="0" baseline="0" noProof="0" dirty="0">
                <a:ln>
                  <a:noFill/>
                </a:ln>
                <a:solidFill>
                  <a:srgbClr val="FFFFFF"/>
                </a:solidFill>
                <a:effectLst/>
                <a:uLnTx/>
                <a:uFillTx/>
                <a:latin typeface="Helvetica" panose="020B0604020202020204" pitchFamily="34" charset="0"/>
                <a:ea typeface="+mn-ea"/>
                <a:cs typeface="+mn-cs"/>
              </a:rPr>
              <a:t>CONTRALORÍA GENERAL DE LA REPÚBLICA - ATRIBUCIONES</a:t>
            </a:r>
          </a:p>
        </p:txBody>
      </p:sp>
      <p:sp>
        <p:nvSpPr>
          <p:cNvPr id="3" name="CuadroTexto 2"/>
          <p:cNvSpPr txBox="1"/>
          <p:nvPr/>
        </p:nvSpPr>
        <p:spPr>
          <a:xfrm>
            <a:off x="395536" y="1291329"/>
            <a:ext cx="8424936" cy="1631216"/>
          </a:xfrm>
          <a:prstGeom prst="rect">
            <a:avLst/>
          </a:prstGeom>
          <a:noFill/>
        </p:spPr>
        <p:txBody>
          <a:bodyPr wrap="square" rtlCol="0">
            <a:spAutoFit/>
          </a:bodyPr>
          <a:lstStyle/>
          <a:p>
            <a:pPr algn="just"/>
            <a:r>
              <a:rPr lang="es-ES" sz="2000" dirty="0"/>
              <a:t>a) Tener acceso en cualquier momento y sin limitación a los registros, documentos e información de las entidades, aun cuando sean secretos; así como requerir información a particulares que mantengan o hayan mantenido relaciones con las entidades; siempre y cuando no violen la libertad individual (…).</a:t>
            </a:r>
          </a:p>
        </p:txBody>
      </p:sp>
      <p:pic>
        <p:nvPicPr>
          <p:cNvPr id="2" name="Imagen 1"/>
          <p:cNvPicPr>
            <a:picLocks noChangeAspect="1"/>
          </p:cNvPicPr>
          <p:nvPr/>
        </p:nvPicPr>
        <p:blipFill rotWithShape="1">
          <a:blip r:embed="rId2"/>
          <a:srcRect l="17900" t="16531" r="15133" b="5703"/>
          <a:stretch/>
        </p:blipFill>
        <p:spPr>
          <a:xfrm>
            <a:off x="1740445" y="2890947"/>
            <a:ext cx="5735118" cy="3744416"/>
          </a:xfrm>
          <a:prstGeom prst="rect">
            <a:avLst/>
          </a:prstGeom>
        </p:spPr>
      </p:pic>
    </p:spTree>
    <p:extLst>
      <p:ext uri="{BB962C8B-B14F-4D97-AF65-F5344CB8AC3E}">
        <p14:creationId xmlns:p14="http://schemas.microsoft.com/office/powerpoint/2010/main" val="365174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2636912"/>
            <a:ext cx="9144000" cy="1052736"/>
          </a:xfrm>
          <a:prstGeom prst="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ÍNDICES DE PERCEPCIÓN DE LA CORRUPCIÓN</a:t>
            </a:r>
          </a:p>
        </p:txBody>
      </p:sp>
    </p:spTree>
    <p:extLst>
      <p:ext uri="{BB962C8B-B14F-4D97-AF65-F5344CB8AC3E}">
        <p14:creationId xmlns:p14="http://schemas.microsoft.com/office/powerpoint/2010/main" val="282700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CONTRALOR GENERAL DE LA REPÚBLICA</a:t>
            </a:r>
          </a:p>
        </p:txBody>
      </p:sp>
      <p:sp>
        <p:nvSpPr>
          <p:cNvPr id="2" name="CuadroTexto 1"/>
          <p:cNvSpPr txBox="1"/>
          <p:nvPr/>
        </p:nvSpPr>
        <p:spPr>
          <a:xfrm>
            <a:off x="323528" y="1394767"/>
            <a:ext cx="8478180" cy="4770537"/>
          </a:xfrm>
          <a:prstGeom prst="rect">
            <a:avLst/>
          </a:prstGeom>
          <a:noFill/>
        </p:spPr>
        <p:txBody>
          <a:bodyPr wrap="square" rtlCol="0">
            <a:spAutoFit/>
          </a:bodyPr>
          <a:lstStyle/>
          <a:p>
            <a:pPr algn="just"/>
            <a:r>
              <a:rPr lang="es-PE" sz="1900" b="1" dirty="0">
                <a:solidFill>
                  <a:schemeClr val="bg1"/>
                </a:solidFill>
                <a:latin typeface="Helvetica" panose="020B0604020202020204" pitchFamily="34" charset="0"/>
              </a:rPr>
              <a:t>Designación del Contralor General</a:t>
            </a:r>
            <a:endParaRPr lang="es-PE" sz="1900" dirty="0">
              <a:solidFill>
                <a:schemeClr val="bg1"/>
              </a:solidFill>
              <a:latin typeface="Helvetica" panose="020B0604020202020204" pitchFamily="34" charset="0"/>
            </a:endParaRPr>
          </a:p>
          <a:p>
            <a:pPr algn="just"/>
            <a:r>
              <a:rPr lang="es-PE" sz="1900" dirty="0">
                <a:solidFill>
                  <a:schemeClr val="bg1"/>
                </a:solidFill>
                <a:latin typeface="Helvetica" panose="020B0604020202020204" pitchFamily="34" charset="0"/>
              </a:rPr>
              <a:t>El Contralor General de la República es designado por un período de siete años, y removido por el Congreso de la República de acuerdo a la Constitución Política.</a:t>
            </a:r>
          </a:p>
          <a:p>
            <a:pPr algn="just"/>
            <a:r>
              <a:rPr lang="es-PE" sz="1900" dirty="0">
                <a:solidFill>
                  <a:schemeClr val="bg1"/>
                </a:solidFill>
                <a:latin typeface="Helvetica" panose="020B0604020202020204" pitchFamily="34" charset="0"/>
              </a:rPr>
              <a:t>El Contralor General de la República está prohibido de ejercer actividad lucrativa e intervenir, directa o indirectamente en la dirección y/o gestión de cualquier actividad pública o privada, excepto las de carácter docente.</a:t>
            </a:r>
          </a:p>
          <a:p>
            <a:pPr algn="just"/>
            <a:endParaRPr lang="es-PE" sz="1900" b="1" dirty="0">
              <a:solidFill>
                <a:schemeClr val="bg1"/>
              </a:solidFill>
              <a:latin typeface="Helvetica" panose="020B0604020202020204" pitchFamily="34" charset="0"/>
            </a:endParaRPr>
          </a:p>
          <a:p>
            <a:pPr algn="just"/>
            <a:r>
              <a:rPr lang="es-PE" sz="1900" b="1" dirty="0">
                <a:solidFill>
                  <a:schemeClr val="bg1"/>
                </a:solidFill>
                <a:latin typeface="Helvetica" panose="020B0604020202020204" pitchFamily="34" charset="0"/>
              </a:rPr>
              <a:t>Jerarquía del Contralor General</a:t>
            </a:r>
            <a:endParaRPr lang="es-PE" sz="1900" dirty="0">
              <a:solidFill>
                <a:schemeClr val="bg1"/>
              </a:solidFill>
              <a:latin typeface="Helvetica" panose="020B0604020202020204" pitchFamily="34" charset="0"/>
            </a:endParaRPr>
          </a:p>
          <a:p>
            <a:pPr algn="just"/>
            <a:r>
              <a:rPr lang="es-PE" sz="1900" dirty="0">
                <a:solidFill>
                  <a:schemeClr val="bg1"/>
                </a:solidFill>
                <a:latin typeface="Helvetica" panose="020B0604020202020204" pitchFamily="34" charset="0"/>
              </a:rPr>
              <a:t>El Contralor General de la República es el funcionario de mayor rango del Sistema, y goza de los mismos derechos, prerrogativas y preeminencias propias de un Ministro de Estado. No está sujeto a subordinación, a autoridad o dependencia alguna, en ejercicio de la función.</a:t>
            </a:r>
          </a:p>
          <a:p>
            <a:pPr algn="just"/>
            <a:r>
              <a:rPr lang="es-PE" sz="1900" dirty="0">
                <a:solidFill>
                  <a:schemeClr val="bg1"/>
                </a:solidFill>
                <a:latin typeface="Helvetica" panose="020B0604020202020204" pitchFamily="34" charset="0"/>
              </a:rPr>
              <a:t>En el ejercicio de sus funciones, sólo puede ser enjuiciado, previa autorización del Congreso de la República </a:t>
            </a:r>
            <a:r>
              <a:rPr lang="es-PE" sz="1900" b="1" dirty="0">
                <a:solidFill>
                  <a:schemeClr val="bg1"/>
                </a:solidFill>
                <a:latin typeface="Helvetica" panose="020B0604020202020204" pitchFamily="34" charset="0"/>
              </a:rPr>
              <a:t>(Prerrogativa de antejuicio político)</a:t>
            </a:r>
          </a:p>
        </p:txBody>
      </p:sp>
      <p:sp>
        <p:nvSpPr>
          <p:cNvPr id="9" name="CuadroTexto 8"/>
          <p:cNvSpPr txBox="1"/>
          <p:nvPr/>
        </p:nvSpPr>
        <p:spPr>
          <a:xfrm>
            <a:off x="6588224" y="6423139"/>
            <a:ext cx="223224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26 y 27°</a:t>
            </a:r>
          </a:p>
        </p:txBody>
      </p:sp>
    </p:spTree>
    <p:extLst>
      <p:ext uri="{BB962C8B-B14F-4D97-AF65-F5344CB8AC3E}">
        <p14:creationId xmlns:p14="http://schemas.microsoft.com/office/powerpoint/2010/main" val="1423289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ÓRGANO DE CONTROL INSTITUCIONAL</a:t>
            </a:r>
          </a:p>
        </p:txBody>
      </p:sp>
      <p:sp>
        <p:nvSpPr>
          <p:cNvPr id="6" name="CuadroTexto 5"/>
          <p:cNvSpPr txBox="1"/>
          <p:nvPr/>
        </p:nvSpPr>
        <p:spPr>
          <a:xfrm>
            <a:off x="6804248" y="6381329"/>
            <a:ext cx="1944216" cy="400110"/>
          </a:xfrm>
          <a:prstGeom prst="rect">
            <a:avLst/>
          </a:prstGeom>
          <a:noFill/>
        </p:spPr>
        <p:txBody>
          <a:bodyPr wrap="square" rtlCol="0">
            <a:spAutoFit/>
          </a:bodyPr>
          <a:lstStyle/>
          <a:p>
            <a:r>
              <a:rPr lang="es-PE" sz="1000" b="1" dirty="0">
                <a:solidFill>
                  <a:srgbClr val="FFFFFF"/>
                </a:solidFill>
                <a:latin typeface="Helvetica" panose="020B0604020202020204" pitchFamily="34" charset="0"/>
              </a:rPr>
              <a:t>Fuente</a:t>
            </a:r>
            <a:r>
              <a:rPr lang="es-PE" sz="1000" dirty="0">
                <a:solidFill>
                  <a:srgbClr val="FFFFFF"/>
                </a:solidFill>
                <a:latin typeface="Helvetica" panose="020B0604020202020204" pitchFamily="34" charset="0"/>
              </a:rPr>
              <a:t>: Ley n.° 27785, art. 13°</a:t>
            </a:r>
          </a:p>
          <a:p>
            <a:r>
              <a:rPr lang="es-PE" sz="1000" dirty="0">
                <a:solidFill>
                  <a:srgbClr val="FFFFFF"/>
                </a:solidFill>
                <a:latin typeface="Helvetica" panose="020B0604020202020204" pitchFamily="34" charset="0"/>
              </a:rPr>
              <a:t>              </a:t>
            </a:r>
            <a:r>
              <a:rPr lang="es-PE" sz="1000" dirty="0" err="1">
                <a:solidFill>
                  <a:srgbClr val="FFFFFF"/>
                </a:solidFill>
                <a:latin typeface="Helvetica" panose="020B0604020202020204" pitchFamily="34" charset="0"/>
              </a:rPr>
              <a:t>R.C</a:t>
            </a:r>
            <a:r>
              <a:rPr lang="es-PE" sz="1000" dirty="0">
                <a:solidFill>
                  <a:srgbClr val="FFFFFF"/>
                </a:solidFill>
                <a:latin typeface="Helvetica" panose="020B0604020202020204" pitchFamily="34" charset="0"/>
              </a:rPr>
              <a:t>. n.° 353-2015-CG</a:t>
            </a:r>
          </a:p>
        </p:txBody>
      </p:sp>
      <p:pic>
        <p:nvPicPr>
          <p:cNvPr id="7" name="Imagen 6" descr="http://www.regionlalibertad.gob.pe/oci/images/slide/banner%201.png"/>
          <p:cNvPicPr/>
          <p:nvPr/>
        </p:nvPicPr>
        <p:blipFill>
          <a:blip r:embed="rId2">
            <a:extLst>
              <a:ext uri="{28A0092B-C50C-407E-A947-70E740481C1C}">
                <a14:useLocalDpi xmlns:a14="http://schemas.microsoft.com/office/drawing/2010/main" val="0"/>
              </a:ext>
            </a:extLst>
          </a:blip>
          <a:srcRect/>
          <a:stretch>
            <a:fillRect/>
          </a:stretch>
        </p:blipFill>
        <p:spPr bwMode="auto">
          <a:xfrm>
            <a:off x="2164226" y="4262686"/>
            <a:ext cx="5612130" cy="1848485"/>
          </a:xfrm>
          <a:prstGeom prst="rect">
            <a:avLst/>
          </a:prstGeom>
          <a:noFill/>
          <a:ln>
            <a:noFill/>
          </a:ln>
        </p:spPr>
      </p:pic>
      <p:sp>
        <p:nvSpPr>
          <p:cNvPr id="8" name="CuadroTexto 7"/>
          <p:cNvSpPr txBox="1"/>
          <p:nvPr/>
        </p:nvSpPr>
        <p:spPr>
          <a:xfrm>
            <a:off x="827584" y="1340768"/>
            <a:ext cx="7848872" cy="2585323"/>
          </a:xfrm>
          <a:prstGeom prst="rect">
            <a:avLst/>
          </a:prstGeom>
          <a:noFill/>
          <a:ln>
            <a:solidFill>
              <a:schemeClr val="bg1"/>
            </a:solidFill>
          </a:ln>
        </p:spPr>
        <p:txBody>
          <a:bodyPr wrap="square" rtlCol="0">
            <a:spAutoFit/>
          </a:bodyPr>
          <a:lstStyle/>
          <a:p>
            <a:pPr algn="just"/>
            <a:r>
              <a:rPr lang="es-PE" dirty="0">
                <a:solidFill>
                  <a:srgbClr val="FFFFFF"/>
                </a:solidFill>
                <a:latin typeface="Helvetica" panose="020B0604020202020204" pitchFamily="34" charset="0"/>
              </a:rPr>
              <a:t>Unidades orgánicas responsables de la función del control gubernamental en las entidades.</a:t>
            </a:r>
            <a:r>
              <a:rPr lang="es-PE" dirty="0">
                <a:solidFill>
                  <a:schemeClr val="bg1"/>
                </a:solidFill>
                <a:latin typeface="Helvetica" panose="020B0604020202020204" pitchFamily="34" charset="0"/>
              </a:rPr>
              <a:t> </a:t>
            </a:r>
          </a:p>
          <a:p>
            <a:pPr algn="just"/>
            <a:endParaRPr lang="es-PE" dirty="0">
              <a:solidFill>
                <a:schemeClr val="bg1"/>
              </a:solidFill>
              <a:latin typeface="Helvetica" panose="020B0604020202020204" pitchFamily="34" charset="0"/>
            </a:endParaRPr>
          </a:p>
          <a:p>
            <a:pPr algn="just"/>
            <a:r>
              <a:rPr lang="es-PE" dirty="0">
                <a:solidFill>
                  <a:schemeClr val="bg1"/>
                </a:solidFill>
                <a:latin typeface="Helvetica" panose="020B0604020202020204" pitchFamily="34" charset="0"/>
              </a:rPr>
              <a:t>Las entidades bajo el ámbito del </a:t>
            </a:r>
            <a:r>
              <a:rPr lang="es-PE" dirty="0" err="1">
                <a:solidFill>
                  <a:schemeClr val="bg1"/>
                </a:solidFill>
                <a:latin typeface="Helvetica" panose="020B0604020202020204" pitchFamily="34" charset="0"/>
              </a:rPr>
              <a:t>SNC</a:t>
            </a:r>
            <a:r>
              <a:rPr lang="es-PE" dirty="0">
                <a:solidFill>
                  <a:schemeClr val="bg1"/>
                </a:solidFill>
                <a:latin typeface="Helvetica" panose="020B0604020202020204" pitchFamily="34" charset="0"/>
              </a:rPr>
              <a:t> deben contar con un OCI.</a:t>
            </a:r>
          </a:p>
          <a:p>
            <a:pPr algn="just"/>
            <a:endParaRPr lang="es-PE" dirty="0">
              <a:solidFill>
                <a:schemeClr val="bg1"/>
              </a:solidFill>
              <a:latin typeface="Helvetica" panose="020B0604020202020204" pitchFamily="34" charset="0"/>
            </a:endParaRPr>
          </a:p>
          <a:p>
            <a:pPr algn="just"/>
            <a:r>
              <a:rPr lang="es-PE" dirty="0">
                <a:solidFill>
                  <a:schemeClr val="bg1"/>
                </a:solidFill>
                <a:latin typeface="Helvetica" panose="020B0604020202020204" pitchFamily="34" charset="0"/>
              </a:rPr>
              <a:t>El titular es responsable de la implantación e implementación del OCI.</a:t>
            </a:r>
          </a:p>
          <a:p>
            <a:pPr algn="just"/>
            <a:endParaRPr lang="es-PE" dirty="0">
              <a:solidFill>
                <a:schemeClr val="bg1"/>
              </a:solidFill>
              <a:latin typeface="Helvetica" panose="020B0604020202020204" pitchFamily="34" charset="0"/>
            </a:endParaRPr>
          </a:p>
          <a:p>
            <a:pPr algn="just"/>
            <a:r>
              <a:rPr lang="es-PE" dirty="0">
                <a:solidFill>
                  <a:schemeClr val="bg1"/>
                </a:solidFill>
                <a:latin typeface="Helvetica" panose="020B0604020202020204" pitchFamily="34" charset="0"/>
              </a:rPr>
              <a:t>Directiva n.° 007-2015-CG/</a:t>
            </a:r>
            <a:r>
              <a:rPr lang="es-PE" dirty="0" err="1">
                <a:solidFill>
                  <a:schemeClr val="bg1"/>
                </a:solidFill>
                <a:latin typeface="Helvetica" panose="020B0604020202020204" pitchFamily="34" charset="0"/>
              </a:rPr>
              <a:t>PROCAL</a:t>
            </a:r>
            <a:r>
              <a:rPr lang="es-PE" dirty="0">
                <a:solidFill>
                  <a:schemeClr val="bg1"/>
                </a:solidFill>
                <a:latin typeface="Helvetica" panose="020B0604020202020204" pitchFamily="34" charset="0"/>
              </a:rPr>
              <a:t>, aprobada con Resolución de Contraloría n.° 353-2015-CG.</a:t>
            </a:r>
          </a:p>
        </p:txBody>
      </p:sp>
    </p:spTree>
    <p:extLst>
      <p:ext uri="{BB962C8B-B14F-4D97-AF65-F5344CB8AC3E}">
        <p14:creationId xmlns:p14="http://schemas.microsoft.com/office/powerpoint/2010/main" val="2981698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IMPLANTACIÓN DEL OCI</a:t>
            </a:r>
          </a:p>
        </p:txBody>
      </p:sp>
      <p:sp>
        <p:nvSpPr>
          <p:cNvPr id="2" name="CuadroTexto 1"/>
          <p:cNvSpPr txBox="1"/>
          <p:nvPr/>
        </p:nvSpPr>
        <p:spPr>
          <a:xfrm>
            <a:off x="611560" y="2060848"/>
            <a:ext cx="7992888" cy="3477875"/>
          </a:xfrm>
          <a:prstGeom prst="rect">
            <a:avLst/>
          </a:prstGeom>
          <a:noFill/>
        </p:spPr>
        <p:txBody>
          <a:bodyPr wrap="square" rtlCol="0">
            <a:spAutoFit/>
          </a:bodyPr>
          <a:lstStyle/>
          <a:p>
            <a:pPr algn="just"/>
            <a:r>
              <a:rPr lang="es-PE" sz="2000" dirty="0">
                <a:latin typeface="Helvetica" panose="020B0604020202020204" pitchFamily="34" charset="0"/>
              </a:rPr>
              <a:t>Consiste en incorporar dentro de la estructura orgánica de la entidad a la unidad orgánica denominada “Órgano de Control Institucional”.</a:t>
            </a:r>
          </a:p>
          <a:p>
            <a:pPr algn="just"/>
            <a:endParaRPr lang="es-PE" sz="2000" dirty="0">
              <a:latin typeface="Helvetica" panose="020B0604020202020204" pitchFamily="34" charset="0"/>
            </a:endParaRPr>
          </a:p>
          <a:p>
            <a:pPr algn="just"/>
            <a:r>
              <a:rPr lang="es-PE" sz="2000" dirty="0">
                <a:latin typeface="Helvetica" panose="020B0604020202020204" pitchFamily="34" charset="0"/>
              </a:rPr>
              <a:t>El titular debe solicitar a la </a:t>
            </a:r>
            <a:r>
              <a:rPr lang="es-PE" sz="2000" dirty="0" err="1">
                <a:latin typeface="Helvetica" panose="020B0604020202020204" pitchFamily="34" charset="0"/>
              </a:rPr>
              <a:t>CGR</a:t>
            </a:r>
            <a:r>
              <a:rPr lang="es-PE" sz="2000" dirty="0">
                <a:latin typeface="Helvetica" panose="020B0604020202020204" pitchFamily="34" charset="0"/>
              </a:rPr>
              <a:t>, la opinión favorable respecto a las funciones del OCI establecidas en el numeral 7.1.7 de la Directiva, las mismas que serán consideradas en el </a:t>
            </a:r>
            <a:r>
              <a:rPr lang="es-PE" sz="2000" dirty="0" err="1">
                <a:latin typeface="Helvetica" panose="020B0604020202020204" pitchFamily="34" charset="0"/>
              </a:rPr>
              <a:t>ROF</a:t>
            </a:r>
            <a:r>
              <a:rPr lang="es-PE" sz="2000" dirty="0">
                <a:latin typeface="Helvetica" panose="020B0604020202020204" pitchFamily="34" charset="0"/>
              </a:rPr>
              <a:t> de la entidad.</a:t>
            </a:r>
          </a:p>
          <a:p>
            <a:pPr algn="just"/>
            <a:endParaRPr lang="es-PE" sz="2000" dirty="0">
              <a:latin typeface="Helvetica" panose="020B0604020202020204" pitchFamily="34" charset="0"/>
            </a:endParaRPr>
          </a:p>
          <a:p>
            <a:pPr algn="just"/>
            <a:r>
              <a:rPr lang="es-PE" sz="2000" dirty="0">
                <a:latin typeface="Helvetica" panose="020B0604020202020204" pitchFamily="34" charset="0"/>
              </a:rPr>
              <a:t>La </a:t>
            </a:r>
            <a:r>
              <a:rPr lang="es-PE" sz="2000" dirty="0" err="1">
                <a:latin typeface="Helvetica" panose="020B0604020202020204" pitchFamily="34" charset="0"/>
              </a:rPr>
              <a:t>CGR</a:t>
            </a:r>
            <a:r>
              <a:rPr lang="es-PE" sz="2000" dirty="0">
                <a:latin typeface="Helvetica" panose="020B0604020202020204" pitchFamily="34" charset="0"/>
              </a:rPr>
              <a:t> podrá autorizar, por razones presupuestales, ubicación geográfica, población, índices económicos u otras consideraciones debidamente sustentadas, que una entidad se mantenga transitoriamente sin OCI.</a:t>
            </a:r>
          </a:p>
        </p:txBody>
      </p:sp>
    </p:spTree>
    <p:extLst>
      <p:ext uri="{BB962C8B-B14F-4D97-AF65-F5344CB8AC3E}">
        <p14:creationId xmlns:p14="http://schemas.microsoft.com/office/powerpoint/2010/main" val="3133755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IMPLEMENTACIÓN DEL OCI</a:t>
            </a:r>
          </a:p>
        </p:txBody>
      </p:sp>
      <p:sp>
        <p:nvSpPr>
          <p:cNvPr id="2" name="CuadroTexto 1"/>
          <p:cNvSpPr txBox="1"/>
          <p:nvPr/>
        </p:nvSpPr>
        <p:spPr>
          <a:xfrm>
            <a:off x="827584" y="1772816"/>
            <a:ext cx="7560840" cy="3785652"/>
          </a:xfrm>
          <a:prstGeom prst="rect">
            <a:avLst/>
          </a:prstGeom>
          <a:noFill/>
        </p:spPr>
        <p:txBody>
          <a:bodyPr wrap="square" rtlCol="0">
            <a:spAutoFit/>
          </a:bodyPr>
          <a:lstStyle/>
          <a:p>
            <a:pPr algn="just"/>
            <a:r>
              <a:rPr lang="es-PE" sz="2000" dirty="0">
                <a:solidFill>
                  <a:schemeClr val="bg1"/>
                </a:solidFill>
                <a:latin typeface="Helvetica" panose="020B0604020202020204" pitchFamily="34" charset="0"/>
              </a:rPr>
              <a:t>Se encuentra cuando la entidad asigna el presupuesto, realiza la contratación o asignación de personal, y provee la infraestructura y capacidad logística requerida para el ejercicio de la función de control en las entidades.</a:t>
            </a:r>
          </a:p>
          <a:p>
            <a:pPr algn="just"/>
            <a:endParaRPr lang="es-PE" sz="2000" dirty="0">
              <a:solidFill>
                <a:schemeClr val="bg1"/>
              </a:solidFill>
              <a:latin typeface="Helvetica" panose="020B0604020202020204" pitchFamily="34" charset="0"/>
            </a:endParaRPr>
          </a:p>
          <a:p>
            <a:pPr algn="just"/>
            <a:r>
              <a:rPr lang="es-PE" sz="2000" dirty="0">
                <a:solidFill>
                  <a:schemeClr val="bg1"/>
                </a:solidFill>
                <a:latin typeface="Helvetica" panose="020B0604020202020204" pitchFamily="34" charset="0"/>
              </a:rPr>
              <a:t>Cualquier medida dispuesta por la entidad para la reducción del presupuesto, personal, infraestructura o logística para el OCI debe contar con opinión previo del Departamento de Gestión de </a:t>
            </a:r>
            <a:r>
              <a:rPr lang="es-PE" sz="2000" dirty="0" err="1">
                <a:solidFill>
                  <a:schemeClr val="bg1"/>
                </a:solidFill>
                <a:latin typeface="Helvetica" panose="020B0604020202020204" pitchFamily="34" charset="0"/>
              </a:rPr>
              <a:t>OCIs</a:t>
            </a:r>
            <a:r>
              <a:rPr lang="es-PE" sz="2000" dirty="0">
                <a:solidFill>
                  <a:schemeClr val="bg1"/>
                </a:solidFill>
                <a:latin typeface="Helvetica" panose="020B0604020202020204" pitchFamily="34" charset="0"/>
              </a:rPr>
              <a:t>.</a:t>
            </a:r>
          </a:p>
          <a:p>
            <a:pPr algn="just"/>
            <a:endParaRPr lang="es-PE" sz="2000" dirty="0">
              <a:solidFill>
                <a:schemeClr val="bg1"/>
              </a:solidFill>
              <a:latin typeface="Helvetica" panose="020B0604020202020204" pitchFamily="34" charset="0"/>
            </a:endParaRPr>
          </a:p>
          <a:p>
            <a:pPr algn="just"/>
            <a:r>
              <a:rPr lang="es-PE" sz="2000" dirty="0">
                <a:solidFill>
                  <a:schemeClr val="bg1"/>
                </a:solidFill>
                <a:latin typeface="Helvetica" panose="020B0604020202020204" pitchFamily="34" charset="0"/>
              </a:rPr>
              <a:t>Se ubica en el mayor nivel jerárquico de la estructura de la entidad.</a:t>
            </a:r>
          </a:p>
        </p:txBody>
      </p:sp>
    </p:spTree>
    <p:extLst>
      <p:ext uri="{BB962C8B-B14F-4D97-AF65-F5344CB8AC3E}">
        <p14:creationId xmlns:p14="http://schemas.microsoft.com/office/powerpoint/2010/main" val="4226525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JEFE DEL OCI</a:t>
            </a:r>
          </a:p>
        </p:txBody>
      </p:sp>
      <p:sp>
        <p:nvSpPr>
          <p:cNvPr id="9" name="CuadroTexto 8"/>
          <p:cNvSpPr txBox="1"/>
          <p:nvPr/>
        </p:nvSpPr>
        <p:spPr>
          <a:xfrm>
            <a:off x="791580" y="1484784"/>
            <a:ext cx="7577720" cy="2585323"/>
          </a:xfrm>
          <a:prstGeom prst="rect">
            <a:avLst/>
          </a:prstGeom>
          <a:noFill/>
        </p:spPr>
        <p:txBody>
          <a:bodyPr wrap="square" rtlCol="0">
            <a:spAutoFit/>
          </a:bodyPr>
          <a:lstStyle/>
          <a:p>
            <a:pPr algn="just"/>
            <a:r>
              <a:rPr lang="es-PE" dirty="0">
                <a:solidFill>
                  <a:schemeClr val="bg1"/>
                </a:solidFill>
                <a:latin typeface="Helvetica" panose="020B0604020202020204" pitchFamily="34" charset="0"/>
              </a:rPr>
              <a:t>La designación del Jefe del OCI es una competencia exclusiva y excluyente de la </a:t>
            </a:r>
            <a:r>
              <a:rPr lang="es-PE" dirty="0" err="1">
                <a:solidFill>
                  <a:schemeClr val="bg1"/>
                </a:solidFill>
                <a:latin typeface="Helvetica" panose="020B0604020202020204" pitchFamily="34" charset="0"/>
              </a:rPr>
              <a:t>CGR</a:t>
            </a:r>
            <a:r>
              <a:rPr lang="es-PE" dirty="0">
                <a:solidFill>
                  <a:schemeClr val="bg1"/>
                </a:solidFill>
                <a:latin typeface="Helvetica" panose="020B0604020202020204" pitchFamily="34" charset="0"/>
              </a:rPr>
              <a:t> y se efectúa mediante Resolución de Contraloría publicada en el Diario Oficial “El Peruano”.</a:t>
            </a:r>
          </a:p>
          <a:p>
            <a:pPr algn="just"/>
            <a:endParaRPr lang="es-PE" dirty="0">
              <a:solidFill>
                <a:schemeClr val="bg1"/>
              </a:solidFill>
              <a:latin typeface="Helvetica" panose="020B0604020202020204" pitchFamily="34" charset="0"/>
            </a:endParaRPr>
          </a:p>
          <a:p>
            <a:pPr algn="just"/>
            <a:r>
              <a:rPr lang="es-PE" dirty="0">
                <a:solidFill>
                  <a:schemeClr val="bg1"/>
                </a:solidFill>
                <a:latin typeface="Helvetica" panose="020B0604020202020204" pitchFamily="34" charset="0"/>
              </a:rPr>
              <a:t>La designación del jefe del OCI se puede dar por Concurso Público de Méritos o por designación directa del personal de la </a:t>
            </a:r>
            <a:r>
              <a:rPr lang="es-PE" dirty="0" err="1">
                <a:solidFill>
                  <a:schemeClr val="bg1"/>
                </a:solidFill>
                <a:latin typeface="Helvetica" panose="020B0604020202020204" pitchFamily="34" charset="0"/>
              </a:rPr>
              <a:t>CGR</a:t>
            </a:r>
            <a:r>
              <a:rPr lang="es-PE" dirty="0">
                <a:solidFill>
                  <a:schemeClr val="bg1"/>
                </a:solidFill>
                <a:latin typeface="Helvetica" panose="020B0604020202020204" pitchFamily="34" charset="0"/>
              </a:rPr>
              <a:t>.</a:t>
            </a:r>
          </a:p>
          <a:p>
            <a:pPr algn="just"/>
            <a:endParaRPr lang="es-PE" dirty="0">
              <a:solidFill>
                <a:schemeClr val="bg1"/>
              </a:solidFill>
              <a:latin typeface="Helvetica" panose="020B0604020202020204" pitchFamily="34" charset="0"/>
            </a:endParaRPr>
          </a:p>
          <a:p>
            <a:pPr algn="just"/>
            <a:r>
              <a:rPr lang="es-PE" dirty="0">
                <a:solidFill>
                  <a:schemeClr val="bg1"/>
                </a:solidFill>
                <a:latin typeface="Helvetica" panose="020B0604020202020204" pitchFamily="34" charset="0"/>
              </a:rPr>
              <a:t>Ejercerá funciones en la entidad por tres (3) años hasta un máximo de cinco (5) años.</a:t>
            </a:r>
          </a:p>
        </p:txBody>
      </p:sp>
      <p:graphicFrame>
        <p:nvGraphicFramePr>
          <p:cNvPr id="10" name="Diagrama 9"/>
          <p:cNvGraphicFramePr/>
          <p:nvPr>
            <p:extLst>
              <p:ext uri="{D42A27DB-BD31-4B8C-83A1-F6EECF244321}">
                <p14:modId xmlns:p14="http://schemas.microsoft.com/office/powerpoint/2010/main" val="2762003502"/>
              </p:ext>
            </p:extLst>
          </p:nvPr>
        </p:nvGraphicFramePr>
        <p:xfrm>
          <a:off x="2267744" y="3645024"/>
          <a:ext cx="583264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836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9961"/>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DEPENDENCIA FUNCIONAL Y ADMINISTRATIVA</a:t>
            </a:r>
          </a:p>
        </p:txBody>
      </p:sp>
      <p:graphicFrame>
        <p:nvGraphicFramePr>
          <p:cNvPr id="5" name="Diagrama 4"/>
          <p:cNvGraphicFramePr/>
          <p:nvPr>
            <p:extLst>
              <p:ext uri="{D42A27DB-BD31-4B8C-83A1-F6EECF244321}">
                <p14:modId xmlns:p14="http://schemas.microsoft.com/office/powerpoint/2010/main" val="1790485494"/>
              </p:ext>
            </p:extLst>
          </p:nvPr>
        </p:nvGraphicFramePr>
        <p:xfrm>
          <a:off x="1115616" y="1628800"/>
          <a:ext cx="712879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341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SOCIEDADES DE AUDITORÍA</a:t>
            </a:r>
          </a:p>
        </p:txBody>
      </p:sp>
      <p:sp>
        <p:nvSpPr>
          <p:cNvPr id="9" name="CuadroTexto 8"/>
          <p:cNvSpPr txBox="1"/>
          <p:nvPr/>
        </p:nvSpPr>
        <p:spPr>
          <a:xfrm>
            <a:off x="6804248" y="6381329"/>
            <a:ext cx="1944216" cy="246221"/>
          </a:xfrm>
          <a:prstGeom prst="rect">
            <a:avLst/>
          </a:prstGeom>
          <a:noFill/>
        </p:spPr>
        <p:txBody>
          <a:bodyPr wrap="square" rtlCol="0">
            <a:spAutoFit/>
          </a:bodyPr>
          <a:lstStyle/>
          <a:p>
            <a:r>
              <a:rPr lang="es-PE" sz="1000" b="1" dirty="0">
                <a:solidFill>
                  <a:srgbClr val="FFFFFF"/>
                </a:solidFill>
                <a:latin typeface="Helvetica" panose="020B0604020202020204" pitchFamily="34" charset="0"/>
              </a:rPr>
              <a:t>Fuente</a:t>
            </a:r>
            <a:r>
              <a:rPr lang="es-PE" sz="1000" dirty="0">
                <a:solidFill>
                  <a:srgbClr val="FFFFFF"/>
                </a:solidFill>
                <a:latin typeface="Helvetica" panose="020B0604020202020204" pitchFamily="34" charset="0"/>
              </a:rPr>
              <a:t>: Ley n.° 27785, art. 13°</a:t>
            </a:r>
          </a:p>
        </p:txBody>
      </p:sp>
      <p:sp>
        <p:nvSpPr>
          <p:cNvPr id="11" name="CuadroTexto 10"/>
          <p:cNvSpPr txBox="1"/>
          <p:nvPr/>
        </p:nvSpPr>
        <p:spPr>
          <a:xfrm>
            <a:off x="795288" y="1909571"/>
            <a:ext cx="7632848" cy="2246769"/>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Son las personas jurídicas calificadas e independientes en la realización de labores de control posterior externo, que son designadas por la Contraloría General, previo Concurso Público de Méritos, y contratadas por las entidades para examinar las actividades y operaciones de las mismas, opinar sobre la razonabilidad de sus estados financieros, así como evaluar la gestión, captación y uso de los recursos asignados.</a:t>
            </a:r>
          </a:p>
        </p:txBody>
      </p:sp>
    </p:spTree>
    <p:extLst>
      <p:ext uri="{BB962C8B-B14F-4D97-AF65-F5344CB8AC3E}">
        <p14:creationId xmlns:p14="http://schemas.microsoft.com/office/powerpoint/2010/main" val="1999288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CONTROL GUBERNAMENTAL</a:t>
            </a:r>
          </a:p>
        </p:txBody>
      </p:sp>
      <p:sp>
        <p:nvSpPr>
          <p:cNvPr id="6" name="CuadroTexto 5"/>
          <p:cNvSpPr txBox="1"/>
          <p:nvPr/>
        </p:nvSpPr>
        <p:spPr>
          <a:xfrm>
            <a:off x="6732240" y="6381328"/>
            <a:ext cx="2016224" cy="246221"/>
          </a:xfrm>
          <a:prstGeom prst="rect">
            <a:avLst/>
          </a:prstGeom>
          <a:noFill/>
        </p:spPr>
        <p:txBody>
          <a:bodyPr wrap="square" rtlCol="0">
            <a:spAutoFit/>
          </a:bodyPr>
          <a:lstStyle/>
          <a:p>
            <a:r>
              <a:rPr lang="es-PE" sz="1000" b="1" dirty="0">
                <a:solidFill>
                  <a:srgbClr val="000000">
                    <a:lumMod val="95000"/>
                    <a:lumOff val="5000"/>
                  </a:srgbClr>
                </a:solidFill>
                <a:latin typeface="Helvetica" panose="020B0604020202020204" pitchFamily="34" charset="0"/>
              </a:rPr>
              <a:t>Fuente</a:t>
            </a:r>
            <a:r>
              <a:rPr lang="es-PE" sz="1000" dirty="0">
                <a:solidFill>
                  <a:srgbClr val="000000">
                    <a:lumMod val="95000"/>
                    <a:lumOff val="5000"/>
                  </a:srgbClr>
                </a:solidFill>
                <a:latin typeface="Helvetica" panose="020B0604020202020204" pitchFamily="34" charset="0"/>
              </a:rPr>
              <a:t>: Ley n.° 27785, art. 6°</a:t>
            </a:r>
          </a:p>
        </p:txBody>
      </p:sp>
      <p:sp>
        <p:nvSpPr>
          <p:cNvPr id="4" name="12 CuadroTexto"/>
          <p:cNvSpPr txBox="1"/>
          <p:nvPr/>
        </p:nvSpPr>
        <p:spPr>
          <a:xfrm>
            <a:off x="7174548" y="2857496"/>
            <a:ext cx="1214446" cy="292388"/>
          </a:xfrm>
          <a:prstGeom prst="rect">
            <a:avLst/>
          </a:prstGeom>
          <a:noFill/>
        </p:spPr>
        <p:txBody>
          <a:bodyPr wrap="square" rtlCol="0">
            <a:spAutoFit/>
          </a:bodyPr>
          <a:lstStyle/>
          <a:p>
            <a:r>
              <a:rPr lang="es-PE" sz="1300" b="1" dirty="0">
                <a:solidFill>
                  <a:schemeClr val="bg1"/>
                </a:solidFill>
              </a:rPr>
              <a:t>en atención</a:t>
            </a:r>
          </a:p>
        </p:txBody>
      </p:sp>
      <p:sp>
        <p:nvSpPr>
          <p:cNvPr id="5" name="13 Rectángulo redondeado"/>
          <p:cNvSpPr/>
          <p:nvPr/>
        </p:nvSpPr>
        <p:spPr>
          <a:xfrm>
            <a:off x="5602912" y="1428736"/>
            <a:ext cx="2357454" cy="1214446"/>
          </a:xfrm>
          <a:prstGeom prst="roundRect">
            <a:avLst/>
          </a:prstGeom>
          <a:ln>
            <a:solidFill>
              <a:srgbClr val="FF9999"/>
            </a:solidFill>
          </a:ln>
        </p:spPr>
        <p:style>
          <a:lnRef idx="0">
            <a:schemeClr val="dk1"/>
          </a:lnRef>
          <a:fillRef idx="3">
            <a:schemeClr val="dk1"/>
          </a:fillRef>
          <a:effectRef idx="3">
            <a:schemeClr val="dk1"/>
          </a:effectRef>
          <a:fontRef idx="minor">
            <a:schemeClr val="lt1"/>
          </a:fontRef>
        </p:style>
        <p:txBody>
          <a:bodyPr rtlCol="0" anchor="ctr"/>
          <a:lstStyle/>
          <a:p>
            <a:pPr algn="ctr"/>
            <a:r>
              <a:rPr lang="es-PE" sz="1300" dirty="0"/>
              <a:t>Consiste en la supervisión, vigilancia y verificación de los actos y resultados de la gestión pública</a:t>
            </a:r>
          </a:p>
        </p:txBody>
      </p:sp>
      <p:sp>
        <p:nvSpPr>
          <p:cNvPr id="7" name="18 Rectángulo redondeado"/>
          <p:cNvSpPr/>
          <p:nvPr/>
        </p:nvSpPr>
        <p:spPr>
          <a:xfrm>
            <a:off x="6317292" y="3571876"/>
            <a:ext cx="2143140" cy="1214446"/>
          </a:xfrm>
          <a:prstGeom prst="roundRect">
            <a:avLst/>
          </a:prstGeom>
          <a:ln>
            <a:solidFill>
              <a:srgbClr val="FF9999"/>
            </a:solidFill>
          </a:ln>
        </p:spPr>
        <p:style>
          <a:lnRef idx="0">
            <a:schemeClr val="dk1"/>
          </a:lnRef>
          <a:fillRef idx="3">
            <a:schemeClr val="dk1"/>
          </a:fillRef>
          <a:effectRef idx="3">
            <a:schemeClr val="dk1"/>
          </a:effectRef>
          <a:fontRef idx="minor">
            <a:schemeClr val="lt1"/>
          </a:fontRef>
        </p:style>
        <p:txBody>
          <a:bodyPr rtlCol="0" anchor="ctr"/>
          <a:lstStyle/>
          <a:p>
            <a:pPr algn="ctr"/>
            <a:r>
              <a:rPr lang="es-PE" sz="1300" dirty="0"/>
              <a:t>al grado de eficiencia, eficacia, transparencia y economía en el uso y destino de los recursos y bienes del Estado</a:t>
            </a:r>
          </a:p>
        </p:txBody>
      </p:sp>
      <p:sp>
        <p:nvSpPr>
          <p:cNvPr id="8" name="20 Rectángulo redondeado"/>
          <p:cNvSpPr/>
          <p:nvPr/>
        </p:nvSpPr>
        <p:spPr>
          <a:xfrm>
            <a:off x="4031276" y="5357826"/>
            <a:ext cx="2214578" cy="1214446"/>
          </a:xfrm>
          <a:prstGeom prst="roundRect">
            <a:avLst/>
          </a:prstGeom>
          <a:ln>
            <a:solidFill>
              <a:srgbClr val="FF9999"/>
            </a:solidFill>
          </a:ln>
        </p:spPr>
        <p:style>
          <a:lnRef idx="0">
            <a:schemeClr val="dk1"/>
          </a:lnRef>
          <a:fillRef idx="3">
            <a:schemeClr val="dk1"/>
          </a:fillRef>
          <a:effectRef idx="3">
            <a:schemeClr val="dk1"/>
          </a:effectRef>
          <a:fontRef idx="minor">
            <a:schemeClr val="lt1"/>
          </a:fontRef>
        </p:style>
        <p:txBody>
          <a:bodyPr rtlCol="0" anchor="ctr"/>
          <a:lstStyle/>
          <a:p>
            <a:pPr algn="ctr"/>
            <a:r>
              <a:rPr lang="es-PE" sz="1300" dirty="0"/>
              <a:t>cumplimiento de las normas legales y de los lineamientos de política y planes de acción</a:t>
            </a:r>
          </a:p>
        </p:txBody>
      </p:sp>
      <p:sp>
        <p:nvSpPr>
          <p:cNvPr id="9" name="21 Rectángulo"/>
          <p:cNvSpPr/>
          <p:nvPr/>
        </p:nvSpPr>
        <p:spPr>
          <a:xfrm>
            <a:off x="6888797" y="5351190"/>
            <a:ext cx="1089529" cy="292388"/>
          </a:xfrm>
          <a:prstGeom prst="rect">
            <a:avLst/>
          </a:prstGeom>
        </p:spPr>
        <p:txBody>
          <a:bodyPr wrap="none">
            <a:spAutoFit/>
          </a:bodyPr>
          <a:lstStyle/>
          <a:p>
            <a:r>
              <a:rPr lang="es-PE" sz="1300" b="1" dirty="0">
                <a:solidFill>
                  <a:schemeClr val="bg1"/>
                </a:solidFill>
              </a:rPr>
              <a:t>así como del </a:t>
            </a:r>
          </a:p>
        </p:txBody>
      </p:sp>
      <p:sp>
        <p:nvSpPr>
          <p:cNvPr id="10" name="22 Rectángulo redondeado"/>
          <p:cNvSpPr/>
          <p:nvPr/>
        </p:nvSpPr>
        <p:spPr>
          <a:xfrm>
            <a:off x="959442" y="4500570"/>
            <a:ext cx="2143140" cy="1214446"/>
          </a:xfrm>
          <a:prstGeom prst="roundRect">
            <a:avLst/>
          </a:prstGeom>
          <a:ln>
            <a:solidFill>
              <a:srgbClr val="FF9999"/>
            </a:solidFill>
          </a:ln>
        </p:spPr>
        <p:style>
          <a:lnRef idx="0">
            <a:schemeClr val="dk1"/>
          </a:lnRef>
          <a:fillRef idx="3">
            <a:schemeClr val="dk1"/>
          </a:fillRef>
          <a:effectRef idx="3">
            <a:schemeClr val="dk1"/>
          </a:effectRef>
          <a:fontRef idx="minor">
            <a:schemeClr val="lt1"/>
          </a:fontRef>
        </p:style>
        <p:txBody>
          <a:bodyPr rtlCol="0" anchor="ctr"/>
          <a:lstStyle/>
          <a:p>
            <a:pPr algn="ctr"/>
            <a:r>
              <a:rPr lang="es-PE" sz="1300" dirty="0"/>
              <a:t>los sistemas de administración, gerencia y control</a:t>
            </a:r>
          </a:p>
        </p:txBody>
      </p:sp>
      <p:sp>
        <p:nvSpPr>
          <p:cNvPr id="11" name="23 Rectángulo"/>
          <p:cNvSpPr/>
          <p:nvPr/>
        </p:nvSpPr>
        <p:spPr>
          <a:xfrm>
            <a:off x="2388202" y="5994132"/>
            <a:ext cx="907556" cy="292388"/>
          </a:xfrm>
          <a:prstGeom prst="rect">
            <a:avLst/>
          </a:prstGeom>
        </p:spPr>
        <p:txBody>
          <a:bodyPr wrap="none">
            <a:spAutoFit/>
          </a:bodyPr>
          <a:lstStyle/>
          <a:p>
            <a:r>
              <a:rPr lang="es-PE" sz="1300" b="1" dirty="0">
                <a:solidFill>
                  <a:schemeClr val="bg1"/>
                </a:solidFill>
              </a:rPr>
              <a:t>evaluando</a:t>
            </a:r>
          </a:p>
        </p:txBody>
      </p:sp>
      <p:sp>
        <p:nvSpPr>
          <p:cNvPr id="12" name="24 Rectángulo"/>
          <p:cNvSpPr/>
          <p:nvPr/>
        </p:nvSpPr>
        <p:spPr>
          <a:xfrm>
            <a:off x="459377" y="4000504"/>
            <a:ext cx="1249829" cy="292388"/>
          </a:xfrm>
          <a:prstGeom prst="rect">
            <a:avLst/>
          </a:prstGeom>
        </p:spPr>
        <p:txBody>
          <a:bodyPr wrap="none">
            <a:spAutoFit/>
          </a:bodyPr>
          <a:lstStyle/>
          <a:p>
            <a:r>
              <a:rPr lang="es-PE" sz="1300" b="1" dirty="0">
                <a:solidFill>
                  <a:schemeClr val="bg1"/>
                </a:solidFill>
              </a:rPr>
              <a:t>con fines de su </a:t>
            </a:r>
          </a:p>
        </p:txBody>
      </p:sp>
      <p:sp>
        <p:nvSpPr>
          <p:cNvPr id="13" name="25 Rectángulo redondeado"/>
          <p:cNvSpPr/>
          <p:nvPr/>
        </p:nvSpPr>
        <p:spPr>
          <a:xfrm>
            <a:off x="602252" y="2500306"/>
            <a:ext cx="2214578" cy="1214446"/>
          </a:xfrm>
          <a:prstGeom prst="roundRect">
            <a:avLst/>
          </a:prstGeom>
          <a:ln>
            <a:solidFill>
              <a:srgbClr val="FF9999"/>
            </a:solidFill>
          </a:ln>
        </p:spPr>
        <p:style>
          <a:lnRef idx="0">
            <a:schemeClr val="dk1"/>
          </a:lnRef>
          <a:fillRef idx="3">
            <a:schemeClr val="dk1"/>
          </a:fillRef>
          <a:effectRef idx="3">
            <a:schemeClr val="dk1"/>
          </a:effectRef>
          <a:fontRef idx="minor">
            <a:schemeClr val="lt1"/>
          </a:fontRef>
        </p:style>
        <p:txBody>
          <a:bodyPr rtlCol="0" anchor="ctr"/>
          <a:lstStyle/>
          <a:p>
            <a:pPr algn="ctr"/>
            <a:r>
              <a:rPr lang="es-PE" sz="1300" dirty="0"/>
              <a:t>mejoramiento a través de la adopción de acciones preventivas y correctivas pertinentes.</a:t>
            </a:r>
          </a:p>
        </p:txBody>
      </p:sp>
      <p:sp>
        <p:nvSpPr>
          <p:cNvPr id="14" name="26 Rectángulo redondeado"/>
          <p:cNvSpPr/>
          <p:nvPr/>
        </p:nvSpPr>
        <p:spPr>
          <a:xfrm>
            <a:off x="2602516" y="1142984"/>
            <a:ext cx="2286016" cy="1214446"/>
          </a:xfrm>
          <a:prstGeom prst="roundRect">
            <a:avLst/>
          </a:prstGeom>
          <a:ln>
            <a:solidFill>
              <a:srgbClr val="FF9999"/>
            </a:solidFill>
          </a:ln>
        </p:spPr>
        <p:style>
          <a:lnRef idx="0">
            <a:schemeClr val="dk1"/>
          </a:lnRef>
          <a:fillRef idx="3">
            <a:schemeClr val="dk1"/>
          </a:fillRef>
          <a:effectRef idx="3">
            <a:schemeClr val="dk1"/>
          </a:effectRef>
          <a:fontRef idx="minor">
            <a:schemeClr val="lt1"/>
          </a:fontRef>
        </p:style>
        <p:txBody>
          <a:bodyPr rtlCol="0" anchor="ctr"/>
          <a:lstStyle/>
          <a:p>
            <a:pPr algn="ctr"/>
            <a:r>
              <a:rPr lang="es-PE" sz="1200" dirty="0"/>
              <a:t>El control gubernamental es interno y externo y su desarrollo constituye un proceso integral y permanente.</a:t>
            </a:r>
          </a:p>
        </p:txBody>
      </p:sp>
      <p:pic>
        <p:nvPicPr>
          <p:cNvPr id="15" name="Picture 6" descr="http://www.arqhys.com/articulos/fotos/articulos/Ingeniero-inspector.png"/>
          <p:cNvPicPr>
            <a:picLocks noChangeAspect="1" noChangeArrowheads="1"/>
          </p:cNvPicPr>
          <p:nvPr/>
        </p:nvPicPr>
        <p:blipFill>
          <a:blip r:embed="rId2"/>
          <a:srcRect l="12500" r="17499" b="7051"/>
          <a:stretch>
            <a:fillRect/>
          </a:stretch>
        </p:blipFill>
        <p:spPr bwMode="auto">
          <a:xfrm>
            <a:off x="3388334" y="2500306"/>
            <a:ext cx="2500330" cy="2589628"/>
          </a:xfrm>
          <a:prstGeom prst="ellipse">
            <a:avLst/>
          </a:prstGeom>
          <a:ln>
            <a:noFill/>
          </a:ln>
          <a:effectLst>
            <a:softEdge rad="112500"/>
          </a:effectLst>
        </p:spPr>
      </p:pic>
      <p:cxnSp>
        <p:nvCxnSpPr>
          <p:cNvPr id="16" name="42 Conector recto de flecha"/>
          <p:cNvCxnSpPr/>
          <p:nvPr/>
        </p:nvCxnSpPr>
        <p:spPr>
          <a:xfrm rot="5400000">
            <a:off x="6460168" y="5072074"/>
            <a:ext cx="642942" cy="642942"/>
          </a:xfrm>
          <a:prstGeom prst="straightConnector1">
            <a:avLst/>
          </a:prstGeom>
          <a:ln w="38100">
            <a:solidFill>
              <a:srgbClr val="FF9999"/>
            </a:solidFill>
            <a:tailEnd type="arrow"/>
          </a:ln>
        </p:spPr>
        <p:style>
          <a:lnRef idx="1">
            <a:schemeClr val="accent1"/>
          </a:lnRef>
          <a:fillRef idx="0">
            <a:schemeClr val="accent1"/>
          </a:fillRef>
          <a:effectRef idx="0">
            <a:schemeClr val="accent1"/>
          </a:effectRef>
          <a:fontRef idx="minor">
            <a:schemeClr val="tx1"/>
          </a:fontRef>
        </p:style>
      </p:cxnSp>
      <p:cxnSp>
        <p:nvCxnSpPr>
          <p:cNvPr id="17" name="45 Conector recto de flecha"/>
          <p:cNvCxnSpPr/>
          <p:nvPr/>
        </p:nvCxnSpPr>
        <p:spPr>
          <a:xfrm rot="16200000" flipH="1">
            <a:off x="6674483" y="2857496"/>
            <a:ext cx="785817" cy="500066"/>
          </a:xfrm>
          <a:prstGeom prst="straightConnector1">
            <a:avLst/>
          </a:prstGeom>
          <a:ln w="38100">
            <a:solidFill>
              <a:srgbClr val="FF9999"/>
            </a:solidFill>
            <a:tailEnd type="arrow"/>
          </a:ln>
        </p:spPr>
        <p:style>
          <a:lnRef idx="1">
            <a:schemeClr val="accent1"/>
          </a:lnRef>
          <a:fillRef idx="0">
            <a:schemeClr val="accent1"/>
          </a:fillRef>
          <a:effectRef idx="0">
            <a:schemeClr val="accent1"/>
          </a:effectRef>
          <a:fontRef idx="minor">
            <a:schemeClr val="tx1"/>
          </a:fontRef>
        </p:style>
      </p:cxnSp>
      <p:cxnSp>
        <p:nvCxnSpPr>
          <p:cNvPr id="18" name="49 Conector recto de flecha"/>
          <p:cNvCxnSpPr/>
          <p:nvPr/>
        </p:nvCxnSpPr>
        <p:spPr>
          <a:xfrm rot="10800000">
            <a:off x="2816830" y="5857892"/>
            <a:ext cx="1071570" cy="285752"/>
          </a:xfrm>
          <a:prstGeom prst="straightConnector1">
            <a:avLst/>
          </a:prstGeom>
          <a:ln w="38100">
            <a:solidFill>
              <a:srgbClr val="FF9999"/>
            </a:solidFill>
            <a:tailEnd type="arrow"/>
          </a:ln>
        </p:spPr>
        <p:style>
          <a:lnRef idx="1">
            <a:schemeClr val="accent1"/>
          </a:lnRef>
          <a:fillRef idx="0">
            <a:schemeClr val="accent1"/>
          </a:fillRef>
          <a:effectRef idx="0">
            <a:schemeClr val="accent1"/>
          </a:effectRef>
          <a:fontRef idx="minor">
            <a:schemeClr val="tx1"/>
          </a:fontRef>
        </p:style>
      </p:cxnSp>
      <p:cxnSp>
        <p:nvCxnSpPr>
          <p:cNvPr id="19" name="56 Conector recto de flecha"/>
          <p:cNvCxnSpPr/>
          <p:nvPr/>
        </p:nvCxnSpPr>
        <p:spPr>
          <a:xfrm rot="16200000" flipV="1">
            <a:off x="1602384" y="3929066"/>
            <a:ext cx="571504" cy="285752"/>
          </a:xfrm>
          <a:prstGeom prst="straightConnector1">
            <a:avLst/>
          </a:prstGeom>
          <a:ln w="38100">
            <a:solidFill>
              <a:srgbClr val="FF9999"/>
            </a:solidFill>
            <a:tailEnd type="arrow"/>
          </a:ln>
        </p:spPr>
        <p:style>
          <a:lnRef idx="1">
            <a:schemeClr val="accent1"/>
          </a:lnRef>
          <a:fillRef idx="0">
            <a:schemeClr val="accent1"/>
          </a:fillRef>
          <a:effectRef idx="0">
            <a:schemeClr val="accent1"/>
          </a:effectRef>
          <a:fontRef idx="minor">
            <a:schemeClr val="tx1"/>
          </a:fontRef>
        </p:style>
      </p:cxnSp>
      <p:cxnSp>
        <p:nvCxnSpPr>
          <p:cNvPr id="21" name="60 Conector recto de flecha"/>
          <p:cNvCxnSpPr/>
          <p:nvPr/>
        </p:nvCxnSpPr>
        <p:spPr>
          <a:xfrm flipV="1">
            <a:off x="1745260" y="1785926"/>
            <a:ext cx="714380" cy="571504"/>
          </a:xfrm>
          <a:prstGeom prst="straightConnector1">
            <a:avLst/>
          </a:prstGeom>
          <a:ln w="38100">
            <a:solidFill>
              <a:srgbClr val="FF99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793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CONTROL GUBERNAMENTAL INTERNO</a:t>
            </a:r>
          </a:p>
        </p:txBody>
      </p:sp>
      <p:sp>
        <p:nvSpPr>
          <p:cNvPr id="6" name="CuadroTexto 5"/>
          <p:cNvSpPr txBox="1"/>
          <p:nvPr/>
        </p:nvSpPr>
        <p:spPr>
          <a:xfrm>
            <a:off x="6804248" y="6381329"/>
            <a:ext cx="1944216" cy="246221"/>
          </a:xfrm>
          <a:prstGeom prst="rect">
            <a:avLst/>
          </a:prstGeom>
          <a:noFill/>
        </p:spPr>
        <p:txBody>
          <a:bodyPr wrap="square" rtlCol="0">
            <a:spAutoFit/>
          </a:bodyPr>
          <a:lstStyle/>
          <a:p>
            <a:r>
              <a:rPr lang="es-PE" sz="1000" b="1" dirty="0">
                <a:solidFill>
                  <a:srgbClr val="FFFFFF"/>
                </a:solidFill>
                <a:latin typeface="Helvetica" panose="020B0604020202020204" pitchFamily="34" charset="0"/>
              </a:rPr>
              <a:t>Fuente</a:t>
            </a:r>
            <a:r>
              <a:rPr lang="es-PE" sz="1000" dirty="0">
                <a:solidFill>
                  <a:srgbClr val="FFFFFF"/>
                </a:solidFill>
                <a:latin typeface="Helvetica" panose="020B0604020202020204" pitchFamily="34" charset="0"/>
              </a:rPr>
              <a:t>: Ley n.° 27785, art. 7°</a:t>
            </a:r>
          </a:p>
        </p:txBody>
      </p:sp>
      <p:graphicFrame>
        <p:nvGraphicFramePr>
          <p:cNvPr id="2" name="Diagrama 1"/>
          <p:cNvGraphicFramePr/>
          <p:nvPr>
            <p:extLst>
              <p:ext uri="{D42A27DB-BD31-4B8C-83A1-F6EECF244321}">
                <p14:modId xmlns:p14="http://schemas.microsoft.com/office/powerpoint/2010/main" val="2060204756"/>
              </p:ext>
            </p:extLst>
          </p:nvPr>
        </p:nvGraphicFramePr>
        <p:xfrm>
          <a:off x="1259632" y="1268760"/>
          <a:ext cx="6696744" cy="428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http://www.nvwsolutions.co.uk/wp-content/uploads/2011/06/supervision.jpg"/>
          <p:cNvPicPr/>
          <p:nvPr/>
        </p:nvPicPr>
        <p:blipFill>
          <a:blip r:embed="rId7">
            <a:extLst>
              <a:ext uri="{28A0092B-C50C-407E-A947-70E740481C1C}">
                <a14:useLocalDpi xmlns:a14="http://schemas.microsoft.com/office/drawing/2010/main" val="0"/>
              </a:ext>
            </a:extLst>
          </a:blip>
          <a:srcRect/>
          <a:stretch>
            <a:fillRect/>
          </a:stretch>
        </p:blipFill>
        <p:spPr bwMode="auto">
          <a:xfrm>
            <a:off x="1619672" y="4230858"/>
            <a:ext cx="2160240" cy="2150471"/>
          </a:xfrm>
          <a:prstGeom prst="rect">
            <a:avLst/>
          </a:prstGeom>
          <a:ln>
            <a:noFill/>
          </a:ln>
          <a:effectLst>
            <a:softEdge rad="112500"/>
          </a:effectLst>
        </p:spPr>
      </p:pic>
    </p:spTree>
    <p:extLst>
      <p:ext uri="{BB962C8B-B14F-4D97-AF65-F5344CB8AC3E}">
        <p14:creationId xmlns:p14="http://schemas.microsoft.com/office/powerpoint/2010/main" val="3628793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CONTROL GUBERNAMENTAL EXTERNO</a:t>
            </a:r>
          </a:p>
        </p:txBody>
      </p:sp>
      <p:sp>
        <p:nvSpPr>
          <p:cNvPr id="9" name="CuadroTexto 8"/>
          <p:cNvSpPr txBox="1"/>
          <p:nvPr/>
        </p:nvSpPr>
        <p:spPr>
          <a:xfrm>
            <a:off x="6804248" y="6381329"/>
            <a:ext cx="1944216" cy="246221"/>
          </a:xfrm>
          <a:prstGeom prst="rect">
            <a:avLst/>
          </a:prstGeom>
          <a:noFill/>
        </p:spPr>
        <p:txBody>
          <a:bodyPr wrap="square" rtlCol="0">
            <a:spAutoFit/>
          </a:bodyPr>
          <a:lstStyle/>
          <a:p>
            <a:r>
              <a:rPr lang="es-PE" sz="1000" b="1" dirty="0">
                <a:solidFill>
                  <a:srgbClr val="FFFFFF"/>
                </a:solidFill>
                <a:latin typeface="Helvetica" panose="020B0604020202020204" pitchFamily="34" charset="0"/>
              </a:rPr>
              <a:t>Fuente</a:t>
            </a:r>
            <a:r>
              <a:rPr lang="es-PE" sz="1000" dirty="0">
                <a:solidFill>
                  <a:srgbClr val="FFFFFF"/>
                </a:solidFill>
                <a:latin typeface="Helvetica" panose="020B0604020202020204" pitchFamily="34" charset="0"/>
              </a:rPr>
              <a:t>: Ley n.° 27785, art. 8°</a:t>
            </a:r>
          </a:p>
        </p:txBody>
      </p:sp>
      <p:pic>
        <p:nvPicPr>
          <p:cNvPr id="4" name="Imagen 3" descr="https://encrypted-tbn2.gstatic.com/images?q=tbn:ANd9GcR9FX-ZqzVXMSfyUBy-qmd5WorX2j2zfUHS9_r1qSQZ0H779qzV"/>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200461"/>
            <a:ext cx="3456384" cy="1964843"/>
          </a:xfrm>
          <a:prstGeom prst="rect">
            <a:avLst/>
          </a:prstGeom>
          <a:noFill/>
          <a:ln>
            <a:noFill/>
          </a:ln>
        </p:spPr>
      </p:pic>
      <p:graphicFrame>
        <p:nvGraphicFramePr>
          <p:cNvPr id="5" name="Diagrama 4"/>
          <p:cNvGraphicFramePr/>
          <p:nvPr>
            <p:extLst>
              <p:ext uri="{D42A27DB-BD31-4B8C-83A1-F6EECF244321}">
                <p14:modId xmlns:p14="http://schemas.microsoft.com/office/powerpoint/2010/main" val="1512848753"/>
              </p:ext>
            </p:extLst>
          </p:nvPr>
        </p:nvGraphicFramePr>
        <p:xfrm>
          <a:off x="1403648" y="1196752"/>
          <a:ext cx="6696744" cy="4280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4761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CORRUPCIÓN</a:t>
            </a:r>
          </a:p>
        </p:txBody>
      </p:sp>
      <p:pic>
        <p:nvPicPr>
          <p:cNvPr id="9" name="Imagen 8"/>
          <p:cNvPicPr/>
          <p:nvPr/>
        </p:nvPicPr>
        <p:blipFill rotWithShape="1">
          <a:blip r:embed="rId2"/>
          <a:srcRect l="36914" t="28087" r="41277" b="7175"/>
          <a:stretch/>
        </p:blipFill>
        <p:spPr bwMode="auto">
          <a:xfrm>
            <a:off x="5508104" y="1916832"/>
            <a:ext cx="2736304" cy="4176464"/>
          </a:xfrm>
          <a:prstGeom prst="rect">
            <a:avLst/>
          </a:prstGeom>
          <a:ln>
            <a:noFill/>
          </a:ln>
          <a:effectLst>
            <a:softEdge rad="112500"/>
          </a:effectLst>
          <a:extLst>
            <a:ext uri="{53640926-AAD7-44D8-BBD7-CCE9431645EC}">
              <a14:shadowObscured xmlns:a14="http://schemas.microsoft.com/office/drawing/2010/main"/>
            </a:ext>
          </a:extLst>
        </p:spPr>
      </p:pic>
      <p:sp>
        <p:nvSpPr>
          <p:cNvPr id="12" name="CuadroTexto 11"/>
          <p:cNvSpPr txBox="1"/>
          <p:nvPr/>
        </p:nvSpPr>
        <p:spPr>
          <a:xfrm>
            <a:off x="755576" y="2441048"/>
            <a:ext cx="5194920" cy="1569660"/>
          </a:xfrm>
          <a:prstGeom prst="rect">
            <a:avLst/>
          </a:prstGeom>
          <a:noFill/>
        </p:spPr>
        <p:txBody>
          <a:bodyPr wrap="square" rtlCol="0">
            <a:spAutoFit/>
          </a:bodyPr>
          <a:lstStyle/>
          <a:p>
            <a:pPr algn="just"/>
            <a:r>
              <a:rPr lang="es-PE" sz="2400" dirty="0">
                <a:solidFill>
                  <a:srgbClr val="000000"/>
                </a:solidFill>
                <a:latin typeface="Helvetica" panose="020B0604020202020204" pitchFamily="34" charset="0"/>
              </a:rPr>
              <a:t>Según Transparencia Internacional la corrupción es </a:t>
            </a:r>
            <a:r>
              <a:rPr lang="es-PE" sz="2400" b="1" dirty="0">
                <a:solidFill>
                  <a:srgbClr val="000000"/>
                </a:solidFill>
                <a:latin typeface="Helvetica" panose="020B0604020202020204" pitchFamily="34" charset="0"/>
              </a:rPr>
              <a:t>“el mal uso del poder encomendado para obtener beneficios privados”</a:t>
            </a:r>
            <a:endParaRPr lang="es-PE" sz="2000" b="1" dirty="0">
              <a:solidFill>
                <a:srgbClr val="000000"/>
              </a:solidFill>
              <a:latin typeface="Helvetica" panose="020B0604020202020204" pitchFamily="34" charset="0"/>
            </a:endParaRPr>
          </a:p>
        </p:txBody>
      </p:sp>
    </p:spTree>
    <p:extLst>
      <p:ext uri="{BB962C8B-B14F-4D97-AF65-F5344CB8AC3E}">
        <p14:creationId xmlns:p14="http://schemas.microsoft.com/office/powerpoint/2010/main" val="3428822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ALCANCE DEL CONTROL GUBERNAMENTAL</a:t>
            </a:r>
          </a:p>
        </p:txBody>
      </p:sp>
      <p:sp>
        <p:nvSpPr>
          <p:cNvPr id="29" name="CuadroTexto 28"/>
          <p:cNvSpPr txBox="1"/>
          <p:nvPr/>
        </p:nvSpPr>
        <p:spPr>
          <a:xfrm>
            <a:off x="1979712" y="3140968"/>
            <a:ext cx="5688632" cy="400110"/>
          </a:xfrm>
          <a:prstGeom prst="rect">
            <a:avLst/>
          </a:prstGeom>
          <a:noFill/>
        </p:spPr>
        <p:txBody>
          <a:bodyPr wrap="square" rtlCol="0">
            <a:spAutoFit/>
          </a:bodyPr>
          <a:lstStyle/>
          <a:p>
            <a:r>
              <a:rPr lang="es-PE" sz="2000" dirty="0">
                <a:solidFill>
                  <a:srgbClr val="FFFFFF"/>
                </a:solidFill>
                <a:latin typeface="Helvetica" panose="020B0604020202020204" pitchFamily="34" charset="0"/>
              </a:rPr>
              <a:t>La Contraloría General es una …</a:t>
            </a:r>
          </a:p>
        </p:txBody>
      </p:sp>
      <p:sp>
        <p:nvSpPr>
          <p:cNvPr id="30" name="CuadroTexto 29"/>
          <p:cNvSpPr txBox="1"/>
          <p:nvPr/>
        </p:nvSpPr>
        <p:spPr>
          <a:xfrm>
            <a:off x="539552" y="1388966"/>
            <a:ext cx="8064896" cy="707886"/>
          </a:xfrm>
          <a:prstGeom prst="rect">
            <a:avLst/>
          </a:prstGeom>
          <a:noFill/>
        </p:spPr>
        <p:txBody>
          <a:bodyPr wrap="square" rtlCol="0">
            <a:spAutoFit/>
          </a:bodyPr>
          <a:lstStyle/>
          <a:p>
            <a:pPr algn="just"/>
            <a:r>
              <a:rPr lang="es-PE" sz="2000" dirty="0">
                <a:solidFill>
                  <a:srgbClr val="000000"/>
                </a:solidFill>
                <a:latin typeface="Helvetica" panose="020B0604020202020204" pitchFamily="34" charset="0"/>
              </a:rPr>
              <a:t>Independientemente del régimen legal o fuente de financiamiento bajo el cual operen, las entidades sujetas a control son las siguientes:</a:t>
            </a:r>
          </a:p>
        </p:txBody>
      </p:sp>
      <p:sp>
        <p:nvSpPr>
          <p:cNvPr id="4" name="Rectángulo 3"/>
          <p:cNvSpPr/>
          <p:nvPr/>
        </p:nvSpPr>
        <p:spPr>
          <a:xfrm>
            <a:off x="611560" y="2492896"/>
            <a:ext cx="7962304" cy="10481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indent="-355600" algn="just"/>
            <a:r>
              <a:rPr lang="es-PE" dirty="0">
                <a:solidFill>
                  <a:schemeClr val="tx1"/>
                </a:solidFill>
              </a:rPr>
              <a:t>a) El gobierno central, sus entidades y órganos que bajo cualquier denominación, formen parte del Poder Ejecutivo, incluyendo las fuerzas armadas y la policía nacional, y sus respectivas instituciones.</a:t>
            </a:r>
          </a:p>
        </p:txBody>
      </p:sp>
      <p:pic>
        <p:nvPicPr>
          <p:cNvPr id="9" name="Imagen 8" descr="http://2.bp.blogspot.com/-15V_GFfFkm0/T4o6M5WEHDI/AAAAAAAACKQ/3J-fhLnAUxU/s1600/palacio_gobierno_peru.jpg"/>
          <p:cNvPicPr/>
          <p:nvPr/>
        </p:nvPicPr>
        <p:blipFill>
          <a:blip r:embed="rId2">
            <a:extLst>
              <a:ext uri="{28A0092B-C50C-407E-A947-70E740481C1C}">
                <a14:useLocalDpi xmlns:a14="http://schemas.microsoft.com/office/drawing/2010/main" val="0"/>
              </a:ext>
            </a:extLst>
          </a:blip>
          <a:srcRect/>
          <a:stretch>
            <a:fillRect/>
          </a:stretch>
        </p:blipFill>
        <p:spPr bwMode="auto">
          <a:xfrm>
            <a:off x="774293" y="4223306"/>
            <a:ext cx="2717587" cy="1797982"/>
          </a:xfrm>
          <a:prstGeom prst="rect">
            <a:avLst/>
          </a:prstGeom>
          <a:noFill/>
          <a:ln>
            <a:noFill/>
          </a:ln>
        </p:spPr>
      </p:pic>
      <p:pic>
        <p:nvPicPr>
          <p:cNvPr id="10" name="Imagen 9" descr="https://encrypted-tbn0.gstatic.com/images?q=tbn:ANd9GcS_uyusJxzHmsKZmFxwupA5U8FYFWED7pa_bKVaqMqMMsnaVJ5xcg"/>
          <p:cNvPicPr/>
          <p:nvPr/>
        </p:nvPicPr>
        <p:blipFill rotWithShape="1">
          <a:blip r:embed="rId3">
            <a:extLst>
              <a:ext uri="{28A0092B-C50C-407E-A947-70E740481C1C}">
                <a14:useLocalDpi xmlns:a14="http://schemas.microsoft.com/office/drawing/2010/main" val="0"/>
              </a:ext>
            </a:extLst>
          </a:blip>
          <a:srcRect t="8490" r="9993" b="12250"/>
          <a:stretch/>
        </p:blipFill>
        <p:spPr bwMode="auto">
          <a:xfrm>
            <a:off x="5652120" y="4223306"/>
            <a:ext cx="2685003" cy="1797982"/>
          </a:xfrm>
          <a:prstGeom prst="rect">
            <a:avLst/>
          </a:prstGeom>
          <a:noFill/>
          <a:ln>
            <a:noFill/>
          </a:ln>
          <a:extLst>
            <a:ext uri="{53640926-AAD7-44D8-BBD7-CCE9431645EC}">
              <a14:shadowObscured xmlns:a14="http://schemas.microsoft.com/office/drawing/2010/main"/>
            </a:ext>
          </a:extLst>
        </p:spPr>
      </p:pic>
      <p:pic>
        <p:nvPicPr>
          <p:cNvPr id="11" name="Imagen 10" descr="https://encrypted-tbn2.gstatic.com/images?q=tbn:ANd9GcRjm9rS4eGvZ8BGR-2MyWiJHSwTz4_gNpe_82yXMFabTQC8D5qC"/>
          <p:cNvPicPr/>
          <p:nvPr/>
        </p:nvPicPr>
        <p:blipFill>
          <a:blip r:embed="rId4">
            <a:extLst>
              <a:ext uri="{28A0092B-C50C-407E-A947-70E740481C1C}">
                <a14:useLocalDpi xmlns:a14="http://schemas.microsoft.com/office/drawing/2010/main" val="0"/>
              </a:ext>
            </a:extLst>
          </a:blip>
          <a:srcRect/>
          <a:stretch>
            <a:fillRect/>
          </a:stretch>
        </p:blipFill>
        <p:spPr bwMode="auto">
          <a:xfrm>
            <a:off x="3563888" y="3777218"/>
            <a:ext cx="1972945" cy="2358390"/>
          </a:xfrm>
          <a:prstGeom prst="rect">
            <a:avLst/>
          </a:prstGeom>
          <a:noFill/>
          <a:ln>
            <a:noFill/>
          </a:ln>
        </p:spPr>
      </p:pic>
      <p:sp>
        <p:nvSpPr>
          <p:cNvPr id="12" name="CuadroTexto 11"/>
          <p:cNvSpPr txBox="1"/>
          <p:nvPr/>
        </p:nvSpPr>
        <p:spPr>
          <a:xfrm>
            <a:off x="6876256" y="6381328"/>
            <a:ext cx="1872208"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a:t>
            </a:r>
            <a:r>
              <a:rPr lang="es-PE" sz="1000" dirty="0">
                <a:solidFill>
                  <a:schemeClr val="tx1">
                    <a:lumMod val="95000"/>
                    <a:lumOff val="5000"/>
                  </a:schemeClr>
                </a:solidFill>
                <a:latin typeface="Helvetica" panose="020B0604020202020204" pitchFamily="34" charset="0"/>
              </a:rPr>
              <a:t>: Ley n.° 27785, art. 3°</a:t>
            </a:r>
          </a:p>
        </p:txBody>
      </p:sp>
    </p:spTree>
    <p:extLst>
      <p:ext uri="{BB962C8B-B14F-4D97-AF65-F5344CB8AC3E}">
        <p14:creationId xmlns:p14="http://schemas.microsoft.com/office/powerpoint/2010/main" val="2922729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ALCANCE DEL CONTROL GUBERNAMENTAL</a:t>
            </a:r>
          </a:p>
        </p:txBody>
      </p:sp>
      <p:sp>
        <p:nvSpPr>
          <p:cNvPr id="5" name="Rectángulo 4"/>
          <p:cNvSpPr/>
          <p:nvPr/>
        </p:nvSpPr>
        <p:spPr>
          <a:xfrm>
            <a:off x="582017" y="1660738"/>
            <a:ext cx="7962304" cy="1048182"/>
          </a:xfrm>
          <a:prstGeom prst="rect">
            <a:avLst/>
          </a:prstGeom>
          <a:no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266700" algn="just"/>
            <a:r>
              <a:rPr lang="es-PE" dirty="0">
                <a:solidFill>
                  <a:schemeClr val="bg1"/>
                </a:solidFill>
              </a:rPr>
              <a:t>b)	Los gobiernos regionales y locales e instituciones y empresas pertenecientes a los mismos, por los recursos y bienes materia de su participación.</a:t>
            </a:r>
            <a:endParaRPr lang="es-PE" dirty="0">
              <a:solidFill>
                <a:schemeClr val="tx1"/>
              </a:solidFill>
            </a:endParaRPr>
          </a:p>
        </p:txBody>
      </p:sp>
      <p:sp>
        <p:nvSpPr>
          <p:cNvPr id="10" name="CuadroTexto 9"/>
          <p:cNvSpPr txBox="1"/>
          <p:nvPr/>
        </p:nvSpPr>
        <p:spPr>
          <a:xfrm>
            <a:off x="6876256" y="6381328"/>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3°</a:t>
            </a:r>
          </a:p>
        </p:txBody>
      </p:sp>
      <p:pic>
        <p:nvPicPr>
          <p:cNvPr id="3076" name="Picture 4" descr="Resultado de imagen para municipalidad provincial de tambopat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09"/>
          <a:stretch/>
        </p:blipFill>
        <p:spPr bwMode="auto">
          <a:xfrm>
            <a:off x="1979712" y="3501008"/>
            <a:ext cx="2184177" cy="237690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GOBIERNO REGIONAL MADRE DE DI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169" y="3501008"/>
            <a:ext cx="2825629"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819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ALCANCE DEL CONTROL GUBERNAMENTAL</a:t>
            </a:r>
          </a:p>
        </p:txBody>
      </p:sp>
      <p:sp>
        <p:nvSpPr>
          <p:cNvPr id="5" name="CuadroTexto 4"/>
          <p:cNvSpPr txBox="1"/>
          <p:nvPr/>
        </p:nvSpPr>
        <p:spPr>
          <a:xfrm>
            <a:off x="683568" y="1556792"/>
            <a:ext cx="7812856" cy="707886"/>
          </a:xfrm>
          <a:prstGeom prst="rect">
            <a:avLst/>
          </a:prstGeom>
          <a:noFill/>
          <a:ln>
            <a:solidFill>
              <a:schemeClr val="bg1"/>
            </a:solidFill>
          </a:ln>
        </p:spPr>
        <p:txBody>
          <a:bodyPr wrap="square" rtlCol="0">
            <a:spAutoFit/>
          </a:bodyPr>
          <a:lstStyle/>
          <a:p>
            <a:pPr marL="266700" indent="-266700" algn="just"/>
            <a:r>
              <a:rPr lang="es-PE" sz="2000" dirty="0">
                <a:solidFill>
                  <a:srgbClr val="FFFFFF"/>
                </a:solidFill>
                <a:latin typeface="Helvetica" panose="020B0604020202020204" pitchFamily="34" charset="0"/>
              </a:rPr>
              <a:t>c)	Las unidades administrativas del Poder Legislativo, del Poder Judicial y del Ministerio Público.</a:t>
            </a:r>
          </a:p>
        </p:txBody>
      </p:sp>
      <p:pic>
        <p:nvPicPr>
          <p:cNvPr id="6" name="Imagen 5" descr="Resultado de imagen para ministerio público"/>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501008"/>
            <a:ext cx="2387347" cy="1440160"/>
          </a:xfrm>
          <a:prstGeom prst="rect">
            <a:avLst/>
          </a:prstGeom>
          <a:ln>
            <a:noFill/>
          </a:ln>
          <a:effectLst>
            <a:softEdge rad="112500"/>
          </a:effectLst>
        </p:spPr>
      </p:pic>
      <p:pic>
        <p:nvPicPr>
          <p:cNvPr id="7" name="Imagen 6" descr="http://3.bp.blogspot.com/-7MvBtNhmrTU/T7vSqMzfzzI/AAAAAAAAAjI/0WmO-njUePg/s1600/Givenchy+y+PJ.jpg"/>
          <p:cNvPicPr/>
          <p:nvPr/>
        </p:nvPicPr>
        <p:blipFill rotWithShape="1">
          <a:blip r:embed="rId3" cstate="print">
            <a:extLst>
              <a:ext uri="{28A0092B-C50C-407E-A947-70E740481C1C}">
                <a14:useLocalDpi xmlns:a14="http://schemas.microsoft.com/office/drawing/2010/main" val="0"/>
              </a:ext>
            </a:extLst>
          </a:blip>
          <a:srcRect l="44908"/>
          <a:stretch/>
        </p:blipFill>
        <p:spPr bwMode="auto">
          <a:xfrm>
            <a:off x="3442038" y="3140968"/>
            <a:ext cx="2858154" cy="2304256"/>
          </a:xfrm>
          <a:prstGeom prst="rect">
            <a:avLst/>
          </a:prstGeom>
          <a:ln>
            <a:noFill/>
          </a:ln>
          <a:effectLst>
            <a:outerShdw blurRad="292100" dist="139700" dir="2700000" algn="tl" rotWithShape="0">
              <a:srgbClr val="333333">
                <a:alpha val="65000"/>
              </a:srgbClr>
            </a:outerShdw>
          </a:effectLst>
        </p:spPr>
      </p:pic>
      <p:pic>
        <p:nvPicPr>
          <p:cNvPr id="8" name="Imagen 7" descr="https://encrypted-tbn0.gstatic.com/images?q=tbn:ANd9GcSsegOLctoYNxj872wK-KVe7cXuk88ca8mF-OwmFr9KGLg5zILn"/>
          <p:cNvPicPr/>
          <p:nvPr/>
        </p:nvPicPr>
        <p:blipFill>
          <a:blip r:embed="rId4">
            <a:extLst>
              <a:ext uri="{28A0092B-C50C-407E-A947-70E740481C1C}">
                <a14:useLocalDpi xmlns:a14="http://schemas.microsoft.com/office/drawing/2010/main" val="0"/>
              </a:ext>
            </a:extLst>
          </a:blip>
          <a:srcRect/>
          <a:stretch>
            <a:fillRect/>
          </a:stretch>
        </p:blipFill>
        <p:spPr bwMode="auto">
          <a:xfrm>
            <a:off x="456461" y="3224634"/>
            <a:ext cx="2963411" cy="2220590"/>
          </a:xfrm>
          <a:prstGeom prst="rect">
            <a:avLst/>
          </a:prstGeom>
          <a:ln>
            <a:noFill/>
          </a:ln>
          <a:effectLst>
            <a:softEdge rad="112500"/>
          </a:effectLst>
        </p:spPr>
      </p:pic>
      <p:sp>
        <p:nvSpPr>
          <p:cNvPr id="9" name="CuadroTexto 8"/>
          <p:cNvSpPr txBox="1"/>
          <p:nvPr/>
        </p:nvSpPr>
        <p:spPr>
          <a:xfrm>
            <a:off x="6876256" y="6381328"/>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3°</a:t>
            </a:r>
          </a:p>
        </p:txBody>
      </p:sp>
    </p:spTree>
    <p:extLst>
      <p:ext uri="{BB962C8B-B14F-4D97-AF65-F5344CB8AC3E}">
        <p14:creationId xmlns:p14="http://schemas.microsoft.com/office/powerpoint/2010/main" val="904577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ALCANCE DEL CONTROL GUBERNAMENTAL</a:t>
            </a:r>
          </a:p>
        </p:txBody>
      </p:sp>
      <p:sp>
        <p:nvSpPr>
          <p:cNvPr id="6" name="Rectángulo 5"/>
          <p:cNvSpPr/>
          <p:nvPr/>
        </p:nvSpPr>
        <p:spPr>
          <a:xfrm>
            <a:off x="590848" y="1484784"/>
            <a:ext cx="7962304" cy="8640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indent="-355600" algn="just"/>
            <a:r>
              <a:rPr lang="es-PE" dirty="0">
                <a:solidFill>
                  <a:schemeClr val="tx1"/>
                </a:solidFill>
              </a:rPr>
              <a:t>d) Los organismos autónomos creados por la Constitución Política del Estado y por ley, e instituciones y personas de derecho público.</a:t>
            </a:r>
          </a:p>
        </p:txBody>
      </p:sp>
      <p:pic>
        <p:nvPicPr>
          <p:cNvPr id="8" name="Imagen 7" descr="http://www.eleccionesenperu.com/imagen/jne-peru.jpg"/>
          <p:cNvPicPr/>
          <p:nvPr/>
        </p:nvPicPr>
        <p:blipFill>
          <a:blip r:embed="rId2">
            <a:extLst>
              <a:ext uri="{28A0092B-C50C-407E-A947-70E740481C1C}">
                <a14:useLocalDpi xmlns:a14="http://schemas.microsoft.com/office/drawing/2010/main" val="0"/>
              </a:ext>
            </a:extLst>
          </a:blip>
          <a:srcRect/>
          <a:stretch>
            <a:fillRect/>
          </a:stretch>
        </p:blipFill>
        <p:spPr bwMode="auto">
          <a:xfrm>
            <a:off x="2760988" y="2629891"/>
            <a:ext cx="1578799" cy="1342261"/>
          </a:xfrm>
          <a:prstGeom prst="rect">
            <a:avLst/>
          </a:prstGeom>
          <a:noFill/>
          <a:ln>
            <a:noFill/>
          </a:ln>
        </p:spPr>
      </p:pic>
      <p:pic>
        <p:nvPicPr>
          <p:cNvPr id="9" name="Imagen 8" descr="http://2.bp.blogspot.com/-P8I6JSa4yks/ThffpEzgkoI/AAAAAAAAAi0/oDGvmsYms_A/s1600/logo-cobre.gif"/>
          <p:cNvPicPr/>
          <p:nvPr/>
        </p:nvPicPr>
        <p:blipFill>
          <a:blip r:embed="rId3">
            <a:extLst>
              <a:ext uri="{28A0092B-C50C-407E-A947-70E740481C1C}">
                <a14:useLocalDpi xmlns:a14="http://schemas.microsoft.com/office/drawing/2010/main" val="0"/>
              </a:ext>
            </a:extLst>
          </a:blip>
          <a:srcRect/>
          <a:stretch>
            <a:fillRect/>
          </a:stretch>
        </p:blipFill>
        <p:spPr bwMode="auto">
          <a:xfrm>
            <a:off x="940484" y="2675824"/>
            <a:ext cx="1296144" cy="1224136"/>
          </a:xfrm>
          <a:prstGeom prst="rect">
            <a:avLst/>
          </a:prstGeom>
          <a:noFill/>
          <a:ln>
            <a:noFill/>
          </a:ln>
        </p:spPr>
      </p:pic>
      <p:pic>
        <p:nvPicPr>
          <p:cNvPr id="4098" name="Picture 2" descr="http://www.derechoycambiosocial.com/RJC/graficos/defensori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263" t="7192" r="15694" b="13185"/>
          <a:stretch/>
        </p:blipFill>
        <p:spPr bwMode="auto">
          <a:xfrm>
            <a:off x="6912303" y="2434471"/>
            <a:ext cx="1640849" cy="175401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blog.pucp.edu.pe/fernandotuesta/files/u5/ONP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4824" y="2659590"/>
            <a:ext cx="2043222" cy="131256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gacetajuridica.com.pe/gaceta/noticias-gaceta/imagenes/tcerttyu.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4334544"/>
            <a:ext cx="2321729" cy="154272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cde.canaln.pe/ima/0/0/1/5/2/152232/764x48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0387" y="4384331"/>
            <a:ext cx="2376264" cy="149294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files.pucp.edu.pe/agenda/wp-content/uploads/2014/08/LOGOTIPO-SBS-201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5727" y="4454526"/>
            <a:ext cx="2257425" cy="1352550"/>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6876256" y="6381328"/>
            <a:ext cx="1872208"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a:t>
            </a:r>
            <a:r>
              <a:rPr lang="es-PE" sz="1000" dirty="0">
                <a:solidFill>
                  <a:schemeClr val="tx1">
                    <a:lumMod val="95000"/>
                    <a:lumOff val="5000"/>
                  </a:schemeClr>
                </a:solidFill>
                <a:latin typeface="Helvetica" panose="020B0604020202020204" pitchFamily="34" charset="0"/>
              </a:rPr>
              <a:t>: Ley n.° 27785, art. 3°</a:t>
            </a:r>
          </a:p>
        </p:txBody>
      </p:sp>
    </p:spTree>
    <p:extLst>
      <p:ext uri="{BB962C8B-B14F-4D97-AF65-F5344CB8AC3E}">
        <p14:creationId xmlns:p14="http://schemas.microsoft.com/office/powerpoint/2010/main" val="3776114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ALCANCE DEL CONTROL GUBERNAMENTAL</a:t>
            </a:r>
          </a:p>
        </p:txBody>
      </p:sp>
      <p:sp>
        <p:nvSpPr>
          <p:cNvPr id="5" name="Rectángulo 4"/>
          <p:cNvSpPr/>
          <p:nvPr/>
        </p:nvSpPr>
        <p:spPr>
          <a:xfrm>
            <a:off x="582017" y="1412776"/>
            <a:ext cx="7962304" cy="1048182"/>
          </a:xfrm>
          <a:prstGeom prst="rect">
            <a:avLst/>
          </a:prstGeom>
          <a:no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266700" algn="just"/>
            <a:r>
              <a:rPr lang="es-PE" dirty="0">
                <a:solidFill>
                  <a:schemeClr val="bg1"/>
                </a:solidFill>
              </a:rPr>
              <a:t>e)	Los organismos reguladores de los servicios públicos y las entidades a cargo de supervisar el cumplimiento de los compromisos de inversión provenientes de contratos de privatización.</a:t>
            </a:r>
            <a:endParaRPr lang="es-PE" dirty="0">
              <a:solidFill>
                <a:schemeClr val="tx1"/>
              </a:solidFill>
            </a:endParaRPr>
          </a:p>
        </p:txBody>
      </p:sp>
      <p:pic>
        <p:nvPicPr>
          <p:cNvPr id="7" name="Imagen 6" descr="http://www2.pcm.gob.pe/Prensa/ActividadesPCM/2012/Abril/Foto/05_abril_org_reguladores.jpg"/>
          <p:cNvPicPr/>
          <p:nvPr/>
        </p:nvPicPr>
        <p:blipFill>
          <a:blip r:embed="rId2">
            <a:extLst>
              <a:ext uri="{28A0092B-C50C-407E-A947-70E740481C1C}">
                <a14:useLocalDpi xmlns:a14="http://schemas.microsoft.com/office/drawing/2010/main" val="0"/>
              </a:ext>
            </a:extLst>
          </a:blip>
          <a:srcRect/>
          <a:stretch>
            <a:fillRect/>
          </a:stretch>
        </p:blipFill>
        <p:spPr bwMode="auto">
          <a:xfrm>
            <a:off x="2434966" y="2825562"/>
            <a:ext cx="4256405" cy="2932430"/>
          </a:xfrm>
          <a:prstGeom prst="rect">
            <a:avLst/>
          </a:prstGeom>
          <a:noFill/>
          <a:ln>
            <a:noFill/>
          </a:ln>
        </p:spPr>
      </p:pic>
      <p:sp>
        <p:nvSpPr>
          <p:cNvPr id="8" name="CuadroTexto 7"/>
          <p:cNvSpPr txBox="1"/>
          <p:nvPr/>
        </p:nvSpPr>
        <p:spPr>
          <a:xfrm>
            <a:off x="6876256" y="6381328"/>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3°</a:t>
            </a:r>
          </a:p>
        </p:txBody>
      </p:sp>
    </p:spTree>
    <p:extLst>
      <p:ext uri="{BB962C8B-B14F-4D97-AF65-F5344CB8AC3E}">
        <p14:creationId xmlns:p14="http://schemas.microsoft.com/office/powerpoint/2010/main" val="3103238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ALCANCE DEL CONTROL GUBERNAMENTAL</a:t>
            </a:r>
          </a:p>
        </p:txBody>
      </p:sp>
      <p:sp>
        <p:nvSpPr>
          <p:cNvPr id="6" name="CuadroTexto 5"/>
          <p:cNvSpPr txBox="1"/>
          <p:nvPr/>
        </p:nvSpPr>
        <p:spPr>
          <a:xfrm>
            <a:off x="683568" y="1556792"/>
            <a:ext cx="7812856" cy="1323439"/>
          </a:xfrm>
          <a:prstGeom prst="rect">
            <a:avLst/>
          </a:prstGeom>
          <a:noFill/>
          <a:ln>
            <a:solidFill>
              <a:schemeClr val="bg1"/>
            </a:solidFill>
          </a:ln>
        </p:spPr>
        <p:txBody>
          <a:bodyPr wrap="square" rtlCol="0">
            <a:spAutoFit/>
          </a:bodyPr>
          <a:lstStyle/>
          <a:p>
            <a:pPr marL="266700" indent="-266700" algn="just"/>
            <a:r>
              <a:rPr lang="es-PE" sz="2000" dirty="0">
                <a:solidFill>
                  <a:srgbClr val="FFFFFF"/>
                </a:solidFill>
                <a:latin typeface="Helvetica" panose="020B0604020202020204" pitchFamily="34" charset="0"/>
              </a:rPr>
              <a:t>f)	Las empresas del estado, así como aquellas empresas en las que éste participe en el accionariado, cualquiera sea la forma societaria que adopten por los recursos y bienes materia de dicha participación.</a:t>
            </a:r>
          </a:p>
        </p:txBody>
      </p:sp>
      <p:pic>
        <p:nvPicPr>
          <p:cNvPr id="7" name="Imagen 6" descr="http://www.hospitalregionalcusco.gob.pe/wp-content/images/Congreso-internacional/CM.jpg"/>
          <p:cNvPicPr/>
          <p:nvPr/>
        </p:nvPicPr>
        <p:blipFill>
          <a:blip r:embed="rId2">
            <a:extLst>
              <a:ext uri="{28A0092B-C50C-407E-A947-70E740481C1C}">
                <a14:useLocalDpi xmlns:a14="http://schemas.microsoft.com/office/drawing/2010/main" val="0"/>
              </a:ext>
            </a:extLst>
          </a:blip>
          <a:srcRect/>
          <a:stretch>
            <a:fillRect/>
          </a:stretch>
        </p:blipFill>
        <p:spPr bwMode="auto">
          <a:xfrm>
            <a:off x="5133156" y="3094109"/>
            <a:ext cx="2736304" cy="1011013"/>
          </a:xfrm>
          <a:prstGeom prst="rect">
            <a:avLst/>
          </a:prstGeom>
          <a:ln>
            <a:noFill/>
          </a:ln>
          <a:effectLst>
            <a:softEdge rad="112500"/>
          </a:effectLst>
        </p:spPr>
      </p:pic>
      <p:pic>
        <p:nvPicPr>
          <p:cNvPr id="8" name="Imagen 7" descr="http://www.sedacusco.com/swac/assets/img/seda/logo.png"/>
          <p:cNvPicPr/>
          <p:nvPr/>
        </p:nvPicPr>
        <p:blipFill>
          <a:blip r:embed="rId3">
            <a:extLst>
              <a:ext uri="{28A0092B-C50C-407E-A947-70E740481C1C}">
                <a14:useLocalDpi xmlns:a14="http://schemas.microsoft.com/office/drawing/2010/main" val="0"/>
              </a:ext>
            </a:extLst>
          </a:blip>
          <a:srcRect/>
          <a:stretch>
            <a:fillRect/>
          </a:stretch>
        </p:blipFill>
        <p:spPr bwMode="auto">
          <a:xfrm>
            <a:off x="1120812" y="4862016"/>
            <a:ext cx="3384376" cy="1190759"/>
          </a:xfrm>
          <a:prstGeom prst="rect">
            <a:avLst/>
          </a:prstGeom>
          <a:ln>
            <a:noFill/>
          </a:ln>
          <a:effectLst>
            <a:softEdge rad="112500"/>
          </a:effectLst>
        </p:spPr>
      </p:pic>
      <p:pic>
        <p:nvPicPr>
          <p:cNvPr id="9" name="Imagen 8" descr="http://www.sermansa.net/images/logo-banco-nacion.gif"/>
          <p:cNvPicPr/>
          <p:nvPr/>
        </p:nvPicPr>
        <p:blipFill>
          <a:blip r:embed="rId4">
            <a:extLst>
              <a:ext uri="{28A0092B-C50C-407E-A947-70E740481C1C}">
                <a14:useLocalDpi xmlns:a14="http://schemas.microsoft.com/office/drawing/2010/main" val="0"/>
              </a:ext>
            </a:extLst>
          </a:blip>
          <a:srcRect/>
          <a:stretch>
            <a:fillRect/>
          </a:stretch>
        </p:blipFill>
        <p:spPr bwMode="auto">
          <a:xfrm>
            <a:off x="852884" y="3629119"/>
            <a:ext cx="3920232" cy="1240041"/>
          </a:xfrm>
          <a:prstGeom prst="rect">
            <a:avLst/>
          </a:prstGeom>
          <a:ln>
            <a:noFill/>
          </a:ln>
          <a:effectLst>
            <a:softEdge rad="112500"/>
          </a:effectLst>
        </p:spPr>
      </p:pic>
      <p:pic>
        <p:nvPicPr>
          <p:cNvPr id="10" name="Imagen 9" descr="http://rvcservicesperu.com/wp-content/uploads/2011/08/logo-enaco.jpg"/>
          <p:cNvPicPr/>
          <p:nvPr/>
        </p:nvPicPr>
        <p:blipFill rotWithShape="1">
          <a:blip r:embed="rId5">
            <a:extLst>
              <a:ext uri="{28A0092B-C50C-407E-A947-70E740481C1C}">
                <a14:useLocalDpi xmlns:a14="http://schemas.microsoft.com/office/drawing/2010/main" val="0"/>
              </a:ext>
            </a:extLst>
          </a:blip>
          <a:srcRect l="4832" t="23354" r="7341" b="30967"/>
          <a:stretch/>
        </p:blipFill>
        <p:spPr bwMode="auto">
          <a:xfrm>
            <a:off x="5213136" y="4095913"/>
            <a:ext cx="3092520" cy="1177277"/>
          </a:xfrm>
          <a:prstGeom prst="rect">
            <a:avLst/>
          </a:prstGeom>
          <a:ln>
            <a:noFill/>
          </a:ln>
          <a:effectLst>
            <a:softEdge rad="112500"/>
          </a:effectLst>
        </p:spPr>
      </p:pic>
      <p:pic>
        <p:nvPicPr>
          <p:cNvPr id="11" name="Imagen 10" descr="https://encrypted-tbn2.gstatic.com/images?q=tbn:ANd9GcSbiJ0yjpGgv068sAy5m6Jh205g-BFzYshiWZQ7GLUVO5z6pcDU"/>
          <p:cNvPicPr/>
          <p:nvPr/>
        </p:nvPicPr>
        <p:blipFill rotWithShape="1">
          <a:blip r:embed="rId6">
            <a:extLst>
              <a:ext uri="{28A0092B-C50C-407E-A947-70E740481C1C}">
                <a14:useLocalDpi xmlns:a14="http://schemas.microsoft.com/office/drawing/2010/main" val="0"/>
              </a:ext>
            </a:extLst>
          </a:blip>
          <a:srcRect t="20759" b="27342"/>
          <a:stretch/>
        </p:blipFill>
        <p:spPr bwMode="auto">
          <a:xfrm>
            <a:off x="5223896" y="5308600"/>
            <a:ext cx="3092520" cy="1114785"/>
          </a:xfrm>
          <a:prstGeom prst="rect">
            <a:avLst/>
          </a:prstGeom>
          <a:ln>
            <a:noFill/>
          </a:ln>
          <a:effectLst>
            <a:softEdge rad="112500"/>
          </a:effectLst>
        </p:spPr>
      </p:pic>
      <p:sp>
        <p:nvSpPr>
          <p:cNvPr id="12" name="CuadroTexto 11"/>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3°</a:t>
            </a:r>
          </a:p>
        </p:txBody>
      </p:sp>
    </p:spTree>
    <p:extLst>
      <p:ext uri="{BB962C8B-B14F-4D97-AF65-F5344CB8AC3E}">
        <p14:creationId xmlns:p14="http://schemas.microsoft.com/office/powerpoint/2010/main" val="2964435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ALCANCE DEL CONTROL GUBERNAMENTAL</a:t>
            </a:r>
          </a:p>
        </p:txBody>
      </p:sp>
      <p:sp>
        <p:nvSpPr>
          <p:cNvPr id="7" name="Rectángulo 6"/>
          <p:cNvSpPr/>
          <p:nvPr/>
        </p:nvSpPr>
        <p:spPr>
          <a:xfrm>
            <a:off x="590848" y="1412776"/>
            <a:ext cx="7962304" cy="11521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indent="-355600" algn="just"/>
            <a:r>
              <a:rPr lang="es-PE" dirty="0">
                <a:solidFill>
                  <a:schemeClr val="tx1"/>
                </a:solidFill>
              </a:rPr>
              <a:t>g) Las entidades privadas, las entidades no gubernamentales  y las entidades internacionales, exclusivamente por los recursos y bienes del estado que perciban o administren</a:t>
            </a:r>
          </a:p>
        </p:txBody>
      </p:sp>
      <p:pic>
        <p:nvPicPr>
          <p:cNvPr id="8" name="Imagen 7" descr="http://blog.pucp.edu.pe/blog/wp-content/uploads/sites/432/2011/12/oim.jpg"/>
          <p:cNvPicPr/>
          <p:nvPr/>
        </p:nvPicPr>
        <p:blipFill>
          <a:blip r:embed="rId2">
            <a:extLst>
              <a:ext uri="{28A0092B-C50C-407E-A947-70E740481C1C}">
                <a14:useLocalDpi xmlns:a14="http://schemas.microsoft.com/office/drawing/2010/main" val="0"/>
              </a:ext>
            </a:extLst>
          </a:blip>
          <a:srcRect/>
          <a:stretch>
            <a:fillRect/>
          </a:stretch>
        </p:blipFill>
        <p:spPr bwMode="auto">
          <a:xfrm>
            <a:off x="2518633" y="2909178"/>
            <a:ext cx="4285615" cy="1311910"/>
          </a:xfrm>
          <a:prstGeom prst="rect">
            <a:avLst/>
          </a:prstGeom>
          <a:noFill/>
          <a:ln>
            <a:noFill/>
          </a:ln>
        </p:spPr>
      </p:pic>
      <p:pic>
        <p:nvPicPr>
          <p:cNvPr id="10" name="Imagen 9" descr="http://files.prueba-de-pagina-web7.webnode.es/200000082-1c78c1d724/OEI-color-cliente.jpg"/>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602698"/>
            <a:ext cx="3024336" cy="1490598"/>
          </a:xfrm>
          <a:prstGeom prst="rect">
            <a:avLst/>
          </a:prstGeom>
          <a:noFill/>
          <a:ln>
            <a:noFill/>
          </a:ln>
        </p:spPr>
      </p:pic>
      <p:pic>
        <p:nvPicPr>
          <p:cNvPr id="11" name="Imagen 10" descr="http://nacionesunidas.org.co/wp-content/uploads/2012/03/unops_entry.jpg"/>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437112"/>
            <a:ext cx="2592288" cy="1537330"/>
          </a:xfrm>
          <a:prstGeom prst="rect">
            <a:avLst/>
          </a:prstGeom>
          <a:noFill/>
          <a:ln>
            <a:noFill/>
          </a:ln>
        </p:spPr>
      </p:pic>
      <p:sp>
        <p:nvSpPr>
          <p:cNvPr id="12" name="CuadroTexto 11"/>
          <p:cNvSpPr txBox="1"/>
          <p:nvPr/>
        </p:nvSpPr>
        <p:spPr>
          <a:xfrm>
            <a:off x="6876256" y="6381328"/>
            <a:ext cx="1872208"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a:t>
            </a:r>
            <a:r>
              <a:rPr lang="es-PE" sz="1000" dirty="0">
                <a:solidFill>
                  <a:schemeClr val="tx1">
                    <a:lumMod val="95000"/>
                    <a:lumOff val="5000"/>
                  </a:schemeClr>
                </a:solidFill>
                <a:latin typeface="Helvetica" panose="020B0604020202020204" pitchFamily="34" charset="0"/>
              </a:rPr>
              <a:t>: Ley n.° 27785, art. 3°</a:t>
            </a:r>
          </a:p>
        </p:txBody>
      </p:sp>
    </p:spTree>
    <p:extLst>
      <p:ext uri="{BB962C8B-B14F-4D97-AF65-F5344CB8AC3E}">
        <p14:creationId xmlns:p14="http://schemas.microsoft.com/office/powerpoint/2010/main" val="2492499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ángulo 8"/>
          <p:cNvSpPr/>
          <p:nvPr/>
        </p:nvSpPr>
        <p:spPr>
          <a:xfrm>
            <a:off x="683568" y="2780928"/>
            <a:ext cx="79623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5000" b="1" dirty="0">
                <a:solidFill>
                  <a:schemeClr val="tx1"/>
                </a:solidFill>
                <a:latin typeface="Helvetica" panose="020B0604020202020204" pitchFamily="34" charset="0"/>
              </a:rPr>
              <a:t>PRINCIPIOS DEL CONTROL GUBERNAMENTAL</a:t>
            </a:r>
          </a:p>
        </p:txBody>
      </p:sp>
    </p:spTree>
    <p:extLst>
      <p:ext uri="{BB962C8B-B14F-4D97-AF65-F5344CB8AC3E}">
        <p14:creationId xmlns:p14="http://schemas.microsoft.com/office/powerpoint/2010/main" val="2187060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UNIVERSALIDAD</a:t>
            </a:r>
          </a:p>
        </p:txBody>
      </p:sp>
      <p:sp>
        <p:nvSpPr>
          <p:cNvPr id="3" name="CuadroTexto 2"/>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
        <p:nvSpPr>
          <p:cNvPr id="4" name="Rectángulo 3"/>
          <p:cNvSpPr/>
          <p:nvPr/>
        </p:nvSpPr>
        <p:spPr>
          <a:xfrm>
            <a:off x="582017" y="1412776"/>
            <a:ext cx="7962304" cy="1008112"/>
          </a:xfrm>
          <a:prstGeom prst="rect">
            <a:avLst/>
          </a:prstGeom>
          <a:no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latin typeface="Helvetica" panose="020B0604020202020204" pitchFamily="34" charset="0"/>
              </a:rPr>
              <a:t>Control sobre todas las actividades de la respectiva entidad, así como de todos sus funcionarios y servidores, cualquiera fuere su jerarquía.</a:t>
            </a:r>
          </a:p>
        </p:txBody>
      </p:sp>
      <p:pic>
        <p:nvPicPr>
          <p:cNvPr id="5" name="Imagen 4" descr="http://www.actualicese.com/_ig/img/fotos/errorestrabajo.jpg"/>
          <p:cNvPicPr/>
          <p:nvPr/>
        </p:nvPicPr>
        <p:blipFill>
          <a:blip r:embed="rId2">
            <a:extLst>
              <a:ext uri="{28A0092B-C50C-407E-A947-70E740481C1C}">
                <a14:useLocalDpi xmlns:a14="http://schemas.microsoft.com/office/drawing/2010/main" val="0"/>
              </a:ext>
            </a:extLst>
          </a:blip>
          <a:srcRect/>
          <a:stretch>
            <a:fillRect/>
          </a:stretch>
        </p:blipFill>
        <p:spPr bwMode="auto">
          <a:xfrm>
            <a:off x="3814415" y="2924944"/>
            <a:ext cx="4574009" cy="2880320"/>
          </a:xfrm>
          <a:prstGeom prst="rect">
            <a:avLst/>
          </a:prstGeom>
          <a:ln>
            <a:noFill/>
          </a:ln>
          <a:effectLst>
            <a:softEdge rad="112500"/>
          </a:effectLst>
        </p:spPr>
      </p:pic>
      <p:pic>
        <p:nvPicPr>
          <p:cNvPr id="6" name="Imagen 5" descr="http://antecedentes.net/wp-content/uploads/2015/04/auditoria.jpg"/>
          <p:cNvPicPr/>
          <p:nvPr/>
        </p:nvPicPr>
        <p:blipFill>
          <a:blip r:embed="rId3">
            <a:extLst>
              <a:ext uri="{28A0092B-C50C-407E-A947-70E740481C1C}">
                <a14:useLocalDpi xmlns:a14="http://schemas.microsoft.com/office/drawing/2010/main" val="0"/>
              </a:ext>
            </a:extLst>
          </a:blip>
          <a:srcRect/>
          <a:stretch>
            <a:fillRect/>
          </a:stretch>
        </p:blipFill>
        <p:spPr bwMode="auto">
          <a:xfrm>
            <a:off x="827584" y="2924944"/>
            <a:ext cx="2808312" cy="2880320"/>
          </a:xfrm>
          <a:prstGeom prst="rect">
            <a:avLst/>
          </a:prstGeom>
          <a:ln>
            <a:noFill/>
          </a:ln>
          <a:effectLst>
            <a:softEdge rad="112500"/>
          </a:effectLst>
        </p:spPr>
      </p:pic>
    </p:spTree>
    <p:extLst>
      <p:ext uri="{BB962C8B-B14F-4D97-AF65-F5344CB8AC3E}">
        <p14:creationId xmlns:p14="http://schemas.microsoft.com/office/powerpoint/2010/main" val="2181053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EL CARÁCTER INTEGRAL</a:t>
            </a:r>
          </a:p>
        </p:txBody>
      </p:sp>
      <p:sp>
        <p:nvSpPr>
          <p:cNvPr id="4" name="CuadroTexto 3"/>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
        <p:nvSpPr>
          <p:cNvPr id="5" name="CuadroTexto 4"/>
          <p:cNvSpPr txBox="1"/>
          <p:nvPr/>
        </p:nvSpPr>
        <p:spPr>
          <a:xfrm>
            <a:off x="683568" y="1405225"/>
            <a:ext cx="7812856" cy="1015663"/>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Consta de un conjunto de acciones y técnicas orientadas a evaluar, de manera cabal y completa, los procesos y operaciones materia de examen en la entidad.</a:t>
            </a:r>
          </a:p>
        </p:txBody>
      </p:sp>
      <p:pic>
        <p:nvPicPr>
          <p:cNvPr id="6" name="Imagen 5" descr="http://www.contorno.org.mx/contorno/resources/media/images/1655_pcg-53-acciones-2.jpg"/>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701927"/>
            <a:ext cx="4896544" cy="2952328"/>
          </a:xfrm>
          <a:prstGeom prst="rect">
            <a:avLst/>
          </a:prstGeom>
          <a:ln>
            <a:noFill/>
          </a:ln>
          <a:effectLst>
            <a:softEdge rad="112500"/>
          </a:effectLst>
        </p:spPr>
      </p:pic>
      <p:pic>
        <p:nvPicPr>
          <p:cNvPr id="7" name="Imagen 6" descr="http://www.managementjournal.net/media/k2/items/cache/b9cabb3d8533c1d7e4cfeb16158613fa_X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773377"/>
            <a:ext cx="3384376" cy="2809428"/>
          </a:xfrm>
          <a:prstGeom prst="rect">
            <a:avLst/>
          </a:prstGeom>
          <a:ln>
            <a:noFill/>
          </a:ln>
          <a:effectLst>
            <a:softEdge rad="112500"/>
          </a:effectLst>
        </p:spPr>
      </p:pic>
    </p:spTree>
    <p:extLst>
      <p:ext uri="{BB962C8B-B14F-4D97-AF65-F5344CB8AC3E}">
        <p14:creationId xmlns:p14="http://schemas.microsoft.com/office/powerpoint/2010/main" val="201122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69269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EFECTOS DE LA CORRUPCIÓN</a:t>
            </a:r>
          </a:p>
        </p:txBody>
      </p:sp>
      <p:sp>
        <p:nvSpPr>
          <p:cNvPr id="5" name="CuadroTexto 4"/>
          <p:cNvSpPr txBox="1"/>
          <p:nvPr/>
        </p:nvSpPr>
        <p:spPr>
          <a:xfrm>
            <a:off x="529208" y="1268760"/>
            <a:ext cx="8003232" cy="3277820"/>
          </a:xfrm>
          <a:prstGeom prst="rect">
            <a:avLst/>
          </a:prstGeom>
          <a:noFill/>
        </p:spPr>
        <p:txBody>
          <a:bodyPr wrap="square" rtlCol="0">
            <a:spAutoFit/>
          </a:bodyPr>
          <a:lstStyle/>
          <a:p>
            <a:pPr algn="just"/>
            <a:r>
              <a:rPr lang="es-PE" sz="2300" dirty="0">
                <a:solidFill>
                  <a:srgbClr val="000000"/>
                </a:solidFill>
                <a:latin typeface="Helvetica" panose="020B0604020202020204" pitchFamily="34" charset="0"/>
              </a:rPr>
              <a:t>El informe de la comisión presidencial de integridad, de 4 de diciembre de 2016, señaló </a:t>
            </a:r>
            <a:r>
              <a:rPr lang="es-PE" sz="2300" i="1" dirty="0">
                <a:solidFill>
                  <a:srgbClr val="000000"/>
                </a:solidFill>
                <a:latin typeface="Helvetica" panose="020B0604020202020204" pitchFamily="34" charset="0"/>
              </a:rPr>
              <a:t>“</a:t>
            </a:r>
            <a:r>
              <a:rPr lang="es-PE" sz="2300" b="1" i="1" dirty="0">
                <a:solidFill>
                  <a:srgbClr val="000000"/>
                </a:solidFill>
                <a:latin typeface="Helvetica" panose="020B0604020202020204" pitchFamily="34" charset="0"/>
              </a:rPr>
              <a:t>Doce mil seiscientos millones de soles le arrebatan al Perú anualmente </a:t>
            </a:r>
            <a:r>
              <a:rPr lang="es-PE" sz="2300" i="1" dirty="0">
                <a:solidFill>
                  <a:srgbClr val="000000"/>
                </a:solidFill>
                <a:latin typeface="Helvetica" panose="020B0604020202020204" pitchFamily="34" charset="0"/>
              </a:rPr>
              <a:t>individuos acostumbrados a corromper o a ser corrompidos, según cálculos de la Contraloría General de la República. </a:t>
            </a:r>
            <a:r>
              <a:rPr lang="es-PE" sz="2300" b="1" i="1" dirty="0">
                <a:solidFill>
                  <a:srgbClr val="000000"/>
                </a:solidFill>
                <a:latin typeface="Helvetica" panose="020B0604020202020204" pitchFamily="34" charset="0"/>
              </a:rPr>
              <a:t>Es suma que casi equivale al diez por ciento del Presupuesto General de la República 2016 –es decir, cien soles de cada mil</a:t>
            </a:r>
            <a:r>
              <a:rPr lang="es-PE" sz="2300" i="1" dirty="0">
                <a:solidFill>
                  <a:srgbClr val="000000"/>
                </a:solidFill>
                <a:latin typeface="Helvetica" panose="020B0604020202020204" pitchFamily="34" charset="0"/>
              </a:rPr>
              <a:t>–, se despojan a todos los demás ciudadanos del país”</a:t>
            </a:r>
            <a:r>
              <a:rPr lang="es-PE" sz="2300" dirty="0">
                <a:solidFill>
                  <a:srgbClr val="000000"/>
                </a:solidFill>
                <a:latin typeface="Helvetica" panose="020B0604020202020204" pitchFamily="34" charset="0"/>
              </a:rPr>
              <a:t>. </a:t>
            </a:r>
            <a:endParaRPr lang="es-PE" sz="2300" b="1" dirty="0">
              <a:solidFill>
                <a:srgbClr val="000000"/>
              </a:solidFill>
              <a:latin typeface="Helvetica" panose="020B0604020202020204" pitchFamily="34" charset="0"/>
            </a:endParaRPr>
          </a:p>
        </p:txBody>
      </p:sp>
      <p:pic>
        <p:nvPicPr>
          <p:cNvPr id="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 y="4503968"/>
            <a:ext cx="3816424" cy="235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0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AUTONOMÍA FUNCIONAL</a:t>
            </a:r>
          </a:p>
        </p:txBody>
      </p:sp>
      <p:sp>
        <p:nvSpPr>
          <p:cNvPr id="3" name="CuadroTexto 2"/>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
        <p:nvSpPr>
          <p:cNvPr id="4" name="CuadroTexto 3"/>
          <p:cNvSpPr txBox="1"/>
          <p:nvPr/>
        </p:nvSpPr>
        <p:spPr>
          <a:xfrm>
            <a:off x="7028656" y="6453336"/>
            <a:ext cx="1872208"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a:t>
            </a:r>
            <a:r>
              <a:rPr lang="es-PE" sz="1000" dirty="0">
                <a:solidFill>
                  <a:schemeClr val="tx1">
                    <a:lumMod val="95000"/>
                    <a:lumOff val="5000"/>
                  </a:schemeClr>
                </a:solidFill>
                <a:latin typeface="Helvetica" panose="020B0604020202020204" pitchFamily="34" charset="0"/>
              </a:rPr>
              <a:t>: Ley n.° 27785, art. 9°</a:t>
            </a:r>
          </a:p>
        </p:txBody>
      </p:sp>
      <p:sp>
        <p:nvSpPr>
          <p:cNvPr id="5" name="Rectángulo 4"/>
          <p:cNvSpPr/>
          <p:nvPr/>
        </p:nvSpPr>
        <p:spPr>
          <a:xfrm>
            <a:off x="611560" y="1628800"/>
            <a:ext cx="7962304" cy="8640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solidFill>
                  <a:schemeClr val="tx1">
                    <a:lumMod val="95000"/>
                    <a:lumOff val="5000"/>
                  </a:schemeClr>
                </a:solidFill>
                <a:latin typeface="Helvetica" panose="020B0604020202020204" pitchFamily="34" charset="0"/>
              </a:rPr>
              <a:t>Potestad de los órganos de control para organizarse y ejercer sus funciones con independencia técnica y libre de influencias.</a:t>
            </a:r>
          </a:p>
        </p:txBody>
      </p:sp>
      <p:pic>
        <p:nvPicPr>
          <p:cNvPr id="1026" name="Picture 2" descr="http://3.bp.blogspot.com/-4UO_aWoCIUQ/TdcuP6GiqPI/AAAAAAAAAAQ/wEKgBbFzQ6I/s748/pregunta-1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852936"/>
            <a:ext cx="4104456" cy="295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305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EL CARÁCTER PERMANENTE</a:t>
            </a:r>
          </a:p>
        </p:txBody>
      </p:sp>
      <p:sp>
        <p:nvSpPr>
          <p:cNvPr id="5" name="CuadroTexto 4"/>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
        <p:nvSpPr>
          <p:cNvPr id="7" name="Rectángulo 6"/>
          <p:cNvSpPr/>
          <p:nvPr/>
        </p:nvSpPr>
        <p:spPr>
          <a:xfrm>
            <a:off x="582017" y="1412776"/>
            <a:ext cx="7962304" cy="1048182"/>
          </a:xfrm>
          <a:prstGeom prst="rect">
            <a:avLst/>
          </a:prstGeom>
          <a:no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latin typeface="Helvetica" panose="020B0604020202020204" pitchFamily="34" charset="0"/>
              </a:rPr>
              <a:t>La naturaleza continua y perdurable del control como instrumento de vigilancia de los procesos y operaciones de la entidad</a:t>
            </a:r>
            <a:endParaRPr lang="es-PE" sz="2000" dirty="0">
              <a:solidFill>
                <a:schemeClr val="tx1"/>
              </a:solidFill>
              <a:latin typeface="Helvetica" panose="020B0604020202020204" pitchFamily="34" charset="0"/>
            </a:endParaRPr>
          </a:p>
        </p:txBody>
      </p:sp>
      <p:pic>
        <p:nvPicPr>
          <p:cNvPr id="8" name="Imagen 7" descr="http://st-listas.20minutos.es/images/2010-03/200791/2188862_640px.jpg?13133726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820998"/>
            <a:ext cx="2448272" cy="2336194"/>
          </a:xfrm>
          <a:prstGeom prst="rect">
            <a:avLst/>
          </a:prstGeom>
          <a:ln>
            <a:noFill/>
          </a:ln>
          <a:effectLst>
            <a:softEdge rad="112500"/>
          </a:effectLst>
        </p:spPr>
      </p:pic>
      <p:pic>
        <p:nvPicPr>
          <p:cNvPr id="9" name="Imagen 8" descr="https://encrypted-tbn3.gstatic.com/images?q=tbn:ANd9GcTa3isLyv2fCgT8iRVIzgZupVOBYlRX8zWm6xhZjR9Lz2g_0kCMfA"/>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820998"/>
            <a:ext cx="2520280" cy="2336194"/>
          </a:xfrm>
          <a:prstGeom prst="rect">
            <a:avLst/>
          </a:prstGeom>
          <a:ln>
            <a:noFill/>
          </a:ln>
          <a:effectLst>
            <a:softEdge rad="112500"/>
          </a:effectLst>
        </p:spPr>
      </p:pic>
    </p:spTree>
    <p:extLst>
      <p:ext uri="{BB962C8B-B14F-4D97-AF65-F5344CB8AC3E}">
        <p14:creationId xmlns:p14="http://schemas.microsoft.com/office/powerpoint/2010/main" val="1997018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EL CARÁCTER TÉCNICO Y ESPECIALIZADO</a:t>
            </a:r>
          </a:p>
        </p:txBody>
      </p:sp>
      <p:sp>
        <p:nvSpPr>
          <p:cNvPr id="6" name="CuadroTexto 5"/>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
        <p:nvSpPr>
          <p:cNvPr id="7" name="CuadroTexto 6"/>
          <p:cNvSpPr txBox="1"/>
          <p:nvPr/>
        </p:nvSpPr>
        <p:spPr>
          <a:xfrm>
            <a:off x="683568" y="1747654"/>
            <a:ext cx="7812856" cy="707886"/>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Sustento esencial de su operatividad, bajo exigencias de calidad, consistencia y razonabilidad en su ejercicio.</a:t>
            </a:r>
          </a:p>
        </p:txBody>
      </p:sp>
      <p:pic>
        <p:nvPicPr>
          <p:cNvPr id="8" name="Imagen 7" descr="Resultado de imagen para LEGALIDAD"/>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943200"/>
            <a:ext cx="2671564" cy="2502024"/>
          </a:xfrm>
          <a:prstGeom prst="rect">
            <a:avLst/>
          </a:prstGeom>
          <a:ln>
            <a:noFill/>
          </a:ln>
          <a:effectLst>
            <a:softEdge rad="112500"/>
          </a:effectLst>
        </p:spPr>
      </p:pic>
      <p:pic>
        <p:nvPicPr>
          <p:cNvPr id="9" name="Imagen 8" descr="http://4.bp.blogspot.com/-QHzZBWqT6a0/Tw3ynlsmXtI/AAAAAAAAAZQ/sv_8gfxuwjg/s1600/ingeniero.jpg"/>
          <p:cNvPicPr/>
          <p:nvPr/>
        </p:nvPicPr>
        <p:blipFill>
          <a:blip r:embed="rId3">
            <a:extLst>
              <a:ext uri="{28A0092B-C50C-407E-A947-70E740481C1C}">
                <a14:useLocalDpi xmlns:a14="http://schemas.microsoft.com/office/drawing/2010/main" val="0"/>
              </a:ext>
            </a:extLst>
          </a:blip>
          <a:srcRect/>
          <a:stretch>
            <a:fillRect/>
          </a:stretch>
        </p:blipFill>
        <p:spPr bwMode="auto">
          <a:xfrm>
            <a:off x="845096" y="2930624"/>
            <a:ext cx="2502768" cy="2514600"/>
          </a:xfrm>
          <a:prstGeom prst="rect">
            <a:avLst/>
          </a:prstGeom>
          <a:ln>
            <a:noFill/>
          </a:ln>
          <a:effectLst>
            <a:softEdge rad="112500"/>
          </a:effectLst>
        </p:spPr>
      </p:pic>
      <p:pic>
        <p:nvPicPr>
          <p:cNvPr id="10" name="Imagen 9" descr="http://previews.123rf.com/images/alekseiveprev/alekseiveprev1505/alekseiveprev150500076/40899566-Contador-con-una-calculadora-ilustraci-n-vectorial-Foto-de-archi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2930624"/>
            <a:ext cx="1981200" cy="2514600"/>
          </a:xfrm>
          <a:prstGeom prst="rect">
            <a:avLst/>
          </a:prstGeom>
          <a:ln>
            <a:noFill/>
          </a:ln>
          <a:effectLst>
            <a:softEdge rad="112500"/>
          </a:effectLst>
        </p:spPr>
      </p:pic>
    </p:spTree>
    <p:extLst>
      <p:ext uri="{BB962C8B-B14F-4D97-AF65-F5344CB8AC3E}">
        <p14:creationId xmlns:p14="http://schemas.microsoft.com/office/powerpoint/2010/main" val="1170283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LEGALIDAD</a:t>
            </a:r>
          </a:p>
        </p:txBody>
      </p:sp>
      <p:sp>
        <p:nvSpPr>
          <p:cNvPr id="6" name="CuadroTexto 5"/>
          <p:cNvSpPr txBox="1"/>
          <p:nvPr/>
        </p:nvSpPr>
        <p:spPr>
          <a:xfrm>
            <a:off x="6876256" y="6423139"/>
            <a:ext cx="1872208"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a:t>
            </a:r>
            <a:r>
              <a:rPr lang="es-PE" sz="1000" dirty="0">
                <a:solidFill>
                  <a:schemeClr val="tx1">
                    <a:lumMod val="95000"/>
                    <a:lumOff val="5000"/>
                  </a:schemeClr>
                </a:solidFill>
                <a:latin typeface="Helvetica" panose="020B0604020202020204" pitchFamily="34" charset="0"/>
              </a:rPr>
              <a:t>: Ley n.° 27785, art. 9°</a:t>
            </a:r>
          </a:p>
        </p:txBody>
      </p:sp>
      <p:sp>
        <p:nvSpPr>
          <p:cNvPr id="8" name="Rectángulo 7"/>
          <p:cNvSpPr/>
          <p:nvPr/>
        </p:nvSpPr>
        <p:spPr>
          <a:xfrm>
            <a:off x="590848" y="1772816"/>
            <a:ext cx="7962304" cy="792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a:solidFill>
                  <a:schemeClr val="tx1">
                    <a:lumMod val="95000"/>
                    <a:lumOff val="5000"/>
                  </a:schemeClr>
                </a:solidFill>
              </a:rPr>
              <a:t>Supone la plena sujeción del proceso de control a la normativa constitucional, legal y reglamentaria aplicable a su actuación.</a:t>
            </a:r>
          </a:p>
        </p:txBody>
      </p:sp>
      <p:pic>
        <p:nvPicPr>
          <p:cNvPr id="9" name="Imagen 8" descr="http://tusejemplos.com/wp-content/uploads/2014/12/leyes.jpg"/>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852936"/>
            <a:ext cx="4680520" cy="2664296"/>
          </a:xfrm>
          <a:prstGeom prst="rect">
            <a:avLst/>
          </a:prstGeom>
          <a:noFill/>
          <a:ln>
            <a:noFill/>
          </a:ln>
        </p:spPr>
      </p:pic>
    </p:spTree>
    <p:extLst>
      <p:ext uri="{BB962C8B-B14F-4D97-AF65-F5344CB8AC3E}">
        <p14:creationId xmlns:p14="http://schemas.microsoft.com/office/powerpoint/2010/main" val="2133574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EL DEBIDO PROCESO</a:t>
            </a:r>
          </a:p>
        </p:txBody>
      </p:sp>
      <p:sp>
        <p:nvSpPr>
          <p:cNvPr id="5" name="CuadroTexto 4"/>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
        <p:nvSpPr>
          <p:cNvPr id="7" name="Rectángulo 6"/>
          <p:cNvSpPr/>
          <p:nvPr/>
        </p:nvSpPr>
        <p:spPr>
          <a:xfrm>
            <a:off x="582017" y="1772816"/>
            <a:ext cx="7962304" cy="792088"/>
          </a:xfrm>
          <a:prstGeom prst="rect">
            <a:avLst/>
          </a:prstGeom>
          <a:no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a:t>Garantiza el respeto y observancia de los derechos de las entidades y personas, así como de las reglas y requisitos establecidos.</a:t>
            </a:r>
            <a:endParaRPr lang="es-PE" dirty="0">
              <a:solidFill>
                <a:schemeClr val="tx1"/>
              </a:solidFill>
            </a:endParaRPr>
          </a:p>
        </p:txBody>
      </p:sp>
      <p:pic>
        <p:nvPicPr>
          <p:cNvPr id="8" name="Imagen 7" descr="http://www.soyconta.mx/wp-content/uploads/2013/07/derecho-defensa-contribuyentes.jpg"/>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875428"/>
            <a:ext cx="4968552" cy="2949154"/>
          </a:xfrm>
          <a:prstGeom prst="rect">
            <a:avLst/>
          </a:prstGeom>
          <a:ln>
            <a:noFill/>
          </a:ln>
          <a:effectLst>
            <a:softEdge rad="112500"/>
          </a:effectLst>
        </p:spPr>
      </p:pic>
    </p:spTree>
    <p:extLst>
      <p:ext uri="{BB962C8B-B14F-4D97-AF65-F5344CB8AC3E}">
        <p14:creationId xmlns:p14="http://schemas.microsoft.com/office/powerpoint/2010/main" val="2103505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EFICIENCIA, EFICACIA Y ECONOMÍA</a:t>
            </a:r>
          </a:p>
        </p:txBody>
      </p:sp>
      <p:sp>
        <p:nvSpPr>
          <p:cNvPr id="6" name="CuadroTexto 5"/>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
        <p:nvSpPr>
          <p:cNvPr id="7" name="CuadroTexto 6"/>
          <p:cNvSpPr txBox="1"/>
          <p:nvPr/>
        </p:nvSpPr>
        <p:spPr>
          <a:xfrm>
            <a:off x="683568" y="1713002"/>
            <a:ext cx="7812856" cy="707886"/>
          </a:xfrm>
          <a:prstGeom prst="rect">
            <a:avLst/>
          </a:prstGeom>
          <a:noFill/>
          <a:ln>
            <a:solidFill>
              <a:schemeClr val="bg1"/>
            </a:solidFill>
          </a:ln>
        </p:spPr>
        <p:txBody>
          <a:bodyPr wrap="square" rtlCol="0">
            <a:spAutoFit/>
          </a:bodyPr>
          <a:lstStyle/>
          <a:p>
            <a:pPr algn="just"/>
            <a:r>
              <a:rPr lang="es-PE" sz="2000" dirty="0">
                <a:solidFill>
                  <a:schemeClr val="bg1"/>
                </a:solidFill>
              </a:rPr>
              <a:t>Proceso de control logra sus objetivos con un nivel apropiado de calidad y óptima utilización de recursos.</a:t>
            </a:r>
          </a:p>
        </p:txBody>
      </p:sp>
      <p:pic>
        <p:nvPicPr>
          <p:cNvPr id="9" name="Imagen 8" descr="http://soy.impresionesaerea.netdna-cdn.com/images/consultoria/eficiente_tips.jpg"/>
          <p:cNvPicPr/>
          <p:nvPr/>
        </p:nvPicPr>
        <p:blipFill>
          <a:blip r:embed="rId2">
            <a:extLst>
              <a:ext uri="{28A0092B-C50C-407E-A947-70E740481C1C}">
                <a14:useLocalDpi xmlns:a14="http://schemas.microsoft.com/office/drawing/2010/main" val="0"/>
              </a:ext>
            </a:extLst>
          </a:blip>
          <a:srcRect/>
          <a:stretch>
            <a:fillRect/>
          </a:stretch>
        </p:blipFill>
        <p:spPr bwMode="auto">
          <a:xfrm>
            <a:off x="2537768" y="2564904"/>
            <a:ext cx="4104456" cy="3158857"/>
          </a:xfrm>
          <a:prstGeom prst="rect">
            <a:avLst/>
          </a:prstGeom>
          <a:ln>
            <a:noFill/>
          </a:ln>
          <a:effectLst>
            <a:softEdge rad="112500"/>
          </a:effectLst>
        </p:spPr>
      </p:pic>
    </p:spTree>
    <p:extLst>
      <p:ext uri="{BB962C8B-B14F-4D97-AF65-F5344CB8AC3E}">
        <p14:creationId xmlns:p14="http://schemas.microsoft.com/office/powerpoint/2010/main" val="2346680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OPORTUNIDAD</a:t>
            </a:r>
          </a:p>
        </p:txBody>
      </p:sp>
      <p:sp>
        <p:nvSpPr>
          <p:cNvPr id="6" name="CuadroTexto 5"/>
          <p:cNvSpPr txBox="1"/>
          <p:nvPr/>
        </p:nvSpPr>
        <p:spPr>
          <a:xfrm>
            <a:off x="6876256" y="6423139"/>
            <a:ext cx="1872208"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a:t>
            </a:r>
            <a:r>
              <a:rPr lang="es-PE" sz="1000" dirty="0">
                <a:solidFill>
                  <a:schemeClr val="tx1">
                    <a:lumMod val="95000"/>
                    <a:lumOff val="5000"/>
                  </a:schemeClr>
                </a:solidFill>
                <a:latin typeface="Helvetica" panose="020B0604020202020204" pitchFamily="34" charset="0"/>
              </a:rPr>
              <a:t>: Ley n.° 27785, art. 9°</a:t>
            </a:r>
          </a:p>
        </p:txBody>
      </p:sp>
      <p:sp>
        <p:nvSpPr>
          <p:cNvPr id="7" name="Rectángulo 6"/>
          <p:cNvSpPr/>
          <p:nvPr/>
        </p:nvSpPr>
        <p:spPr>
          <a:xfrm>
            <a:off x="590848" y="1412776"/>
            <a:ext cx="7962304" cy="11521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solidFill>
                  <a:schemeClr val="tx1">
                    <a:lumMod val="95000"/>
                    <a:lumOff val="5000"/>
                  </a:schemeClr>
                </a:solidFill>
                <a:latin typeface="Helvetica" panose="020B0604020202020204" pitchFamily="34" charset="0"/>
              </a:rPr>
              <a:t>Consistente en que las acciones de control se lleven a cabo en el momento y circunstancias debidas y pertinentes para cumplir su cometido.</a:t>
            </a:r>
          </a:p>
        </p:txBody>
      </p:sp>
      <p:pic>
        <p:nvPicPr>
          <p:cNvPr id="8" name="Imagen 7" descr="http://www.coachdelaprofesional.com/wp-content/uploads/2012/04/puertaciel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2785558"/>
            <a:ext cx="2681456" cy="3416927"/>
          </a:xfrm>
          <a:prstGeom prst="rect">
            <a:avLst/>
          </a:prstGeom>
          <a:ln>
            <a:noFill/>
          </a:ln>
          <a:effectLst>
            <a:softEdge rad="112500"/>
          </a:effectLst>
        </p:spPr>
      </p:pic>
    </p:spTree>
    <p:extLst>
      <p:ext uri="{BB962C8B-B14F-4D97-AF65-F5344CB8AC3E}">
        <p14:creationId xmlns:p14="http://schemas.microsoft.com/office/powerpoint/2010/main" val="2455721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OBJETIVIDAD</a:t>
            </a:r>
          </a:p>
        </p:txBody>
      </p:sp>
      <p:sp>
        <p:nvSpPr>
          <p:cNvPr id="5" name="CuadroTexto 4"/>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
        <p:nvSpPr>
          <p:cNvPr id="7" name="Rectángulo 6"/>
          <p:cNvSpPr/>
          <p:nvPr/>
        </p:nvSpPr>
        <p:spPr>
          <a:xfrm>
            <a:off x="582017" y="1412776"/>
            <a:ext cx="7962304" cy="1152128"/>
          </a:xfrm>
          <a:prstGeom prst="rect">
            <a:avLst/>
          </a:prstGeom>
          <a:no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latin typeface="Helvetica" panose="020B0604020202020204" pitchFamily="34" charset="0"/>
              </a:rPr>
              <a:t>Razón de la cual las acciones de control se realizan sobre la base de una debida e imparcial evaluación de fundamentos de hecho y de derecho, evitando apreciaciones subjetivas.</a:t>
            </a:r>
          </a:p>
        </p:txBody>
      </p:sp>
      <p:pic>
        <p:nvPicPr>
          <p:cNvPr id="8" name="Imagen 7" descr="http://userscontent2.emaze.com/images/0a3caf34-fb16-4ef3-8ffa-1d5544ddfd76/41cd92c5-d41f-44bd-9098-7d3f93bd2ec5.jpg"/>
          <p:cNvPicPr/>
          <p:nvPr/>
        </p:nvPicPr>
        <p:blipFill rotWithShape="1">
          <a:blip r:embed="rId2">
            <a:extLst>
              <a:ext uri="{28A0092B-C50C-407E-A947-70E740481C1C}">
                <a14:useLocalDpi xmlns:a14="http://schemas.microsoft.com/office/drawing/2010/main" val="0"/>
              </a:ext>
            </a:extLst>
          </a:blip>
          <a:srcRect l="4348" r="6521"/>
          <a:stretch/>
        </p:blipFill>
        <p:spPr bwMode="auto">
          <a:xfrm>
            <a:off x="3131840" y="2837837"/>
            <a:ext cx="2952328" cy="3312368"/>
          </a:xfrm>
          <a:prstGeom prst="rect">
            <a:avLst/>
          </a:prstGeom>
          <a:ln>
            <a:noFill/>
          </a:ln>
          <a:effectLst>
            <a:softEdge rad="112500"/>
          </a:effectLst>
        </p:spPr>
      </p:pic>
    </p:spTree>
    <p:extLst>
      <p:ext uri="{BB962C8B-B14F-4D97-AF65-F5344CB8AC3E}">
        <p14:creationId xmlns:p14="http://schemas.microsoft.com/office/powerpoint/2010/main" val="1565863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MATERIALIDAD</a:t>
            </a:r>
          </a:p>
        </p:txBody>
      </p:sp>
      <p:sp>
        <p:nvSpPr>
          <p:cNvPr id="6" name="CuadroTexto 5"/>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
        <p:nvSpPr>
          <p:cNvPr id="7" name="CuadroTexto 6"/>
          <p:cNvSpPr txBox="1"/>
          <p:nvPr/>
        </p:nvSpPr>
        <p:spPr>
          <a:xfrm>
            <a:off x="683568" y="1556792"/>
            <a:ext cx="7812856" cy="1015663"/>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Potestad del control para concentrar su actuación en las transacciones y operaciones de mayor significación económica o relevancia en la entidad examinada.</a:t>
            </a:r>
          </a:p>
        </p:txBody>
      </p:sp>
      <p:pic>
        <p:nvPicPr>
          <p:cNvPr id="8" name="Imagen 7" descr="http://www.ciudadredonda.org/admin/upload/Image/jacob/8ea965ba462624449113487118d229d8.png"/>
          <p:cNvPicPr/>
          <p:nvPr/>
        </p:nvPicPr>
        <p:blipFill>
          <a:blip r:embed="rId2">
            <a:extLst>
              <a:ext uri="{28A0092B-C50C-407E-A947-70E740481C1C}">
                <a14:useLocalDpi xmlns:a14="http://schemas.microsoft.com/office/drawing/2010/main" val="0"/>
              </a:ext>
            </a:extLst>
          </a:blip>
          <a:srcRect/>
          <a:stretch>
            <a:fillRect/>
          </a:stretch>
        </p:blipFill>
        <p:spPr bwMode="auto">
          <a:xfrm>
            <a:off x="899592" y="2924944"/>
            <a:ext cx="3022413" cy="2746670"/>
          </a:xfrm>
          <a:prstGeom prst="rect">
            <a:avLst/>
          </a:prstGeom>
          <a:ln>
            <a:noFill/>
          </a:ln>
          <a:effectLst>
            <a:softEdge rad="112500"/>
          </a:effectLst>
        </p:spPr>
      </p:pic>
      <p:pic>
        <p:nvPicPr>
          <p:cNvPr id="9" name="Imagen 8" descr="C:\Users\17890\Desktop\MD Echarate\ACTIVIDAD RECOPILACION DE INFORMACION\Trabajo de campo\SAM_1903.JPG"/>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924944"/>
            <a:ext cx="4428480" cy="2746670"/>
          </a:xfrm>
          <a:prstGeom prst="rect">
            <a:avLst/>
          </a:prstGeom>
          <a:ln>
            <a:noFill/>
          </a:ln>
          <a:effectLst>
            <a:softEdge rad="112500"/>
          </a:effectLst>
        </p:spPr>
      </p:pic>
    </p:spTree>
    <p:extLst>
      <p:ext uri="{BB962C8B-B14F-4D97-AF65-F5344CB8AC3E}">
        <p14:creationId xmlns:p14="http://schemas.microsoft.com/office/powerpoint/2010/main" val="3249499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EL CARÁCTER SELECTIVO DEL CONTROL</a:t>
            </a:r>
          </a:p>
        </p:txBody>
      </p:sp>
      <p:sp>
        <p:nvSpPr>
          <p:cNvPr id="6" name="CuadroTexto 5"/>
          <p:cNvSpPr txBox="1"/>
          <p:nvPr/>
        </p:nvSpPr>
        <p:spPr>
          <a:xfrm>
            <a:off x="6876256" y="6423139"/>
            <a:ext cx="1872208"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a:t>
            </a:r>
            <a:r>
              <a:rPr lang="es-PE" sz="1000" dirty="0">
                <a:solidFill>
                  <a:schemeClr val="tx1">
                    <a:lumMod val="95000"/>
                    <a:lumOff val="5000"/>
                  </a:schemeClr>
                </a:solidFill>
                <a:latin typeface="Helvetica" panose="020B0604020202020204" pitchFamily="34" charset="0"/>
              </a:rPr>
              <a:t>: Ley n.° 27785, art. 9°</a:t>
            </a:r>
          </a:p>
        </p:txBody>
      </p:sp>
      <p:sp>
        <p:nvSpPr>
          <p:cNvPr id="7" name="Rectángulo 6"/>
          <p:cNvSpPr/>
          <p:nvPr/>
        </p:nvSpPr>
        <p:spPr>
          <a:xfrm>
            <a:off x="590848" y="1484784"/>
            <a:ext cx="7962304" cy="11521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solidFill>
                  <a:schemeClr val="tx1"/>
                </a:solidFill>
                <a:latin typeface="Helvetica" panose="020B0604020202020204" pitchFamily="34" charset="0"/>
              </a:rPr>
              <a:t>Ejercida por el sistema en las entidades, sus órganos y actividades críticas de los mismos, que denoten mayor riesgo de incurrir en actos contra la probidad administrativa.</a:t>
            </a:r>
          </a:p>
        </p:txBody>
      </p:sp>
      <p:pic>
        <p:nvPicPr>
          <p:cNvPr id="8" name="Imagen 7" descr="http://ignaciosantiago.com/wp-content/uploads/2014/06/como-elegir-theme-wordpress-7.jpg"/>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852936"/>
            <a:ext cx="5256584" cy="2736304"/>
          </a:xfrm>
          <a:prstGeom prst="rect">
            <a:avLst/>
          </a:prstGeom>
          <a:ln>
            <a:noFill/>
          </a:ln>
          <a:effectLst>
            <a:softEdge rad="112500"/>
          </a:effectLst>
        </p:spPr>
      </p:pic>
    </p:spTree>
    <p:extLst>
      <p:ext uri="{BB962C8B-B14F-4D97-AF65-F5344CB8AC3E}">
        <p14:creationId xmlns:p14="http://schemas.microsoft.com/office/powerpoint/2010/main" val="1354731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DESCENTRALIZACIÓN DE LA GESTIÓN PÚBLICA</a:t>
            </a:r>
          </a:p>
        </p:txBody>
      </p:sp>
      <p:graphicFrame>
        <p:nvGraphicFramePr>
          <p:cNvPr id="4" name="Diagrama 3"/>
          <p:cNvGraphicFramePr/>
          <p:nvPr>
            <p:extLst>
              <p:ext uri="{D42A27DB-BD31-4B8C-83A1-F6EECF244321}">
                <p14:modId xmlns:p14="http://schemas.microsoft.com/office/powerpoint/2010/main" val="251701479"/>
              </p:ext>
            </p:extLst>
          </p:nvPr>
        </p:nvGraphicFramePr>
        <p:xfrm>
          <a:off x="539552" y="1196752"/>
          <a:ext cx="7992888"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683568" y="2060848"/>
            <a:ext cx="7560840" cy="1323439"/>
          </a:xfrm>
          <a:prstGeom prst="rect">
            <a:avLst/>
          </a:prstGeom>
          <a:noFill/>
        </p:spPr>
        <p:txBody>
          <a:bodyPr wrap="square" rtlCol="0">
            <a:spAutoFit/>
          </a:bodyPr>
          <a:lstStyle/>
          <a:p>
            <a:pPr algn="just"/>
            <a:r>
              <a:rPr lang="es-PE" sz="2000" dirty="0">
                <a:solidFill>
                  <a:srgbClr val="FFFFFF"/>
                </a:solidFill>
                <a:latin typeface="Helvetica" panose="020B0604020202020204" pitchFamily="34" charset="0"/>
              </a:rPr>
              <a:t>Art. n.° 188°: “La descentralización es una forma de organización democrática y constituye una política permanente de Estado, de carácter obligatorio, que tiene como objetivo fundamental el desarrollo integral del país (…)”</a:t>
            </a:r>
          </a:p>
        </p:txBody>
      </p:sp>
      <p:graphicFrame>
        <p:nvGraphicFramePr>
          <p:cNvPr id="6" name="Diagrama 5"/>
          <p:cNvGraphicFramePr/>
          <p:nvPr>
            <p:extLst>
              <p:ext uri="{D42A27DB-BD31-4B8C-83A1-F6EECF244321}">
                <p14:modId xmlns:p14="http://schemas.microsoft.com/office/powerpoint/2010/main" val="1534631925"/>
              </p:ext>
            </p:extLst>
          </p:nvPr>
        </p:nvGraphicFramePr>
        <p:xfrm>
          <a:off x="539552" y="3573016"/>
          <a:ext cx="8136904"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CuadroTexto 6"/>
          <p:cNvSpPr txBox="1"/>
          <p:nvPr/>
        </p:nvSpPr>
        <p:spPr>
          <a:xfrm>
            <a:off x="683568" y="4509120"/>
            <a:ext cx="7560840" cy="2092881"/>
          </a:xfrm>
          <a:prstGeom prst="rect">
            <a:avLst/>
          </a:prstGeom>
          <a:noFill/>
        </p:spPr>
        <p:txBody>
          <a:bodyPr wrap="square" rtlCol="0">
            <a:spAutoFit/>
          </a:bodyPr>
          <a:lstStyle/>
          <a:p>
            <a:pPr algn="just"/>
            <a:r>
              <a:rPr lang="es-PE" sz="2000" dirty="0">
                <a:solidFill>
                  <a:srgbClr val="FFFFFF"/>
                </a:solidFill>
                <a:latin typeface="Helvetica" panose="020B0604020202020204" pitchFamily="34" charset="0"/>
              </a:rPr>
              <a:t>Regula la estructura y organización del Estado Peruano en tres niveles de gobierno:</a:t>
            </a:r>
          </a:p>
          <a:p>
            <a:pPr algn="just"/>
            <a:endParaRPr lang="es-PE" sz="1000" dirty="0">
              <a:solidFill>
                <a:srgbClr val="FFFFFF"/>
              </a:solidFill>
              <a:latin typeface="Helvetica" panose="020B0604020202020204" pitchFamily="34" charset="0"/>
            </a:endParaRPr>
          </a:p>
          <a:p>
            <a:pPr algn="just"/>
            <a:r>
              <a:rPr lang="es-PE" sz="2000" dirty="0">
                <a:solidFill>
                  <a:srgbClr val="FFFFFF"/>
                </a:solidFill>
                <a:latin typeface="Helvetica" panose="020B0604020202020204" pitchFamily="34" charset="0"/>
              </a:rPr>
              <a:t>- Gobierno Regional	LOG   n.° 27867 16.nov.2002</a:t>
            </a:r>
          </a:p>
          <a:p>
            <a:pPr algn="just"/>
            <a:r>
              <a:rPr lang="es-PE" sz="2000" dirty="0">
                <a:solidFill>
                  <a:srgbClr val="FFFFFF"/>
                </a:solidFill>
                <a:latin typeface="Helvetica" panose="020B0604020202020204" pitchFamily="34" charset="0"/>
              </a:rPr>
              <a:t>- Gobierno Local	</a:t>
            </a:r>
            <a:r>
              <a:rPr lang="es-PE" sz="2000" dirty="0" err="1">
                <a:solidFill>
                  <a:srgbClr val="FFFFFF"/>
                </a:solidFill>
                <a:latin typeface="Helvetica" panose="020B0604020202020204" pitchFamily="34" charset="0"/>
              </a:rPr>
              <a:t>LOM</a:t>
            </a:r>
            <a:r>
              <a:rPr lang="es-PE" sz="2000" dirty="0">
                <a:solidFill>
                  <a:srgbClr val="FFFFFF"/>
                </a:solidFill>
                <a:latin typeface="Helvetica" panose="020B0604020202020204" pitchFamily="34" charset="0"/>
              </a:rPr>
              <a:t>   n.° 27972 26.may.2003 </a:t>
            </a:r>
          </a:p>
          <a:p>
            <a:pPr algn="just"/>
            <a:r>
              <a:rPr lang="es-PE" sz="2000" dirty="0">
                <a:solidFill>
                  <a:srgbClr val="FFFFFF"/>
                </a:solidFill>
                <a:latin typeface="Helvetica" panose="020B0604020202020204" pitchFamily="34" charset="0"/>
              </a:rPr>
              <a:t>- Gobierno Nacional	LOPE n.° 29158 19.dic.2007</a:t>
            </a:r>
          </a:p>
          <a:p>
            <a:pPr algn="just"/>
            <a:r>
              <a:rPr lang="es-PE" sz="2000" dirty="0">
                <a:solidFill>
                  <a:srgbClr val="FFFFFF"/>
                </a:solidFill>
                <a:latin typeface="Helvetica" panose="020B0604020202020204" pitchFamily="34" charset="0"/>
              </a:rPr>
              <a:t>  </a:t>
            </a:r>
          </a:p>
        </p:txBody>
      </p:sp>
    </p:spTree>
    <p:extLst>
      <p:ext uri="{BB962C8B-B14F-4D97-AF65-F5344CB8AC3E}">
        <p14:creationId xmlns:p14="http://schemas.microsoft.com/office/powerpoint/2010/main" val="4089682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PRESUNCIÓN DE LICITUD</a:t>
            </a:r>
          </a:p>
        </p:txBody>
      </p:sp>
      <p:sp>
        <p:nvSpPr>
          <p:cNvPr id="5" name="CuadroTexto 4"/>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
        <p:nvSpPr>
          <p:cNvPr id="8" name="Rectángulo 7"/>
          <p:cNvSpPr/>
          <p:nvPr/>
        </p:nvSpPr>
        <p:spPr>
          <a:xfrm>
            <a:off x="582017" y="1628800"/>
            <a:ext cx="7962304" cy="1080120"/>
          </a:xfrm>
          <a:prstGeom prst="rect">
            <a:avLst/>
          </a:prstGeom>
          <a:no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es-PE" sz="2000" dirty="0">
                <a:solidFill>
                  <a:schemeClr val="bg1"/>
                </a:solidFill>
                <a:latin typeface="Helvetica" panose="020B0604020202020204" pitchFamily="34" charset="0"/>
              </a:rPr>
              <a:t>Salvo prueba en contrario, se reputa que las autoridades, funcionarios y servidores de las entidades, han actuado con arreglo a las normas legales y administrativas pertinentes.</a:t>
            </a:r>
          </a:p>
        </p:txBody>
      </p:sp>
      <p:pic>
        <p:nvPicPr>
          <p:cNvPr id="9" name="Imagen 8" descr="http://www.eljuridistaoposiciones.com/wp-content/uploads/2015/05/141-300x237.jpg"/>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852936"/>
            <a:ext cx="3312368" cy="2880320"/>
          </a:xfrm>
          <a:prstGeom prst="rect">
            <a:avLst/>
          </a:prstGeom>
          <a:ln>
            <a:noFill/>
          </a:ln>
          <a:effectLst>
            <a:softEdge rad="112500"/>
          </a:effectLst>
        </p:spPr>
      </p:pic>
    </p:spTree>
    <p:extLst>
      <p:ext uri="{BB962C8B-B14F-4D97-AF65-F5344CB8AC3E}">
        <p14:creationId xmlns:p14="http://schemas.microsoft.com/office/powerpoint/2010/main" val="2556134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EL ACCESO A LA INFORMACIÓN</a:t>
            </a:r>
          </a:p>
        </p:txBody>
      </p:sp>
      <p:sp>
        <p:nvSpPr>
          <p:cNvPr id="6" name="CuadroTexto 5"/>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
        <p:nvSpPr>
          <p:cNvPr id="7" name="CuadroTexto 6"/>
          <p:cNvSpPr txBox="1"/>
          <p:nvPr/>
        </p:nvSpPr>
        <p:spPr>
          <a:xfrm>
            <a:off x="683568" y="1765265"/>
            <a:ext cx="7812856" cy="1015663"/>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Potestad de los órganos de control de requerir, conocer y examinar toda la información y documentación sobre las operaciones de la entidad, aunque sea secreta, necesaria para su función.</a:t>
            </a:r>
          </a:p>
        </p:txBody>
      </p:sp>
      <p:pic>
        <p:nvPicPr>
          <p:cNvPr id="8" name="Imagen 7" descr="http://rendiciondecuentas.org.mx/wp-content/uploads/2013/10/lupa.jpg"/>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140968"/>
            <a:ext cx="3352274" cy="2353281"/>
          </a:xfrm>
          <a:prstGeom prst="rect">
            <a:avLst/>
          </a:prstGeom>
          <a:ln>
            <a:noFill/>
          </a:ln>
          <a:effectLst>
            <a:softEdge rad="112500"/>
          </a:effectLst>
        </p:spPr>
      </p:pic>
      <p:pic>
        <p:nvPicPr>
          <p:cNvPr id="9" name="Imagen 8" descr="http://ayuntamientobarahona.com/wp-content/uploads/2015/04/aa1.jpg"/>
          <p:cNvPicPr/>
          <p:nvPr/>
        </p:nvPicPr>
        <p:blipFill rotWithShape="1">
          <a:blip r:embed="rId3">
            <a:extLst>
              <a:ext uri="{28A0092B-C50C-407E-A947-70E740481C1C}">
                <a14:useLocalDpi xmlns:a14="http://schemas.microsoft.com/office/drawing/2010/main" val="0"/>
              </a:ext>
            </a:extLst>
          </a:blip>
          <a:srcRect t="11943" b="11424"/>
          <a:stretch/>
        </p:blipFill>
        <p:spPr bwMode="auto">
          <a:xfrm>
            <a:off x="4716016" y="3140968"/>
            <a:ext cx="3024336" cy="2353281"/>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59956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RESERVA</a:t>
            </a:r>
          </a:p>
        </p:txBody>
      </p:sp>
      <p:sp>
        <p:nvSpPr>
          <p:cNvPr id="6" name="Rectángulo 5"/>
          <p:cNvSpPr/>
          <p:nvPr/>
        </p:nvSpPr>
        <p:spPr>
          <a:xfrm>
            <a:off x="590848" y="1556792"/>
            <a:ext cx="7962304" cy="11521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solidFill>
                  <a:schemeClr val="tx1"/>
                </a:solidFill>
                <a:latin typeface="Helvetica" panose="020B0604020202020204" pitchFamily="34" charset="0"/>
              </a:rPr>
              <a:t>Se encuentra prohibido que durante la ejecución del control se revele información que pueda causar daño a la entidad, a su personal o al sistema, o dificulte la tarea de este último.</a:t>
            </a:r>
          </a:p>
        </p:txBody>
      </p:sp>
      <p:pic>
        <p:nvPicPr>
          <p:cNvPr id="2" name="Imagen 1"/>
          <p:cNvPicPr>
            <a:picLocks noChangeAspect="1"/>
          </p:cNvPicPr>
          <p:nvPr/>
        </p:nvPicPr>
        <p:blipFill>
          <a:blip r:embed="rId2"/>
          <a:stretch>
            <a:fillRect/>
          </a:stretch>
        </p:blipFill>
        <p:spPr>
          <a:xfrm>
            <a:off x="1187177" y="3356992"/>
            <a:ext cx="4752975" cy="2162175"/>
          </a:xfrm>
          <a:prstGeom prst="rect">
            <a:avLst/>
          </a:prstGeom>
        </p:spPr>
      </p:pic>
      <p:sp>
        <p:nvSpPr>
          <p:cNvPr id="11" name="CuadroTexto 10"/>
          <p:cNvSpPr txBox="1"/>
          <p:nvPr/>
        </p:nvSpPr>
        <p:spPr>
          <a:xfrm>
            <a:off x="6876256" y="6423139"/>
            <a:ext cx="1872208" cy="246221"/>
          </a:xfrm>
          <a:prstGeom prst="rect">
            <a:avLst/>
          </a:prstGeom>
          <a:noFill/>
        </p:spPr>
        <p:txBody>
          <a:bodyPr wrap="square" rtlCol="0">
            <a:spAutoFit/>
          </a:bodyPr>
          <a:lstStyle/>
          <a:p>
            <a:r>
              <a:rPr lang="es-PE" sz="1000" b="1" dirty="0">
                <a:latin typeface="Helvetica" panose="020B0604020202020204" pitchFamily="34" charset="0"/>
              </a:rPr>
              <a:t>Fuente</a:t>
            </a:r>
            <a:r>
              <a:rPr lang="es-PE" sz="1000" dirty="0">
                <a:latin typeface="Helvetica" panose="020B0604020202020204" pitchFamily="34" charset="0"/>
              </a:rPr>
              <a:t>: Ley n.° 27785, art. 9°</a:t>
            </a:r>
          </a:p>
        </p:txBody>
      </p:sp>
      <p:pic>
        <p:nvPicPr>
          <p:cNvPr id="3" name="Imagen 2"/>
          <p:cNvPicPr>
            <a:picLocks noChangeAspect="1"/>
          </p:cNvPicPr>
          <p:nvPr/>
        </p:nvPicPr>
        <p:blipFill>
          <a:blip r:embed="rId3"/>
          <a:stretch>
            <a:fillRect/>
          </a:stretch>
        </p:blipFill>
        <p:spPr>
          <a:xfrm>
            <a:off x="6012160" y="2961067"/>
            <a:ext cx="1952625" cy="3209925"/>
          </a:xfrm>
          <a:prstGeom prst="rect">
            <a:avLst/>
          </a:prstGeom>
        </p:spPr>
      </p:pic>
    </p:spTree>
    <p:extLst>
      <p:ext uri="{BB962C8B-B14F-4D97-AF65-F5344CB8AC3E}">
        <p14:creationId xmlns:p14="http://schemas.microsoft.com/office/powerpoint/2010/main" val="6853108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CONTINUIDAD DE LAS OPERACIONES</a:t>
            </a:r>
          </a:p>
        </p:txBody>
      </p:sp>
      <p:sp>
        <p:nvSpPr>
          <p:cNvPr id="5" name="CuadroTexto 4"/>
          <p:cNvSpPr txBox="1"/>
          <p:nvPr/>
        </p:nvSpPr>
        <p:spPr>
          <a:xfrm>
            <a:off x="6876256" y="6423139"/>
            <a:ext cx="1872208" cy="246221"/>
          </a:xfrm>
          <a:prstGeom prst="rect">
            <a:avLst/>
          </a:prstGeom>
          <a:noFill/>
        </p:spPr>
        <p:txBody>
          <a:bodyPr wrap="square" rtlCol="0">
            <a:spAutoFit/>
          </a:bodyPr>
          <a:lstStyle/>
          <a:p>
            <a:r>
              <a:rPr lang="es-PE" sz="1000" b="1" dirty="0">
                <a:solidFill>
                  <a:srgbClr val="FFFFFF"/>
                </a:solidFill>
                <a:latin typeface="Helvetica" panose="020B0604020202020204" pitchFamily="34" charset="0"/>
              </a:rPr>
              <a:t>Fuente</a:t>
            </a:r>
            <a:r>
              <a:rPr lang="es-PE" sz="1000" dirty="0">
                <a:solidFill>
                  <a:srgbClr val="FFFFFF"/>
                </a:solidFill>
                <a:latin typeface="Helvetica" panose="020B0604020202020204" pitchFamily="34" charset="0"/>
              </a:rPr>
              <a:t>: Ley n.° 27785, art. 9°</a:t>
            </a:r>
          </a:p>
        </p:txBody>
      </p:sp>
      <p:sp>
        <p:nvSpPr>
          <p:cNvPr id="8" name="Rectángulo 7"/>
          <p:cNvSpPr/>
          <p:nvPr/>
        </p:nvSpPr>
        <p:spPr>
          <a:xfrm>
            <a:off x="582017" y="1700808"/>
            <a:ext cx="7962304" cy="720080"/>
          </a:xfrm>
          <a:prstGeom prst="rect">
            <a:avLst/>
          </a:prstGeom>
          <a:no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a:t>No afecta el funcionamiento de la entidad  al efectuar una acción de control.</a:t>
            </a:r>
          </a:p>
        </p:txBody>
      </p:sp>
      <p:pic>
        <p:nvPicPr>
          <p:cNvPr id="6" name="Imagen 5" descr="http://s3-eu-west-1.amazonaws.com/rankia/images/valoraciones/0014/4095/entrepreneur-1.jpeg?1394469411"/>
          <p:cNvPicPr/>
          <p:nvPr/>
        </p:nvPicPr>
        <p:blipFill>
          <a:blip r:embed="rId2">
            <a:extLst>
              <a:ext uri="{28A0092B-C50C-407E-A947-70E740481C1C}">
                <a14:useLocalDpi xmlns:a14="http://schemas.microsoft.com/office/drawing/2010/main" val="0"/>
              </a:ext>
            </a:extLst>
          </a:blip>
          <a:srcRect/>
          <a:stretch>
            <a:fillRect/>
          </a:stretch>
        </p:blipFill>
        <p:spPr bwMode="auto">
          <a:xfrm>
            <a:off x="1038796" y="2852936"/>
            <a:ext cx="4248472" cy="2808312"/>
          </a:xfrm>
          <a:prstGeom prst="rect">
            <a:avLst/>
          </a:prstGeom>
          <a:ln>
            <a:noFill/>
          </a:ln>
          <a:effectLst>
            <a:softEdge rad="112500"/>
          </a:effectLst>
        </p:spPr>
      </p:pic>
      <p:pic>
        <p:nvPicPr>
          <p:cNvPr id="2050" name="Picture 2" descr="http://sameens.dia.uned.es/Trabajos11/Trab_Publicos/Trab_2/Lopez_Rodriguez_2/imagenes/s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917" y="2852936"/>
            <a:ext cx="3038475" cy="2808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120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PUBLICIDAD</a:t>
            </a:r>
          </a:p>
        </p:txBody>
      </p:sp>
      <p:sp>
        <p:nvSpPr>
          <p:cNvPr id="6" name="CuadroTexto 5"/>
          <p:cNvSpPr txBox="1"/>
          <p:nvPr/>
        </p:nvSpPr>
        <p:spPr>
          <a:xfrm>
            <a:off x="6876256" y="6423139"/>
            <a:ext cx="1872208" cy="246221"/>
          </a:xfrm>
          <a:prstGeom prst="rect">
            <a:avLst/>
          </a:prstGeom>
          <a:noFill/>
        </p:spPr>
        <p:txBody>
          <a:bodyPr wrap="square" rtlCol="0">
            <a:spAutoFit/>
          </a:bodyPr>
          <a:lstStyle/>
          <a:p>
            <a:r>
              <a:rPr lang="es-PE" sz="1000" b="1" dirty="0">
                <a:solidFill>
                  <a:srgbClr val="FFFFFF"/>
                </a:solidFill>
                <a:latin typeface="Helvetica" panose="020B0604020202020204" pitchFamily="34" charset="0"/>
              </a:rPr>
              <a:t>Fuente</a:t>
            </a:r>
            <a:r>
              <a:rPr lang="es-PE" sz="1000" dirty="0">
                <a:solidFill>
                  <a:srgbClr val="FFFFFF"/>
                </a:solidFill>
                <a:latin typeface="Helvetica" panose="020B0604020202020204" pitchFamily="34" charset="0"/>
              </a:rPr>
              <a:t>: Ley n.° 27785, art. 9°</a:t>
            </a:r>
          </a:p>
        </p:txBody>
      </p:sp>
      <p:sp>
        <p:nvSpPr>
          <p:cNvPr id="7" name="CuadroTexto 6"/>
          <p:cNvSpPr txBox="1"/>
          <p:nvPr/>
        </p:nvSpPr>
        <p:spPr>
          <a:xfrm>
            <a:off x="683568" y="1405225"/>
            <a:ext cx="7812856" cy="1015663"/>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Difusión oportuna de los resultados de las acciones de control u otras realizadas por los órganos de control, mediante los mecanismos que la Contraloría General considere pertinentes.</a:t>
            </a:r>
          </a:p>
        </p:txBody>
      </p:sp>
      <p:pic>
        <p:nvPicPr>
          <p:cNvPr id="5" name="Imagen 4"/>
          <p:cNvPicPr/>
          <p:nvPr/>
        </p:nvPicPr>
        <p:blipFill rotWithShape="1">
          <a:blip r:embed="rId2"/>
          <a:srcRect l="12334" t="8851" r="12537" b="8872"/>
          <a:stretch/>
        </p:blipFill>
        <p:spPr bwMode="auto">
          <a:xfrm>
            <a:off x="1763688" y="2593787"/>
            <a:ext cx="5832648" cy="3643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24494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PARTICIPACIÓN CIUDADANA</a:t>
            </a:r>
          </a:p>
        </p:txBody>
      </p:sp>
      <p:sp>
        <p:nvSpPr>
          <p:cNvPr id="6" name="Rectángulo 5"/>
          <p:cNvSpPr/>
          <p:nvPr/>
        </p:nvSpPr>
        <p:spPr>
          <a:xfrm>
            <a:off x="590848" y="1484784"/>
            <a:ext cx="7962304" cy="8640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solidFill>
                  <a:schemeClr val="tx1">
                    <a:lumMod val="95000"/>
                    <a:lumOff val="5000"/>
                  </a:schemeClr>
                </a:solidFill>
                <a:latin typeface="Helvetica" panose="020B0604020202020204" pitchFamily="34" charset="0"/>
              </a:rPr>
              <a:t>Permita la contribución de la ciudadanía en el ejercicio del control gubernamental.</a:t>
            </a:r>
          </a:p>
        </p:txBody>
      </p:sp>
      <p:pic>
        <p:nvPicPr>
          <p:cNvPr id="4" name="Imagen 3" descr="http://static.wixstatic.com/media/9f2aca_50fec589af47400bbca94cfb843cc569.jpg"/>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15580"/>
            <a:ext cx="5616624" cy="2880320"/>
          </a:xfrm>
          <a:prstGeom prst="rect">
            <a:avLst/>
          </a:prstGeom>
          <a:noFill/>
          <a:ln>
            <a:noFill/>
          </a:ln>
        </p:spPr>
      </p:pic>
      <p:sp>
        <p:nvSpPr>
          <p:cNvPr id="5" name="CuadroTexto 4"/>
          <p:cNvSpPr txBox="1"/>
          <p:nvPr/>
        </p:nvSpPr>
        <p:spPr>
          <a:xfrm>
            <a:off x="6876256" y="6423139"/>
            <a:ext cx="1872208" cy="246221"/>
          </a:xfrm>
          <a:prstGeom prst="rect">
            <a:avLst/>
          </a:prstGeom>
          <a:noFill/>
        </p:spPr>
        <p:txBody>
          <a:bodyPr wrap="square" rtlCol="0">
            <a:spAutoFit/>
          </a:bodyPr>
          <a:lstStyle/>
          <a:p>
            <a:r>
              <a:rPr lang="es-PE" sz="1000" b="1" dirty="0">
                <a:latin typeface="Helvetica" panose="020B0604020202020204" pitchFamily="34" charset="0"/>
              </a:rPr>
              <a:t>Fuente</a:t>
            </a:r>
            <a:r>
              <a:rPr lang="es-PE" sz="1000" dirty="0">
                <a:latin typeface="Helvetica" panose="020B0604020202020204" pitchFamily="34" charset="0"/>
              </a:rPr>
              <a:t>: Ley n.° 27785, art. 9°</a:t>
            </a:r>
          </a:p>
        </p:txBody>
      </p:sp>
      <p:pic>
        <p:nvPicPr>
          <p:cNvPr id="3078" name="Picture 6" descr="https://appscgr.contraloria.gob.pe/sinad/Content/Img/crSinadLogoTx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140968"/>
            <a:ext cx="2447925" cy="21812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4946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PRINCIPIOS DEL CONTROL GUBERNAMENTAL</a:t>
            </a:r>
          </a:p>
          <a:p>
            <a:pPr algn="ctr"/>
            <a:r>
              <a:rPr lang="es-PE" sz="3000" b="1" dirty="0">
                <a:solidFill>
                  <a:srgbClr val="FFFFFF"/>
                </a:solidFill>
                <a:latin typeface="Helvetica" panose="020B0604020202020204" pitchFamily="34" charset="0"/>
              </a:rPr>
              <a:t>LA FLEXIBILIDAD</a:t>
            </a:r>
          </a:p>
        </p:txBody>
      </p:sp>
      <p:sp>
        <p:nvSpPr>
          <p:cNvPr id="5" name="Rectángulo 4"/>
          <p:cNvSpPr/>
          <p:nvPr/>
        </p:nvSpPr>
        <p:spPr>
          <a:xfrm>
            <a:off x="582017" y="1628800"/>
            <a:ext cx="7962304" cy="1440160"/>
          </a:xfrm>
          <a:prstGeom prst="rect">
            <a:avLst/>
          </a:prstGeom>
          <a:no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latin typeface="Helvetica" panose="020B0604020202020204" pitchFamily="34" charset="0"/>
              </a:rPr>
              <a:t>Debe de otorgarse prioridad al logro de las metas propuestas, respecto de aquellos formalismos cuya omisión no incida en la validez de la operación objeto de la verificación, ni determinen aspectos relevantes en la decisión final.</a:t>
            </a:r>
          </a:p>
        </p:txBody>
      </p:sp>
      <p:pic>
        <p:nvPicPr>
          <p:cNvPr id="7" name="Imagen 6" descr="http://www.comercioaldetalle.mx/revista/images/articulos/9aseptflecs.jpg"/>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356992"/>
            <a:ext cx="3672408" cy="2736304"/>
          </a:xfrm>
          <a:prstGeom prst="rect">
            <a:avLst/>
          </a:prstGeom>
          <a:ln>
            <a:noFill/>
          </a:ln>
          <a:effectLst>
            <a:softEdge rad="112500"/>
          </a:effectLst>
        </p:spPr>
      </p:pic>
      <p:sp>
        <p:nvSpPr>
          <p:cNvPr id="8" name="CuadroTexto 7"/>
          <p:cNvSpPr txBox="1"/>
          <p:nvPr/>
        </p:nvSpPr>
        <p:spPr>
          <a:xfrm>
            <a:off x="6876256" y="6423139"/>
            <a:ext cx="1872208"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a:t>
            </a:r>
            <a:r>
              <a:rPr lang="es-PE" sz="1000" dirty="0">
                <a:solidFill>
                  <a:schemeClr val="bg1"/>
                </a:solidFill>
                <a:latin typeface="Helvetica" panose="020B0604020202020204" pitchFamily="34" charset="0"/>
              </a:rPr>
              <a:t>: Ley n.° 27785, art. 9°</a:t>
            </a:r>
          </a:p>
        </p:txBody>
      </p:sp>
    </p:spTree>
    <p:extLst>
      <p:ext uri="{BB962C8B-B14F-4D97-AF65-F5344CB8AC3E}">
        <p14:creationId xmlns:p14="http://schemas.microsoft.com/office/powerpoint/2010/main" val="244601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CuadroTexto 1"/>
          <p:cNvSpPr txBox="1"/>
          <p:nvPr/>
        </p:nvSpPr>
        <p:spPr>
          <a:xfrm>
            <a:off x="1043608" y="2324487"/>
            <a:ext cx="7560840" cy="2400657"/>
          </a:xfrm>
          <a:prstGeom prst="rect">
            <a:avLst/>
          </a:prstGeom>
          <a:noFill/>
        </p:spPr>
        <p:txBody>
          <a:bodyPr wrap="square" rtlCol="0">
            <a:spAutoFit/>
          </a:bodyPr>
          <a:lstStyle/>
          <a:p>
            <a:pPr algn="ctr"/>
            <a:r>
              <a:rPr lang="es-PE" sz="5000" b="1" dirty="0">
                <a:solidFill>
                  <a:srgbClr val="FFFFFF"/>
                </a:solidFill>
                <a:latin typeface="Helvetica" panose="020B0604020202020204" pitchFamily="34" charset="0"/>
              </a:rPr>
              <a:t>NORMAS GENERALES DE CONTROL GUBERNAMENTAL</a:t>
            </a:r>
          </a:p>
        </p:txBody>
      </p:sp>
    </p:spTree>
    <p:extLst>
      <p:ext uri="{BB962C8B-B14F-4D97-AF65-F5344CB8AC3E}">
        <p14:creationId xmlns:p14="http://schemas.microsoft.com/office/powerpoint/2010/main" val="3092105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GENERALES DE CONTROL GUBERNAMENTAL</a:t>
            </a:r>
          </a:p>
        </p:txBody>
      </p:sp>
      <p:pic>
        <p:nvPicPr>
          <p:cNvPr id="6" name="Picture 2" descr="http://www.evaluacionefqm.com/wp-content/uploads/2010/01/calidad.jpg"/>
          <p:cNvPicPr>
            <a:picLocks noChangeAspect="1" noChangeArrowheads="1"/>
          </p:cNvPicPr>
          <p:nvPr/>
        </p:nvPicPr>
        <p:blipFill>
          <a:blip r:embed="rId2" cstate="print"/>
          <a:srcRect/>
          <a:stretch>
            <a:fillRect/>
          </a:stretch>
        </p:blipFill>
        <p:spPr bwMode="auto">
          <a:xfrm>
            <a:off x="467544" y="2013395"/>
            <a:ext cx="3032207" cy="3672408"/>
          </a:xfrm>
          <a:prstGeom prst="rect">
            <a:avLst/>
          </a:prstGeom>
          <a:ln>
            <a:noFill/>
          </a:ln>
          <a:effectLst>
            <a:softEdge rad="112500"/>
          </a:effectLst>
        </p:spPr>
      </p:pic>
      <p:sp>
        <p:nvSpPr>
          <p:cNvPr id="7" name="20 Llamada rectangular redondeada"/>
          <p:cNvSpPr/>
          <p:nvPr/>
        </p:nvSpPr>
        <p:spPr>
          <a:xfrm>
            <a:off x="3499751" y="1545343"/>
            <a:ext cx="5032689" cy="1811649"/>
          </a:xfrm>
          <a:prstGeom prst="wedgeRoundRectCallout">
            <a:avLst>
              <a:gd name="adj1" fmla="val -62803"/>
              <a:gd name="adj2" fmla="val 41516"/>
              <a:gd name="adj3" fmla="val 16667"/>
            </a:avLst>
          </a:prstGeom>
          <a:noFill/>
          <a:ln>
            <a:solidFill>
              <a:srgbClr val="FF999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s-PE" sz="2000" dirty="0">
                <a:solidFill>
                  <a:sysClr val="windowText" lastClr="000000"/>
                </a:solidFill>
                <a:latin typeface="Helvetica" panose="020B0604020202020204" pitchFamily="34" charset="0"/>
              </a:rPr>
              <a:t>Documento normativo superior que establece la organización y funcionamiento de los servicios que los órganos del Sistema Nacional de Control brindan a las entidades y la ciudadanía.</a:t>
            </a:r>
          </a:p>
        </p:txBody>
      </p:sp>
      <p:sp>
        <p:nvSpPr>
          <p:cNvPr id="8" name="21 Llamada rectangular redondeada"/>
          <p:cNvSpPr/>
          <p:nvPr/>
        </p:nvSpPr>
        <p:spPr>
          <a:xfrm>
            <a:off x="3997316" y="3933056"/>
            <a:ext cx="4326971" cy="2016224"/>
          </a:xfrm>
          <a:prstGeom prst="wedgeRoundRectCallout">
            <a:avLst>
              <a:gd name="adj1" fmla="val -60975"/>
              <a:gd name="adj2" fmla="val -28169"/>
              <a:gd name="adj3" fmla="val 16667"/>
            </a:avLst>
          </a:prstGeom>
          <a:noFill/>
          <a:ln>
            <a:solidFill>
              <a:srgbClr val="FF999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s-PE" sz="2000" dirty="0">
                <a:solidFill>
                  <a:sysClr val="windowText" lastClr="000000"/>
                </a:solidFill>
                <a:latin typeface="Helvetica" panose="020B0604020202020204" pitchFamily="34" charset="0"/>
              </a:rPr>
              <a:t>Disposiciones de obligatorio cumplimiento para la realización del control gubernamental bajo estándares adecuados de calidad, que garanticen su ejercicio con eficiencia, objetividad e idoneidad. </a:t>
            </a:r>
          </a:p>
        </p:txBody>
      </p:sp>
      <p:sp>
        <p:nvSpPr>
          <p:cNvPr id="9" name="23 CuadroTexto"/>
          <p:cNvSpPr txBox="1"/>
          <p:nvPr/>
        </p:nvSpPr>
        <p:spPr>
          <a:xfrm>
            <a:off x="6799500" y="6453538"/>
            <a:ext cx="2309004"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 </a:t>
            </a:r>
            <a:r>
              <a:rPr lang="es-PE" sz="1000" dirty="0" err="1">
                <a:solidFill>
                  <a:schemeClr val="tx1">
                    <a:lumMod val="95000"/>
                    <a:lumOff val="5000"/>
                  </a:schemeClr>
                </a:solidFill>
                <a:latin typeface="Helvetica" panose="020B0604020202020204" pitchFamily="34" charset="0"/>
              </a:rPr>
              <a:t>R.C</a:t>
            </a:r>
            <a:r>
              <a:rPr lang="es-PE" sz="1000" dirty="0">
                <a:solidFill>
                  <a:schemeClr val="tx1">
                    <a:lumMod val="95000"/>
                    <a:lumOff val="5000"/>
                  </a:schemeClr>
                </a:solidFill>
                <a:latin typeface="Helvetica" panose="020B0604020202020204" pitchFamily="34" charset="0"/>
              </a:rPr>
              <a:t>. n.° 273-2014-CG</a:t>
            </a:r>
          </a:p>
        </p:txBody>
      </p:sp>
    </p:spTree>
    <p:extLst>
      <p:ext uri="{BB962C8B-B14F-4D97-AF65-F5344CB8AC3E}">
        <p14:creationId xmlns:p14="http://schemas.microsoft.com/office/powerpoint/2010/main" val="1365429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GENERALES DE CONTROL GUBERNAMENTAL</a:t>
            </a:r>
          </a:p>
        </p:txBody>
      </p:sp>
      <p:sp>
        <p:nvSpPr>
          <p:cNvPr id="5" name="23 CuadroTexto"/>
          <p:cNvSpPr txBox="1"/>
          <p:nvPr/>
        </p:nvSpPr>
        <p:spPr>
          <a:xfrm>
            <a:off x="6799500" y="6453538"/>
            <a:ext cx="2309004"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 </a:t>
            </a:r>
            <a:r>
              <a:rPr lang="es-PE" sz="1000" dirty="0" err="1">
                <a:solidFill>
                  <a:schemeClr val="bg1"/>
                </a:solidFill>
                <a:latin typeface="Helvetica" panose="020B0604020202020204" pitchFamily="34" charset="0"/>
              </a:rPr>
              <a:t>R.C</a:t>
            </a:r>
            <a:r>
              <a:rPr lang="es-PE" sz="1000" dirty="0">
                <a:solidFill>
                  <a:schemeClr val="bg1"/>
                </a:solidFill>
                <a:latin typeface="Helvetica" panose="020B0604020202020204" pitchFamily="34" charset="0"/>
              </a:rPr>
              <a:t>. n.° 273-2014-CG</a:t>
            </a:r>
          </a:p>
        </p:txBody>
      </p:sp>
      <p:pic>
        <p:nvPicPr>
          <p:cNvPr id="7" name="Picture 6" descr="http://www.altag.net/wp-content/uploads/2013/09/Para-desarrollar-el-liderazgo-hay-que-renunciar-al-control.jpg"/>
          <p:cNvPicPr>
            <a:picLocks noChangeAspect="1" noChangeArrowheads="1"/>
          </p:cNvPicPr>
          <p:nvPr/>
        </p:nvPicPr>
        <p:blipFill>
          <a:blip r:embed="rId2"/>
          <a:srcRect/>
          <a:stretch>
            <a:fillRect/>
          </a:stretch>
        </p:blipFill>
        <p:spPr bwMode="auto">
          <a:xfrm>
            <a:off x="467544" y="2087068"/>
            <a:ext cx="2628937" cy="3286148"/>
          </a:xfrm>
          <a:prstGeom prst="rect">
            <a:avLst/>
          </a:prstGeom>
          <a:ln>
            <a:noFill/>
          </a:ln>
          <a:effectLst>
            <a:softEdge rad="112500"/>
          </a:effectLst>
        </p:spPr>
      </p:pic>
      <p:sp>
        <p:nvSpPr>
          <p:cNvPr id="8" name="6 Rectángulo redondeado"/>
          <p:cNvSpPr/>
          <p:nvPr/>
        </p:nvSpPr>
        <p:spPr>
          <a:xfrm>
            <a:off x="3131840" y="1357298"/>
            <a:ext cx="4071966" cy="571504"/>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r>
              <a:rPr lang="es-PE" sz="1500" dirty="0">
                <a:ln w="38100">
                  <a:noFill/>
                </a:ln>
                <a:latin typeface="Helvetica" panose="020B0604020202020204" pitchFamily="34" charset="0"/>
              </a:rPr>
              <a:t>I. MARCO CONCEPTUAL</a:t>
            </a:r>
          </a:p>
        </p:txBody>
      </p:sp>
      <p:sp>
        <p:nvSpPr>
          <p:cNvPr id="9" name="18 Rectángulo redondeado"/>
          <p:cNvSpPr/>
          <p:nvPr/>
        </p:nvSpPr>
        <p:spPr>
          <a:xfrm>
            <a:off x="3131840" y="2071678"/>
            <a:ext cx="4286280" cy="571504"/>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r>
              <a:rPr lang="es-PE" sz="1500" dirty="0">
                <a:ln w="38100">
                  <a:noFill/>
                </a:ln>
                <a:latin typeface="Helvetica" panose="020B0604020202020204" pitchFamily="34" charset="0"/>
              </a:rPr>
              <a:t>II. NORMAS DE DESEMPEÑO PROFESIONAL</a:t>
            </a:r>
          </a:p>
        </p:txBody>
      </p:sp>
      <p:sp>
        <p:nvSpPr>
          <p:cNvPr id="10" name="19 Rectángulo redondeado"/>
          <p:cNvSpPr/>
          <p:nvPr/>
        </p:nvSpPr>
        <p:spPr>
          <a:xfrm>
            <a:off x="3131840" y="2786058"/>
            <a:ext cx="4286280" cy="571504"/>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r>
              <a:rPr lang="es-PE" sz="1500" dirty="0">
                <a:ln w="38100">
                  <a:noFill/>
                </a:ln>
                <a:latin typeface="Helvetica" panose="020B0604020202020204" pitchFamily="34" charset="0"/>
              </a:rPr>
              <a:t>III. NORMAS DE GESTIÓN DE LA CALIDAD</a:t>
            </a:r>
          </a:p>
        </p:txBody>
      </p:sp>
      <p:sp>
        <p:nvSpPr>
          <p:cNvPr id="11" name="20 Rectángulo redondeado"/>
          <p:cNvSpPr/>
          <p:nvPr/>
        </p:nvSpPr>
        <p:spPr>
          <a:xfrm>
            <a:off x="3131840" y="3500438"/>
            <a:ext cx="5357850" cy="571504"/>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r>
              <a:rPr lang="es-PE" sz="1500" dirty="0">
                <a:ln w="38100">
                  <a:noFill/>
                </a:ln>
                <a:latin typeface="Helvetica" panose="020B0604020202020204" pitchFamily="34" charset="0"/>
              </a:rPr>
              <a:t>IV. NORMAS COMUNES DE SERVICIOS DE CONTROL</a:t>
            </a:r>
          </a:p>
        </p:txBody>
      </p:sp>
      <p:sp>
        <p:nvSpPr>
          <p:cNvPr id="13" name="21 Rectángulo redondeado"/>
          <p:cNvSpPr/>
          <p:nvPr/>
        </p:nvSpPr>
        <p:spPr>
          <a:xfrm>
            <a:off x="3131840" y="4214818"/>
            <a:ext cx="5357850" cy="571504"/>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r>
              <a:rPr lang="es-PE" sz="1500">
                <a:ln w="38100">
                  <a:noFill/>
                </a:ln>
                <a:latin typeface="Helvetica" panose="020B0604020202020204" pitchFamily="34" charset="0"/>
              </a:rPr>
              <a:t>V. </a:t>
            </a:r>
            <a:r>
              <a:rPr lang="es-PE" sz="1500" dirty="0">
                <a:ln w="38100">
                  <a:noFill/>
                </a:ln>
                <a:latin typeface="Helvetica" panose="020B0604020202020204" pitchFamily="34" charset="0"/>
              </a:rPr>
              <a:t>NORMAS DE SERVICIOS DE CONTROL PREVIO</a:t>
            </a:r>
          </a:p>
        </p:txBody>
      </p:sp>
      <p:sp>
        <p:nvSpPr>
          <p:cNvPr id="14" name="22 Rectángulo redondeado"/>
          <p:cNvSpPr/>
          <p:nvPr/>
        </p:nvSpPr>
        <p:spPr>
          <a:xfrm>
            <a:off x="3131840" y="4929198"/>
            <a:ext cx="5472608" cy="571504"/>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r>
              <a:rPr lang="es-PE" sz="1500" dirty="0">
                <a:ln w="38100">
                  <a:noFill/>
                </a:ln>
                <a:latin typeface="Helvetica" panose="020B0604020202020204" pitchFamily="34" charset="0"/>
              </a:rPr>
              <a:t>VI. NORMAS DE SERVICIOS DE CONTROL SIMULTÁNEO</a:t>
            </a:r>
          </a:p>
        </p:txBody>
      </p:sp>
      <p:sp>
        <p:nvSpPr>
          <p:cNvPr id="15" name="24 Rectángulo redondeado"/>
          <p:cNvSpPr/>
          <p:nvPr/>
        </p:nvSpPr>
        <p:spPr>
          <a:xfrm>
            <a:off x="3131840" y="5643578"/>
            <a:ext cx="5357850" cy="571504"/>
          </a:xfrm>
          <a:prstGeom prst="roundRect">
            <a:avLst/>
          </a:prstGeom>
          <a:ln w="3175">
            <a:solidFill>
              <a:srgbClr val="CC6600"/>
            </a:solidFill>
          </a:ln>
        </p:spPr>
        <p:style>
          <a:lnRef idx="1">
            <a:schemeClr val="accent4"/>
          </a:lnRef>
          <a:fillRef idx="3">
            <a:schemeClr val="accent4"/>
          </a:fillRef>
          <a:effectRef idx="2">
            <a:schemeClr val="accent4"/>
          </a:effectRef>
          <a:fontRef idx="minor">
            <a:schemeClr val="lt1"/>
          </a:fontRef>
        </p:style>
        <p:txBody>
          <a:bodyPr rtlCol="0" anchor="ctr"/>
          <a:lstStyle/>
          <a:p>
            <a:r>
              <a:rPr lang="es-PE" sz="1500" dirty="0">
                <a:ln w="38100">
                  <a:noFill/>
                </a:ln>
                <a:latin typeface="Helvetica" panose="020B0604020202020204" pitchFamily="34" charset="0"/>
              </a:rPr>
              <a:t>VII. NORMAS DE SERVICIOS DE CONTROL POSTERIOR</a:t>
            </a:r>
          </a:p>
        </p:txBody>
      </p:sp>
      <p:sp>
        <p:nvSpPr>
          <p:cNvPr id="17" name="25 Flecha abajo"/>
          <p:cNvSpPr/>
          <p:nvPr/>
        </p:nvSpPr>
        <p:spPr>
          <a:xfrm>
            <a:off x="3346154" y="1857364"/>
            <a:ext cx="285752" cy="285752"/>
          </a:xfrm>
          <a:prstGeom prst="downArrow">
            <a:avLst/>
          </a:prstGeom>
          <a:solidFill>
            <a:srgbClr val="C0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Helvetica" panose="020B0604020202020204" pitchFamily="34" charset="0"/>
            </a:endParaRPr>
          </a:p>
        </p:txBody>
      </p:sp>
      <p:sp>
        <p:nvSpPr>
          <p:cNvPr id="18" name="26 Flecha abajo"/>
          <p:cNvSpPr/>
          <p:nvPr/>
        </p:nvSpPr>
        <p:spPr>
          <a:xfrm>
            <a:off x="3346154" y="2571744"/>
            <a:ext cx="285752" cy="285752"/>
          </a:xfrm>
          <a:prstGeom prst="downArrow">
            <a:avLst/>
          </a:prstGeom>
          <a:solidFill>
            <a:srgbClr val="C0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Helvetica" panose="020B0604020202020204" pitchFamily="34" charset="0"/>
            </a:endParaRPr>
          </a:p>
        </p:txBody>
      </p:sp>
      <p:sp>
        <p:nvSpPr>
          <p:cNvPr id="19" name="27 Flecha abajo"/>
          <p:cNvSpPr/>
          <p:nvPr/>
        </p:nvSpPr>
        <p:spPr>
          <a:xfrm>
            <a:off x="3346154" y="3214686"/>
            <a:ext cx="285752" cy="285752"/>
          </a:xfrm>
          <a:prstGeom prst="downArrow">
            <a:avLst/>
          </a:prstGeom>
          <a:solidFill>
            <a:srgbClr val="C0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Helvetica" panose="020B0604020202020204" pitchFamily="34" charset="0"/>
            </a:endParaRPr>
          </a:p>
        </p:txBody>
      </p:sp>
      <p:sp>
        <p:nvSpPr>
          <p:cNvPr id="20" name="28 Flecha abajo"/>
          <p:cNvSpPr/>
          <p:nvPr/>
        </p:nvSpPr>
        <p:spPr>
          <a:xfrm>
            <a:off x="3346154" y="4000504"/>
            <a:ext cx="285752" cy="285752"/>
          </a:xfrm>
          <a:prstGeom prst="downArrow">
            <a:avLst/>
          </a:prstGeom>
          <a:solidFill>
            <a:srgbClr val="C0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Helvetica" panose="020B0604020202020204" pitchFamily="34" charset="0"/>
            </a:endParaRPr>
          </a:p>
        </p:txBody>
      </p:sp>
      <p:sp>
        <p:nvSpPr>
          <p:cNvPr id="21" name="29 Flecha abajo"/>
          <p:cNvSpPr/>
          <p:nvPr/>
        </p:nvSpPr>
        <p:spPr>
          <a:xfrm>
            <a:off x="3346154" y="4714884"/>
            <a:ext cx="285752" cy="285752"/>
          </a:xfrm>
          <a:prstGeom prst="downArrow">
            <a:avLst/>
          </a:prstGeom>
          <a:solidFill>
            <a:srgbClr val="C0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Helvetica" panose="020B0604020202020204" pitchFamily="34" charset="0"/>
            </a:endParaRPr>
          </a:p>
        </p:txBody>
      </p:sp>
      <p:sp>
        <p:nvSpPr>
          <p:cNvPr id="22" name="30 Flecha abajo"/>
          <p:cNvSpPr/>
          <p:nvPr/>
        </p:nvSpPr>
        <p:spPr>
          <a:xfrm>
            <a:off x="3346154" y="5429264"/>
            <a:ext cx="285752" cy="285752"/>
          </a:xfrm>
          <a:prstGeom prst="downArrow">
            <a:avLst/>
          </a:prstGeom>
          <a:solidFill>
            <a:srgbClr val="C0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Helvetica" panose="020B0604020202020204" pitchFamily="34" charset="0"/>
            </a:endParaRPr>
          </a:p>
        </p:txBody>
      </p:sp>
    </p:spTree>
    <p:extLst>
      <p:ext uri="{BB962C8B-B14F-4D97-AF65-F5344CB8AC3E}">
        <p14:creationId xmlns:p14="http://schemas.microsoft.com/office/powerpoint/2010/main" val="2359329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SISTEMAS ADMINISTRATIVOS</a:t>
            </a:r>
          </a:p>
        </p:txBody>
      </p:sp>
      <p:sp>
        <p:nvSpPr>
          <p:cNvPr id="29" name="CuadroTexto 28"/>
          <p:cNvSpPr txBox="1"/>
          <p:nvPr/>
        </p:nvSpPr>
        <p:spPr>
          <a:xfrm>
            <a:off x="1979712" y="3140968"/>
            <a:ext cx="5688632" cy="400110"/>
          </a:xfrm>
          <a:prstGeom prst="rect">
            <a:avLst/>
          </a:prstGeom>
          <a:noFill/>
        </p:spPr>
        <p:txBody>
          <a:bodyPr wrap="square" rtlCol="0">
            <a:spAutoFit/>
          </a:bodyPr>
          <a:lstStyle/>
          <a:p>
            <a:r>
              <a:rPr lang="es-PE" sz="2000" dirty="0">
                <a:solidFill>
                  <a:srgbClr val="FFFFFF"/>
                </a:solidFill>
                <a:latin typeface="Helvetica" panose="020B0604020202020204" pitchFamily="34" charset="0"/>
              </a:rPr>
              <a:t>La Contraloría General es una …</a:t>
            </a:r>
          </a:p>
        </p:txBody>
      </p:sp>
      <p:sp>
        <p:nvSpPr>
          <p:cNvPr id="9" name="CuadroTexto 8"/>
          <p:cNvSpPr txBox="1"/>
          <p:nvPr/>
        </p:nvSpPr>
        <p:spPr>
          <a:xfrm>
            <a:off x="7448153" y="6453336"/>
            <a:ext cx="1656184"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a:t>
            </a:r>
            <a:r>
              <a:rPr lang="es-PE" sz="1000" dirty="0">
                <a:solidFill>
                  <a:schemeClr val="tx1">
                    <a:lumMod val="95000"/>
                    <a:lumOff val="5000"/>
                  </a:schemeClr>
                </a:solidFill>
                <a:latin typeface="Helvetica" panose="020B0604020202020204" pitchFamily="34" charset="0"/>
              </a:rPr>
              <a:t>: Art. n.° 43 LOPE</a:t>
            </a:r>
          </a:p>
        </p:txBody>
      </p:sp>
      <p:graphicFrame>
        <p:nvGraphicFramePr>
          <p:cNvPr id="6" name="Tabla 5"/>
          <p:cNvGraphicFramePr>
            <a:graphicFrameLocks noGrp="1"/>
          </p:cNvGraphicFramePr>
          <p:nvPr>
            <p:extLst>
              <p:ext uri="{D42A27DB-BD31-4B8C-83A1-F6EECF244321}">
                <p14:modId xmlns:p14="http://schemas.microsoft.com/office/powerpoint/2010/main" val="1288817441"/>
              </p:ext>
            </p:extLst>
          </p:nvPr>
        </p:nvGraphicFramePr>
        <p:xfrm>
          <a:off x="827584" y="1340768"/>
          <a:ext cx="7200800" cy="4813092"/>
        </p:xfrm>
        <a:graphic>
          <a:graphicData uri="http://schemas.openxmlformats.org/drawingml/2006/table">
            <a:tbl>
              <a:tblPr firstRow="1" bandRow="1">
                <a:tableStyleId>{00A15C55-8517-42AA-B614-E9B94910E393}</a:tableStyleId>
              </a:tblPr>
              <a:tblGrid>
                <a:gridCol w="4626047">
                  <a:extLst>
                    <a:ext uri="{9D8B030D-6E8A-4147-A177-3AD203B41FA5}">
                      <a16:colId xmlns:a16="http://schemas.microsoft.com/office/drawing/2014/main" val="20000"/>
                    </a:ext>
                  </a:extLst>
                </a:gridCol>
                <a:gridCol w="2574753">
                  <a:extLst>
                    <a:ext uri="{9D8B030D-6E8A-4147-A177-3AD203B41FA5}">
                      <a16:colId xmlns:a16="http://schemas.microsoft.com/office/drawing/2014/main" val="20001"/>
                    </a:ext>
                  </a:extLst>
                </a:gridCol>
              </a:tblGrid>
              <a:tr h="424575">
                <a:tc>
                  <a:txBody>
                    <a:bodyPr/>
                    <a:lstStyle/>
                    <a:p>
                      <a:pPr algn="ctr"/>
                      <a:r>
                        <a:rPr lang="es-PE" sz="2000" dirty="0">
                          <a:latin typeface="Helvetica" panose="020B0604020202020204" pitchFamily="34" charset="0"/>
                        </a:rPr>
                        <a:t>SISTEMA</a:t>
                      </a:r>
                      <a:r>
                        <a:rPr lang="es-PE" sz="2000" baseline="0" dirty="0">
                          <a:latin typeface="Helvetica" panose="020B0604020202020204" pitchFamily="34" charset="0"/>
                        </a:rPr>
                        <a:t> ADMINISTRATIVO</a:t>
                      </a:r>
                      <a:endParaRPr lang="es-PE" sz="2000" dirty="0">
                        <a:latin typeface="Helvetica" panose="020B0604020202020204" pitchFamily="34" charset="0"/>
                      </a:endParaRPr>
                    </a:p>
                  </a:txBody>
                  <a:tcPr/>
                </a:tc>
                <a:tc>
                  <a:txBody>
                    <a:bodyPr/>
                    <a:lstStyle/>
                    <a:p>
                      <a:pPr algn="ctr"/>
                      <a:r>
                        <a:rPr lang="es-PE" sz="2000" dirty="0">
                          <a:latin typeface="Helvetica" panose="020B0604020202020204" pitchFamily="34" charset="0"/>
                        </a:rPr>
                        <a:t>ENTE RECTOR</a:t>
                      </a:r>
                    </a:p>
                  </a:txBody>
                  <a:tcPr/>
                </a:tc>
                <a:extLst>
                  <a:ext uri="{0D108BD9-81ED-4DB2-BD59-A6C34878D82A}">
                    <a16:rowId xmlns:a16="http://schemas.microsoft.com/office/drawing/2014/main" val="10000"/>
                  </a:ext>
                </a:extLst>
              </a:tr>
              <a:tr h="396454">
                <a:tc>
                  <a:txBody>
                    <a:bodyPr/>
                    <a:lstStyle/>
                    <a:p>
                      <a:pPr marL="342900" indent="-342900" algn="l">
                        <a:buSzPct val="50000"/>
                        <a:buFont typeface="Wingdings" panose="05000000000000000000" pitchFamily="2" charset="2"/>
                        <a:buChar char="q"/>
                      </a:pPr>
                      <a:r>
                        <a:rPr lang="es-PE" sz="2000" dirty="0">
                          <a:latin typeface="Helvetica" panose="020B0604020202020204" pitchFamily="34" charset="0"/>
                        </a:rPr>
                        <a:t>Gestión de </a:t>
                      </a:r>
                      <a:r>
                        <a:rPr lang="es-PE" sz="2000" dirty="0" err="1">
                          <a:latin typeface="Helvetica" panose="020B0604020202020204" pitchFamily="34" charset="0"/>
                        </a:rPr>
                        <a:t>RRHH</a:t>
                      </a:r>
                      <a:endParaRPr lang="es-PE" sz="2000" dirty="0">
                        <a:latin typeface="Helvetica" panose="020B0604020202020204" pitchFamily="34" charset="0"/>
                      </a:endParaRPr>
                    </a:p>
                  </a:txBody>
                  <a:tcPr/>
                </a:tc>
                <a:tc>
                  <a:txBody>
                    <a:bodyPr/>
                    <a:lstStyle/>
                    <a:p>
                      <a:pPr algn="ctr"/>
                      <a:r>
                        <a:rPr lang="es-PE" sz="2000" dirty="0">
                          <a:latin typeface="Helvetica" panose="020B0604020202020204" pitchFamily="34" charset="0"/>
                        </a:rPr>
                        <a:t>SERVIR</a:t>
                      </a:r>
                    </a:p>
                  </a:txBody>
                  <a:tcPr/>
                </a:tc>
                <a:extLst>
                  <a:ext uri="{0D108BD9-81ED-4DB2-BD59-A6C34878D82A}">
                    <a16:rowId xmlns:a16="http://schemas.microsoft.com/office/drawing/2014/main" val="10001"/>
                  </a:ext>
                </a:extLst>
              </a:tr>
              <a:tr h="396454">
                <a:tc>
                  <a:txBody>
                    <a:bodyPr/>
                    <a:lstStyle/>
                    <a:p>
                      <a:pPr marL="342900" indent="-342900" algn="l">
                        <a:buSzPct val="50000"/>
                        <a:buFont typeface="Wingdings" panose="05000000000000000000" pitchFamily="2" charset="2"/>
                        <a:buChar char="q"/>
                      </a:pPr>
                      <a:r>
                        <a:rPr lang="es-PE" sz="2000" dirty="0">
                          <a:latin typeface="Helvetica" panose="020B0604020202020204" pitchFamily="34" charset="0"/>
                        </a:rPr>
                        <a:t>Abastecimiento</a:t>
                      </a:r>
                    </a:p>
                  </a:txBody>
                  <a:tcPr/>
                </a:tc>
                <a:tc>
                  <a:txBody>
                    <a:bodyPr/>
                    <a:lstStyle/>
                    <a:p>
                      <a:pPr algn="ctr"/>
                      <a:r>
                        <a:rPr lang="es-PE" sz="2000" dirty="0">
                          <a:latin typeface="Helvetica" panose="020B0604020202020204" pitchFamily="34" charset="0"/>
                        </a:rPr>
                        <a:t>OSCE</a:t>
                      </a:r>
                    </a:p>
                  </a:txBody>
                  <a:tcPr/>
                </a:tc>
                <a:extLst>
                  <a:ext uri="{0D108BD9-81ED-4DB2-BD59-A6C34878D82A}">
                    <a16:rowId xmlns:a16="http://schemas.microsoft.com/office/drawing/2014/main" val="10002"/>
                  </a:ext>
                </a:extLst>
              </a:tr>
              <a:tr h="396454">
                <a:tc>
                  <a:txBody>
                    <a:bodyPr/>
                    <a:lstStyle/>
                    <a:p>
                      <a:pPr marL="342900" indent="-342900" algn="l">
                        <a:buSzPct val="50000"/>
                        <a:buFont typeface="Wingdings" panose="05000000000000000000" pitchFamily="2" charset="2"/>
                        <a:buChar char="q"/>
                      </a:pPr>
                      <a:r>
                        <a:rPr lang="es-PE" sz="2000" dirty="0">
                          <a:latin typeface="Helvetica" panose="020B0604020202020204" pitchFamily="34" charset="0"/>
                        </a:rPr>
                        <a:t>Presupuesto Público</a:t>
                      </a:r>
                    </a:p>
                  </a:txBody>
                  <a:tcPr/>
                </a:tc>
                <a:tc>
                  <a:txBody>
                    <a:bodyPr/>
                    <a:lstStyle/>
                    <a:p>
                      <a:pPr algn="ctr"/>
                      <a:r>
                        <a:rPr lang="es-PE" sz="2000" dirty="0" err="1">
                          <a:latin typeface="Helvetica" panose="020B0604020202020204" pitchFamily="34" charset="0"/>
                        </a:rPr>
                        <a:t>DNGPP</a:t>
                      </a:r>
                      <a:endParaRPr lang="es-PE" sz="2000" dirty="0">
                        <a:latin typeface="Helvetica" panose="020B0604020202020204" pitchFamily="34" charset="0"/>
                      </a:endParaRPr>
                    </a:p>
                  </a:txBody>
                  <a:tcPr/>
                </a:tc>
                <a:extLst>
                  <a:ext uri="{0D108BD9-81ED-4DB2-BD59-A6C34878D82A}">
                    <a16:rowId xmlns:a16="http://schemas.microsoft.com/office/drawing/2014/main" val="10003"/>
                  </a:ext>
                </a:extLst>
              </a:tr>
              <a:tr h="396454">
                <a:tc>
                  <a:txBody>
                    <a:bodyPr/>
                    <a:lstStyle/>
                    <a:p>
                      <a:pPr marL="342900" indent="-342900" algn="l">
                        <a:buSzPct val="50000"/>
                        <a:buFont typeface="Wingdings" panose="05000000000000000000" pitchFamily="2" charset="2"/>
                        <a:buChar char="q"/>
                      </a:pPr>
                      <a:r>
                        <a:rPr lang="es-PE" sz="2000" dirty="0">
                          <a:latin typeface="Helvetica" panose="020B0604020202020204" pitchFamily="34" charset="0"/>
                        </a:rPr>
                        <a:t>Tesorería</a:t>
                      </a:r>
                    </a:p>
                  </a:txBody>
                  <a:tcPr/>
                </a:tc>
                <a:tc>
                  <a:txBody>
                    <a:bodyPr/>
                    <a:lstStyle/>
                    <a:p>
                      <a:pPr algn="ctr"/>
                      <a:r>
                        <a:rPr lang="es-PE" sz="2000" dirty="0" err="1">
                          <a:latin typeface="Helvetica" panose="020B0604020202020204" pitchFamily="34" charset="0"/>
                        </a:rPr>
                        <a:t>DNTP</a:t>
                      </a:r>
                      <a:endParaRPr lang="es-PE" sz="2000" dirty="0">
                        <a:latin typeface="Helvetica" panose="020B0604020202020204" pitchFamily="34" charset="0"/>
                      </a:endParaRPr>
                    </a:p>
                  </a:txBody>
                  <a:tcPr/>
                </a:tc>
                <a:extLst>
                  <a:ext uri="{0D108BD9-81ED-4DB2-BD59-A6C34878D82A}">
                    <a16:rowId xmlns:a16="http://schemas.microsoft.com/office/drawing/2014/main" val="10004"/>
                  </a:ext>
                </a:extLst>
              </a:tr>
              <a:tr h="396454">
                <a:tc>
                  <a:txBody>
                    <a:bodyPr/>
                    <a:lstStyle/>
                    <a:p>
                      <a:pPr marL="342900" indent="-342900" algn="l">
                        <a:buSzPct val="50000"/>
                        <a:buFont typeface="Wingdings" panose="05000000000000000000" pitchFamily="2" charset="2"/>
                        <a:buChar char="q"/>
                      </a:pPr>
                      <a:r>
                        <a:rPr lang="es-PE" sz="2000" dirty="0">
                          <a:latin typeface="Helvetica" panose="020B0604020202020204" pitchFamily="34" charset="0"/>
                        </a:rPr>
                        <a:t>Endeudamiento Público</a:t>
                      </a:r>
                    </a:p>
                  </a:txBody>
                  <a:tcPr/>
                </a:tc>
                <a:tc>
                  <a:txBody>
                    <a:bodyPr/>
                    <a:lstStyle/>
                    <a:p>
                      <a:pPr algn="ctr"/>
                      <a:r>
                        <a:rPr lang="es-PE" sz="2000" dirty="0" err="1">
                          <a:latin typeface="Helvetica" panose="020B0604020202020204" pitchFamily="34" charset="0"/>
                        </a:rPr>
                        <a:t>DNEP</a:t>
                      </a:r>
                      <a:endParaRPr lang="es-PE" sz="2000" dirty="0">
                        <a:latin typeface="Helvetica" panose="020B0604020202020204" pitchFamily="34" charset="0"/>
                      </a:endParaRPr>
                    </a:p>
                  </a:txBody>
                  <a:tcPr/>
                </a:tc>
                <a:extLst>
                  <a:ext uri="{0D108BD9-81ED-4DB2-BD59-A6C34878D82A}">
                    <a16:rowId xmlns:a16="http://schemas.microsoft.com/office/drawing/2014/main" val="10005"/>
                  </a:ext>
                </a:extLst>
              </a:tr>
              <a:tr h="396454">
                <a:tc>
                  <a:txBody>
                    <a:bodyPr/>
                    <a:lstStyle/>
                    <a:p>
                      <a:pPr marL="342900" indent="-342900" algn="l">
                        <a:buSzPct val="50000"/>
                        <a:buFont typeface="Wingdings" panose="05000000000000000000" pitchFamily="2" charset="2"/>
                        <a:buChar char="q"/>
                      </a:pPr>
                      <a:r>
                        <a:rPr lang="es-PE" sz="2000" dirty="0">
                          <a:latin typeface="Helvetica" panose="020B0604020202020204" pitchFamily="34" charset="0"/>
                        </a:rPr>
                        <a:t>Contabilidad</a:t>
                      </a:r>
                    </a:p>
                  </a:txBody>
                  <a:tcPr/>
                </a:tc>
                <a:tc>
                  <a:txBody>
                    <a:bodyPr/>
                    <a:lstStyle/>
                    <a:p>
                      <a:pPr algn="ctr"/>
                      <a:r>
                        <a:rPr lang="es-PE" sz="2000" dirty="0" err="1">
                          <a:latin typeface="Helvetica" panose="020B0604020202020204" pitchFamily="34" charset="0"/>
                        </a:rPr>
                        <a:t>DGCP</a:t>
                      </a:r>
                      <a:endParaRPr lang="es-PE" sz="2000" dirty="0">
                        <a:latin typeface="Helvetica" panose="020B0604020202020204" pitchFamily="34" charset="0"/>
                      </a:endParaRPr>
                    </a:p>
                  </a:txBody>
                  <a:tcPr/>
                </a:tc>
                <a:extLst>
                  <a:ext uri="{0D108BD9-81ED-4DB2-BD59-A6C34878D82A}">
                    <a16:rowId xmlns:a16="http://schemas.microsoft.com/office/drawing/2014/main" val="10006"/>
                  </a:ext>
                </a:extLst>
              </a:tr>
              <a:tr h="396454">
                <a:tc>
                  <a:txBody>
                    <a:bodyPr/>
                    <a:lstStyle/>
                    <a:p>
                      <a:pPr marL="342900" indent="-342900" algn="l">
                        <a:buSzPct val="50000"/>
                        <a:buFont typeface="Wingdings" panose="05000000000000000000" pitchFamily="2" charset="2"/>
                        <a:buChar char="q"/>
                      </a:pPr>
                      <a:r>
                        <a:rPr lang="es-PE" sz="2000" dirty="0">
                          <a:latin typeface="Helvetica" panose="020B0604020202020204" pitchFamily="34" charset="0"/>
                        </a:rPr>
                        <a:t>Inversión Pública</a:t>
                      </a:r>
                    </a:p>
                  </a:txBody>
                  <a:tcPr/>
                </a:tc>
                <a:tc>
                  <a:txBody>
                    <a:bodyPr/>
                    <a:lstStyle/>
                    <a:p>
                      <a:pPr algn="ctr"/>
                      <a:r>
                        <a:rPr lang="es-PE" sz="2000" dirty="0" err="1">
                          <a:latin typeface="Helvetica" panose="020B0604020202020204" pitchFamily="34" charset="0"/>
                        </a:rPr>
                        <a:t>DGIP</a:t>
                      </a:r>
                      <a:endParaRPr lang="es-PE" sz="2000" dirty="0">
                        <a:latin typeface="Helvetica" panose="020B0604020202020204" pitchFamily="34" charset="0"/>
                      </a:endParaRPr>
                    </a:p>
                  </a:txBody>
                  <a:tcPr/>
                </a:tc>
                <a:extLst>
                  <a:ext uri="{0D108BD9-81ED-4DB2-BD59-A6C34878D82A}">
                    <a16:rowId xmlns:a16="http://schemas.microsoft.com/office/drawing/2014/main" val="10007"/>
                  </a:ext>
                </a:extLst>
              </a:tr>
              <a:tr h="396454">
                <a:tc>
                  <a:txBody>
                    <a:bodyPr/>
                    <a:lstStyle/>
                    <a:p>
                      <a:pPr marL="342900" indent="-342900" algn="l">
                        <a:buSzPct val="50000"/>
                        <a:buFont typeface="Wingdings" panose="05000000000000000000" pitchFamily="2" charset="2"/>
                        <a:buChar char="q"/>
                      </a:pPr>
                      <a:r>
                        <a:rPr lang="es-PE" sz="2000" dirty="0">
                          <a:latin typeface="Helvetica" panose="020B0604020202020204" pitchFamily="34" charset="0"/>
                        </a:rPr>
                        <a:t>Planeamiento Estratégico</a:t>
                      </a:r>
                    </a:p>
                  </a:txBody>
                  <a:tcPr/>
                </a:tc>
                <a:tc>
                  <a:txBody>
                    <a:bodyPr/>
                    <a:lstStyle/>
                    <a:p>
                      <a:pPr algn="ctr"/>
                      <a:r>
                        <a:rPr lang="es-PE" sz="2000" dirty="0" err="1">
                          <a:latin typeface="Helvetica" panose="020B0604020202020204" pitchFamily="34" charset="0"/>
                        </a:rPr>
                        <a:t>CEPLAN</a:t>
                      </a:r>
                      <a:endParaRPr lang="es-PE" sz="2000" dirty="0">
                        <a:latin typeface="Helvetica" panose="020B0604020202020204" pitchFamily="34" charset="0"/>
                      </a:endParaRPr>
                    </a:p>
                  </a:txBody>
                  <a:tcPr/>
                </a:tc>
                <a:extLst>
                  <a:ext uri="{0D108BD9-81ED-4DB2-BD59-A6C34878D82A}">
                    <a16:rowId xmlns:a16="http://schemas.microsoft.com/office/drawing/2014/main" val="10008"/>
                  </a:ext>
                </a:extLst>
              </a:tr>
              <a:tr h="365958">
                <a:tc>
                  <a:txBody>
                    <a:bodyPr/>
                    <a:lstStyle/>
                    <a:p>
                      <a:pPr marL="285750" indent="-285750" algn="l">
                        <a:buSzPct val="50000"/>
                        <a:buFont typeface="Wingdings" panose="05000000000000000000" pitchFamily="2" charset="2"/>
                        <a:buChar char="q"/>
                      </a:pPr>
                      <a:r>
                        <a:rPr lang="es-PE" sz="2000" dirty="0">
                          <a:latin typeface="Helvetica" panose="020B0604020202020204" pitchFamily="34" charset="0"/>
                        </a:rPr>
                        <a:t>Defensa</a:t>
                      </a:r>
                      <a:r>
                        <a:rPr lang="es-PE" sz="2000" baseline="0" dirty="0">
                          <a:latin typeface="Helvetica" panose="020B0604020202020204" pitchFamily="34" charset="0"/>
                        </a:rPr>
                        <a:t> Judicial del Estado</a:t>
                      </a:r>
                      <a:endParaRPr lang="es-PE" sz="2000" dirty="0">
                        <a:latin typeface="Helvetica" panose="020B0604020202020204" pitchFamily="34" charset="0"/>
                      </a:endParaRPr>
                    </a:p>
                  </a:txBody>
                  <a:tcPr/>
                </a:tc>
                <a:tc>
                  <a:txBody>
                    <a:bodyPr/>
                    <a:lstStyle/>
                    <a:p>
                      <a:pPr algn="ctr"/>
                      <a:r>
                        <a:rPr lang="es-PE" sz="2000" dirty="0" err="1">
                          <a:latin typeface="Helvetica" panose="020B0604020202020204" pitchFamily="34" charset="0"/>
                        </a:rPr>
                        <a:t>MINJUS</a:t>
                      </a:r>
                      <a:endParaRPr lang="es-PE" sz="2000" dirty="0">
                        <a:latin typeface="Helvetica" panose="020B0604020202020204" pitchFamily="34" charset="0"/>
                      </a:endParaRPr>
                    </a:p>
                  </a:txBody>
                  <a:tcPr/>
                </a:tc>
                <a:extLst>
                  <a:ext uri="{0D108BD9-81ED-4DB2-BD59-A6C34878D82A}">
                    <a16:rowId xmlns:a16="http://schemas.microsoft.com/office/drawing/2014/main" val="10009"/>
                  </a:ext>
                </a:extLst>
              </a:tr>
              <a:tr h="365958">
                <a:tc>
                  <a:txBody>
                    <a:bodyPr/>
                    <a:lstStyle/>
                    <a:p>
                      <a:pPr marL="285750" indent="-285750" algn="l">
                        <a:buSzPct val="50000"/>
                        <a:buFont typeface="Wingdings" panose="05000000000000000000" pitchFamily="2" charset="2"/>
                        <a:buChar char="q"/>
                      </a:pPr>
                      <a:r>
                        <a:rPr lang="es-PE" sz="2000" dirty="0">
                          <a:latin typeface="Helvetica" panose="020B0604020202020204" pitchFamily="34" charset="0"/>
                        </a:rPr>
                        <a:t>Control</a:t>
                      </a:r>
                    </a:p>
                  </a:txBody>
                  <a:tcPr/>
                </a:tc>
                <a:tc>
                  <a:txBody>
                    <a:bodyPr/>
                    <a:lstStyle/>
                    <a:p>
                      <a:pPr algn="ctr"/>
                      <a:r>
                        <a:rPr lang="es-PE" sz="2000" dirty="0" err="1">
                          <a:latin typeface="Helvetica" panose="020B0604020202020204" pitchFamily="34" charset="0"/>
                        </a:rPr>
                        <a:t>CGR</a:t>
                      </a:r>
                      <a:endParaRPr lang="es-PE" sz="2000" dirty="0">
                        <a:latin typeface="Helvetica" panose="020B0604020202020204" pitchFamily="34" charset="0"/>
                      </a:endParaRPr>
                    </a:p>
                  </a:txBody>
                  <a:tcPr/>
                </a:tc>
                <a:extLst>
                  <a:ext uri="{0D108BD9-81ED-4DB2-BD59-A6C34878D82A}">
                    <a16:rowId xmlns:a16="http://schemas.microsoft.com/office/drawing/2014/main" val="10010"/>
                  </a:ext>
                </a:extLst>
              </a:tr>
              <a:tr h="424405">
                <a:tc>
                  <a:txBody>
                    <a:bodyPr/>
                    <a:lstStyle/>
                    <a:p>
                      <a:pPr marL="285750" indent="-285750" algn="l">
                        <a:buSzPct val="50000"/>
                        <a:buFont typeface="Wingdings" panose="05000000000000000000" pitchFamily="2" charset="2"/>
                        <a:buChar char="q"/>
                      </a:pPr>
                      <a:r>
                        <a:rPr lang="es-PE" sz="2000" dirty="0">
                          <a:latin typeface="Helvetica" panose="020B0604020202020204" pitchFamily="34" charset="0"/>
                        </a:rPr>
                        <a:t>Modernización de la</a:t>
                      </a:r>
                      <a:r>
                        <a:rPr lang="es-PE" sz="2000" baseline="0" dirty="0">
                          <a:latin typeface="Helvetica" panose="020B0604020202020204" pitchFamily="34" charset="0"/>
                        </a:rPr>
                        <a:t> Gestión Pública</a:t>
                      </a:r>
                      <a:endParaRPr lang="es-PE" sz="2000" dirty="0">
                        <a:latin typeface="Helvetica" panose="020B0604020202020204" pitchFamily="34" charset="0"/>
                      </a:endParaRPr>
                    </a:p>
                  </a:txBody>
                  <a:tcPr/>
                </a:tc>
                <a:tc>
                  <a:txBody>
                    <a:bodyPr/>
                    <a:lstStyle/>
                    <a:p>
                      <a:pPr algn="ctr"/>
                      <a:r>
                        <a:rPr lang="es-PE" sz="2000" dirty="0" err="1">
                          <a:latin typeface="Helvetica" panose="020B0604020202020204" pitchFamily="34" charset="0"/>
                        </a:rPr>
                        <a:t>SGP-PCM</a:t>
                      </a:r>
                      <a:endParaRPr lang="es-PE" sz="2000" dirty="0">
                        <a:latin typeface="Helvetica" panose="020B0604020202020204" pitchFamily="34" charset="0"/>
                      </a:endParaRP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6442338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MARCO CONCEPTUAL</a:t>
            </a:r>
          </a:p>
        </p:txBody>
      </p:sp>
      <p:graphicFrame>
        <p:nvGraphicFramePr>
          <p:cNvPr id="4" name="Diagrama 3"/>
          <p:cNvGraphicFramePr/>
          <p:nvPr>
            <p:extLst>
              <p:ext uri="{D42A27DB-BD31-4B8C-83A1-F6EECF244321}">
                <p14:modId xmlns:p14="http://schemas.microsoft.com/office/powerpoint/2010/main" val="302281291"/>
              </p:ext>
            </p:extLst>
          </p:nvPr>
        </p:nvGraphicFramePr>
        <p:xfrm>
          <a:off x="539552" y="980728"/>
          <a:ext cx="8064896"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827584" y="2132856"/>
            <a:ext cx="7200800" cy="2246769"/>
          </a:xfrm>
          <a:prstGeom prst="rect">
            <a:avLst/>
          </a:prstGeom>
          <a:noFill/>
        </p:spPr>
        <p:txBody>
          <a:bodyPr wrap="square" rtlCol="0">
            <a:spAutoFit/>
          </a:bodyPr>
          <a:lstStyle/>
          <a:p>
            <a:pPr marL="342900" indent="-342900">
              <a:buFont typeface="Wingdings" panose="05000000000000000000" pitchFamily="2" charset="2"/>
              <a:buChar char="ü"/>
            </a:pPr>
            <a:r>
              <a:rPr lang="es-PE" sz="2000" dirty="0">
                <a:solidFill>
                  <a:srgbClr val="FFFFFF"/>
                </a:solidFill>
                <a:latin typeface="Helvetica" panose="020B0604020202020204" pitchFamily="34" charset="0"/>
              </a:rPr>
              <a:t>Son disposiciones de obligatorio cumplimiento.</a:t>
            </a:r>
          </a:p>
          <a:p>
            <a:pPr marL="342900" indent="-342900">
              <a:buFont typeface="Wingdings" panose="05000000000000000000" pitchFamily="2" charset="2"/>
              <a:buChar char="ü"/>
            </a:pPr>
            <a:r>
              <a:rPr lang="es-PE" sz="2000" dirty="0">
                <a:solidFill>
                  <a:srgbClr val="FFFFFF"/>
                </a:solidFill>
                <a:latin typeface="Helvetica" panose="020B0604020202020204" pitchFamily="34" charset="0"/>
              </a:rPr>
              <a:t>Tiene por objeto regular el desempeño profesional del personal del Sistema y el desarrollo técnico de los procesos y productos de control.</a:t>
            </a:r>
          </a:p>
          <a:p>
            <a:pPr marL="342900" indent="-342900">
              <a:buFont typeface="Wingdings" panose="05000000000000000000" pitchFamily="2" charset="2"/>
              <a:buChar char="ü"/>
            </a:pPr>
            <a:r>
              <a:rPr lang="es-PE" sz="2000" dirty="0">
                <a:solidFill>
                  <a:srgbClr val="FFFFFF"/>
                </a:solidFill>
                <a:latin typeface="Helvetica" panose="020B0604020202020204" pitchFamily="34" charset="0"/>
              </a:rPr>
              <a:t>Son de observancia obligatoria para los expertos que participen en el desarrollo del control gubernamental.</a:t>
            </a:r>
          </a:p>
          <a:p>
            <a:endParaRPr lang="es-PE" sz="2000" dirty="0">
              <a:solidFill>
                <a:srgbClr val="FFFFFF"/>
              </a:solidFill>
              <a:latin typeface="Helvetica" panose="020B0604020202020204" pitchFamily="34" charset="0"/>
            </a:endParaRPr>
          </a:p>
        </p:txBody>
      </p:sp>
      <p:pic>
        <p:nvPicPr>
          <p:cNvPr id="6" name="Imagen 5" descr="https://encrypted-tbn3.gstatic.com/images?q=tbn:ANd9GcRXxTsnr-r0HA2g-Ddyk9jWwa4PcbkujpD8A9NPx0dYLy8ZsTzs"/>
          <p:cNvPicPr/>
          <p:nvPr/>
        </p:nvPicPr>
        <p:blipFill>
          <a:blip r:embed="rId7">
            <a:extLst>
              <a:ext uri="{28A0092B-C50C-407E-A947-70E740481C1C}">
                <a14:useLocalDpi xmlns:a14="http://schemas.microsoft.com/office/drawing/2010/main" val="0"/>
              </a:ext>
            </a:extLst>
          </a:blip>
          <a:srcRect/>
          <a:stretch>
            <a:fillRect/>
          </a:stretch>
        </p:blipFill>
        <p:spPr bwMode="auto">
          <a:xfrm>
            <a:off x="6732240" y="4542342"/>
            <a:ext cx="2016224" cy="1838986"/>
          </a:xfrm>
          <a:prstGeom prst="rect">
            <a:avLst/>
          </a:prstGeom>
          <a:ln>
            <a:noFill/>
          </a:ln>
          <a:effectLst>
            <a:softEdge rad="112500"/>
          </a:effectLst>
        </p:spPr>
      </p:pic>
      <p:graphicFrame>
        <p:nvGraphicFramePr>
          <p:cNvPr id="8" name="Diagrama 7"/>
          <p:cNvGraphicFramePr/>
          <p:nvPr>
            <p:extLst>
              <p:ext uri="{D42A27DB-BD31-4B8C-83A1-F6EECF244321}">
                <p14:modId xmlns:p14="http://schemas.microsoft.com/office/powerpoint/2010/main" val="2081669571"/>
              </p:ext>
            </p:extLst>
          </p:nvPr>
        </p:nvGraphicFramePr>
        <p:xfrm>
          <a:off x="539552" y="3573016"/>
          <a:ext cx="6139543" cy="41039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23 CuadroTexto"/>
          <p:cNvSpPr txBox="1"/>
          <p:nvPr/>
        </p:nvSpPr>
        <p:spPr>
          <a:xfrm>
            <a:off x="6727492" y="6525344"/>
            <a:ext cx="2309004"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 </a:t>
            </a:r>
            <a:r>
              <a:rPr lang="es-PE" sz="1000" dirty="0" err="1">
                <a:solidFill>
                  <a:schemeClr val="bg1"/>
                </a:solidFill>
                <a:latin typeface="Helvetica" panose="020B0604020202020204" pitchFamily="34" charset="0"/>
              </a:rPr>
              <a:t>R.C</a:t>
            </a:r>
            <a:r>
              <a:rPr lang="es-PE" sz="1000" dirty="0">
                <a:solidFill>
                  <a:schemeClr val="bg1"/>
                </a:solidFill>
                <a:latin typeface="Helvetica" panose="020B0604020202020204" pitchFamily="34" charset="0"/>
              </a:rPr>
              <a:t>. n.° 273-2014-CG</a:t>
            </a:r>
          </a:p>
        </p:txBody>
      </p:sp>
    </p:spTree>
    <p:extLst>
      <p:ext uri="{BB962C8B-B14F-4D97-AF65-F5344CB8AC3E}">
        <p14:creationId xmlns:p14="http://schemas.microsoft.com/office/powerpoint/2010/main" val="2843887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DE DESEMPEÑO PROFESIONAL</a:t>
            </a:r>
          </a:p>
        </p:txBody>
      </p:sp>
      <p:graphicFrame>
        <p:nvGraphicFramePr>
          <p:cNvPr id="6" name="5 Diagrama"/>
          <p:cNvGraphicFramePr/>
          <p:nvPr>
            <p:extLst>
              <p:ext uri="{D42A27DB-BD31-4B8C-83A1-F6EECF244321}">
                <p14:modId xmlns:p14="http://schemas.microsoft.com/office/powerpoint/2010/main" val="526778498"/>
              </p:ext>
            </p:extLst>
          </p:nvPr>
        </p:nvGraphicFramePr>
        <p:xfrm>
          <a:off x="2987824" y="1618667"/>
          <a:ext cx="5973460"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http://thumbs.dreamstime.com/z/quality-control-27287169.jpg"/>
          <p:cNvPicPr>
            <a:picLocks noChangeAspect="1" noChangeArrowheads="1"/>
          </p:cNvPicPr>
          <p:nvPr/>
        </p:nvPicPr>
        <p:blipFill>
          <a:blip r:embed="rId7" cstate="print"/>
          <a:srcRect l="20863" r="6116" b="7317"/>
          <a:stretch>
            <a:fillRect/>
          </a:stretch>
        </p:blipFill>
        <p:spPr bwMode="auto">
          <a:xfrm>
            <a:off x="899592" y="1916832"/>
            <a:ext cx="2739303" cy="3717626"/>
          </a:xfrm>
          <a:prstGeom prst="rect">
            <a:avLst/>
          </a:prstGeom>
          <a:ln>
            <a:noFill/>
          </a:ln>
          <a:effectLst>
            <a:softEdge rad="112500"/>
          </a:effectLst>
        </p:spPr>
      </p:pic>
      <p:sp>
        <p:nvSpPr>
          <p:cNvPr id="8" name="23 CuadroTexto"/>
          <p:cNvSpPr txBox="1"/>
          <p:nvPr/>
        </p:nvSpPr>
        <p:spPr>
          <a:xfrm>
            <a:off x="6727492" y="6191726"/>
            <a:ext cx="2309004" cy="246221"/>
          </a:xfrm>
          <a:prstGeom prst="rect">
            <a:avLst/>
          </a:prstGeom>
          <a:noFill/>
        </p:spPr>
        <p:txBody>
          <a:bodyPr wrap="square" rtlCol="0">
            <a:spAutoFit/>
          </a:bodyPr>
          <a:lstStyle/>
          <a:p>
            <a:r>
              <a:rPr lang="es-PE" sz="1000" b="1" dirty="0">
                <a:solidFill>
                  <a:schemeClr val="tx1">
                    <a:lumMod val="95000"/>
                    <a:lumOff val="5000"/>
                  </a:schemeClr>
                </a:solidFill>
              </a:rPr>
              <a:t>Fuente: </a:t>
            </a:r>
            <a:r>
              <a:rPr lang="es-PE" sz="1000" dirty="0" err="1">
                <a:solidFill>
                  <a:schemeClr val="tx1">
                    <a:lumMod val="95000"/>
                    <a:lumOff val="5000"/>
                  </a:schemeClr>
                </a:solidFill>
              </a:rPr>
              <a:t>R.C</a:t>
            </a:r>
            <a:r>
              <a:rPr lang="es-PE" sz="1000" dirty="0">
                <a:solidFill>
                  <a:schemeClr val="tx1">
                    <a:lumMod val="95000"/>
                    <a:lumOff val="5000"/>
                  </a:schemeClr>
                </a:solidFill>
              </a:rPr>
              <a:t>. n.° 273-2014-CG</a:t>
            </a:r>
          </a:p>
        </p:txBody>
      </p:sp>
    </p:spTree>
    <p:extLst>
      <p:ext uri="{BB962C8B-B14F-4D97-AF65-F5344CB8AC3E}">
        <p14:creationId xmlns:p14="http://schemas.microsoft.com/office/powerpoint/2010/main" val="16975777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755576" y="1412776"/>
            <a:ext cx="7560840" cy="1015663"/>
          </a:xfrm>
          <a:prstGeom prst="rect">
            <a:avLst/>
          </a:prstGeom>
          <a:solidFill>
            <a:schemeClr val="tx1">
              <a:lumMod val="95000"/>
              <a:lumOff val="5000"/>
            </a:schemeClr>
          </a:solidFill>
          <a:ln>
            <a:solidFill>
              <a:schemeClr val="bg1">
                <a:lumMod val="50000"/>
              </a:schemeClr>
            </a:solidFill>
          </a:ln>
        </p:spPr>
        <p:txBody>
          <a:bodyPr wrap="square" rtlCol="0">
            <a:spAutoFit/>
          </a:bodyPr>
          <a:lstStyle/>
          <a:p>
            <a:pPr algn="just"/>
            <a:r>
              <a:rPr lang="es-PE" sz="2000" dirty="0">
                <a:solidFill>
                  <a:srgbClr val="FFFFFF"/>
                </a:solidFill>
                <a:latin typeface="Helvetica" panose="020B0604020202020204" pitchFamily="34" charset="0"/>
              </a:rPr>
              <a:t>En el ejercicio de sus funciones, el personal del Sistema debe mantener una actitud mental libre de influencias que comprometan el juicio profesional.</a:t>
            </a:r>
          </a:p>
        </p:txBody>
      </p:sp>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DE DESEMPEÑO PROFESIONAL: INDEPENDENCIA</a:t>
            </a:r>
          </a:p>
        </p:txBody>
      </p:sp>
      <p:graphicFrame>
        <p:nvGraphicFramePr>
          <p:cNvPr id="2" name="Diagrama 1"/>
          <p:cNvGraphicFramePr/>
          <p:nvPr>
            <p:extLst>
              <p:ext uri="{D42A27DB-BD31-4B8C-83A1-F6EECF244321}">
                <p14:modId xmlns:p14="http://schemas.microsoft.com/office/powerpoint/2010/main" val="2385807148"/>
              </p:ext>
            </p:extLst>
          </p:nvPr>
        </p:nvGraphicFramePr>
        <p:xfrm>
          <a:off x="971600" y="2132856"/>
          <a:ext cx="3519561"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s://encrypted-tbn1.gstatic.com/images?q=tbn:ANd9GcQlni-LfRAvAAHXRDo6RM4BAJoAZZJ8HZqo55b-DEm4DR8_0yY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2" y="2708920"/>
            <a:ext cx="2076450" cy="22098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8" name="Picture 14" descr="http://escueladigital.pe/sites/__escueladigital/files/PHISHIN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9792" y="4365104"/>
            <a:ext cx="2665779" cy="17754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23 CuadroTexto"/>
          <p:cNvSpPr txBox="1"/>
          <p:nvPr/>
        </p:nvSpPr>
        <p:spPr>
          <a:xfrm>
            <a:off x="6727492" y="6191726"/>
            <a:ext cx="2309004"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 </a:t>
            </a:r>
            <a:r>
              <a:rPr lang="es-PE" sz="1000" dirty="0" err="1">
                <a:solidFill>
                  <a:schemeClr val="bg1"/>
                </a:solidFill>
                <a:latin typeface="Helvetica" panose="020B0604020202020204" pitchFamily="34" charset="0"/>
              </a:rPr>
              <a:t>R.C</a:t>
            </a:r>
            <a:r>
              <a:rPr lang="es-PE" sz="1000" dirty="0">
                <a:solidFill>
                  <a:schemeClr val="bg1"/>
                </a:solidFill>
                <a:latin typeface="Helvetica" panose="020B0604020202020204" pitchFamily="34" charset="0"/>
              </a:rPr>
              <a:t>. n.° 273-2014-CG</a:t>
            </a:r>
          </a:p>
        </p:txBody>
      </p:sp>
    </p:spTree>
    <p:extLst>
      <p:ext uri="{BB962C8B-B14F-4D97-AF65-F5344CB8AC3E}">
        <p14:creationId xmlns:p14="http://schemas.microsoft.com/office/powerpoint/2010/main" val="39880885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DE DESEMPEÑO PROFESIONAL: ENTRENAMIENTO Y COMPETENCIA</a:t>
            </a:r>
          </a:p>
        </p:txBody>
      </p:sp>
      <p:sp>
        <p:nvSpPr>
          <p:cNvPr id="6" name="CuadroTexto 5"/>
          <p:cNvSpPr txBox="1"/>
          <p:nvPr/>
        </p:nvSpPr>
        <p:spPr>
          <a:xfrm>
            <a:off x="647576" y="1457489"/>
            <a:ext cx="7812856" cy="1323439"/>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El personal del sistema debe poseer entrenamiento profesional especializado y actualizado, así como contar con la competencia necesaria para el apropiado desarrollo del control gubernamental, propendiéndose a la mejora de su calidad profesional.</a:t>
            </a:r>
          </a:p>
        </p:txBody>
      </p:sp>
      <p:pic>
        <p:nvPicPr>
          <p:cNvPr id="2052" name="Picture 4" descr="https://traileando.files.wordpress.com/2012/09/entrenamiento-en-seco.jpg?w=300&amp;h=2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068960"/>
            <a:ext cx="2655638" cy="23723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http://www.plataformaproyecta.org/sites/default/files/metodologia/img_desc/logoknowledge.jpg?13436499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068960"/>
            <a:ext cx="3816424" cy="23723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23 CuadroTexto"/>
          <p:cNvSpPr txBox="1"/>
          <p:nvPr/>
        </p:nvSpPr>
        <p:spPr>
          <a:xfrm>
            <a:off x="6983081" y="6381328"/>
            <a:ext cx="1946590"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 </a:t>
            </a:r>
            <a:r>
              <a:rPr lang="es-PE" sz="1000" dirty="0" err="1">
                <a:solidFill>
                  <a:schemeClr val="bg1"/>
                </a:solidFill>
                <a:latin typeface="Helvetica" panose="020B0604020202020204" pitchFamily="34" charset="0"/>
              </a:rPr>
              <a:t>R.C</a:t>
            </a:r>
            <a:r>
              <a:rPr lang="es-PE" sz="1000" dirty="0">
                <a:solidFill>
                  <a:schemeClr val="bg1"/>
                </a:solidFill>
                <a:latin typeface="Helvetica" panose="020B0604020202020204" pitchFamily="34" charset="0"/>
              </a:rPr>
              <a:t>. n.° 273-2014-CG</a:t>
            </a:r>
          </a:p>
        </p:txBody>
      </p:sp>
    </p:spTree>
    <p:extLst>
      <p:ext uri="{BB962C8B-B14F-4D97-AF65-F5344CB8AC3E}">
        <p14:creationId xmlns:p14="http://schemas.microsoft.com/office/powerpoint/2010/main" val="19400270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000" b="1" dirty="0">
              <a:solidFill>
                <a:srgbClr val="FFFFFF"/>
              </a:solidFill>
              <a:latin typeface="Helvetica" panose="020B0604020202020204" pitchFamily="34" charset="0"/>
            </a:endParaRPr>
          </a:p>
          <a:p>
            <a:pPr algn="ctr"/>
            <a:r>
              <a:rPr lang="es-PE" sz="3000" b="1" dirty="0">
                <a:solidFill>
                  <a:srgbClr val="FFFFFF"/>
                </a:solidFill>
                <a:latin typeface="Helvetica" panose="020B0604020202020204" pitchFamily="34" charset="0"/>
              </a:rPr>
              <a:t>NORMAS DE DESEMPEÑO PROFESIONAL: DILIGENCIA PROFESIONAL</a:t>
            </a:r>
          </a:p>
          <a:p>
            <a:pPr algn="ctr"/>
            <a:endParaRPr lang="es-PE" sz="3000" b="1" dirty="0">
              <a:solidFill>
                <a:srgbClr val="FFFFFF"/>
              </a:solidFill>
              <a:latin typeface="Helvetica" panose="020B0604020202020204" pitchFamily="34" charset="0"/>
            </a:endParaRPr>
          </a:p>
        </p:txBody>
      </p:sp>
      <p:sp>
        <p:nvSpPr>
          <p:cNvPr id="6" name="Rectángulo 5"/>
          <p:cNvSpPr/>
          <p:nvPr/>
        </p:nvSpPr>
        <p:spPr>
          <a:xfrm>
            <a:off x="590848" y="1484784"/>
            <a:ext cx="7962304" cy="13681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solidFill>
                  <a:schemeClr val="tx1">
                    <a:lumMod val="95000"/>
                    <a:lumOff val="5000"/>
                  </a:schemeClr>
                </a:solidFill>
                <a:latin typeface="Helvetica" panose="020B0604020202020204" pitchFamily="34" charset="0"/>
              </a:rPr>
              <a:t>El personal del Sistema debe desenvolverse con la debida diligencia profesional en el desempeño de todas las labores que desarrolle durante la realización de los servicios de control y servicios relacionados.</a:t>
            </a:r>
          </a:p>
        </p:txBody>
      </p:sp>
      <p:graphicFrame>
        <p:nvGraphicFramePr>
          <p:cNvPr id="2" name="Diagrama 1"/>
          <p:cNvGraphicFramePr/>
          <p:nvPr>
            <p:extLst>
              <p:ext uri="{D42A27DB-BD31-4B8C-83A1-F6EECF244321}">
                <p14:modId xmlns:p14="http://schemas.microsoft.com/office/powerpoint/2010/main" val="3372271344"/>
              </p:ext>
            </p:extLst>
          </p:nvPr>
        </p:nvGraphicFramePr>
        <p:xfrm>
          <a:off x="755576" y="3429000"/>
          <a:ext cx="4464496"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8" name="Picture 6" descr="http://1.bp.blogspot.com/_k7HBhrJ2D4k/TKNxRcpOmrI/AAAAAAAAFVc/OYu3vtgFz5k/s1600/01.jpg"/>
          <p:cNvPicPr>
            <a:picLocks noChangeAspect="1" noChangeArrowheads="1"/>
          </p:cNvPicPr>
          <p:nvPr/>
        </p:nvPicPr>
        <p:blipFill rotWithShape="1">
          <a:blip r:embed="rId7">
            <a:extLst>
              <a:ext uri="{28A0092B-C50C-407E-A947-70E740481C1C}">
                <a14:useLocalDpi xmlns:a14="http://schemas.microsoft.com/office/drawing/2010/main" val="0"/>
              </a:ext>
            </a:extLst>
          </a:blip>
          <a:srcRect l="21685" r="17599" b="43993"/>
          <a:stretch/>
        </p:blipFill>
        <p:spPr bwMode="auto">
          <a:xfrm>
            <a:off x="5508104" y="3933056"/>
            <a:ext cx="2865160" cy="194421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gifmania.com/Gif-Animados-Letras-Animadas/Imagenes-Signos-de-Puntuacion/Signos-Interrogacion/Interrogacion-Dibujos-6579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868144" y="3068960"/>
            <a:ext cx="809625" cy="952500"/>
          </a:xfrm>
          <a:prstGeom prst="rect">
            <a:avLst/>
          </a:prstGeom>
          <a:noFill/>
          <a:extLst>
            <a:ext uri="{909E8E84-426E-40DD-AFC4-6F175D3DCCD1}">
              <a14:hiddenFill xmlns:a14="http://schemas.microsoft.com/office/drawing/2010/main">
                <a:solidFill>
                  <a:srgbClr val="FFFFFF"/>
                </a:solidFill>
              </a14:hiddenFill>
            </a:ext>
          </a:extLst>
        </p:spPr>
      </p:pic>
      <p:sp>
        <p:nvSpPr>
          <p:cNvPr id="12" name="23 CuadroTexto"/>
          <p:cNvSpPr txBox="1"/>
          <p:nvPr/>
        </p:nvSpPr>
        <p:spPr>
          <a:xfrm>
            <a:off x="6983081" y="6381328"/>
            <a:ext cx="1946590"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 </a:t>
            </a:r>
            <a:r>
              <a:rPr lang="es-PE" sz="1000" dirty="0" err="1">
                <a:solidFill>
                  <a:schemeClr val="tx1">
                    <a:lumMod val="95000"/>
                    <a:lumOff val="5000"/>
                  </a:schemeClr>
                </a:solidFill>
                <a:latin typeface="Helvetica" panose="020B0604020202020204" pitchFamily="34" charset="0"/>
              </a:rPr>
              <a:t>R.C</a:t>
            </a:r>
            <a:r>
              <a:rPr lang="es-PE" sz="1000" dirty="0">
                <a:solidFill>
                  <a:schemeClr val="tx1">
                    <a:lumMod val="95000"/>
                    <a:lumOff val="5000"/>
                  </a:schemeClr>
                </a:solidFill>
                <a:latin typeface="Helvetica" panose="020B0604020202020204" pitchFamily="34" charset="0"/>
              </a:rPr>
              <a:t>. n.° 273-2014-CG</a:t>
            </a:r>
          </a:p>
        </p:txBody>
      </p:sp>
    </p:spTree>
    <p:extLst>
      <p:ext uri="{BB962C8B-B14F-4D97-AF65-F5344CB8AC3E}">
        <p14:creationId xmlns:p14="http://schemas.microsoft.com/office/powerpoint/2010/main" val="1426457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DE DESEMPEÑO PROFESIONAL: CONFIDENCIALIDAD</a:t>
            </a:r>
          </a:p>
        </p:txBody>
      </p:sp>
      <p:sp>
        <p:nvSpPr>
          <p:cNvPr id="5" name="CuadroTexto 4"/>
          <p:cNvSpPr txBox="1"/>
          <p:nvPr/>
        </p:nvSpPr>
        <p:spPr>
          <a:xfrm>
            <a:off x="827584" y="1412776"/>
            <a:ext cx="7560840" cy="1323439"/>
          </a:xfrm>
          <a:prstGeom prst="rect">
            <a:avLst/>
          </a:prstGeom>
          <a:solidFill>
            <a:schemeClr val="tx1">
              <a:lumMod val="95000"/>
              <a:lumOff val="5000"/>
            </a:schemeClr>
          </a:solidFill>
          <a:ln>
            <a:solidFill>
              <a:schemeClr val="bg1">
                <a:lumMod val="50000"/>
              </a:schemeClr>
            </a:solidFill>
          </a:ln>
        </p:spPr>
        <p:txBody>
          <a:bodyPr wrap="square" rtlCol="0">
            <a:spAutoFit/>
          </a:bodyPr>
          <a:lstStyle/>
          <a:p>
            <a:pPr algn="just"/>
            <a:r>
              <a:rPr lang="es-PE" sz="2000" dirty="0">
                <a:solidFill>
                  <a:srgbClr val="FFFFFF"/>
                </a:solidFill>
                <a:latin typeface="Helvetica" panose="020B0604020202020204" pitchFamily="34" charset="0"/>
              </a:rPr>
              <a:t>El personal del Sistema está obligado a guardar debida reserva y discreción sobre la documentación y resultados de los servicios de control  o servicios relacionados que sean de su conocimiento en el ejercicio de sus funciones.</a:t>
            </a:r>
          </a:p>
        </p:txBody>
      </p:sp>
      <p:pic>
        <p:nvPicPr>
          <p:cNvPr id="4108" name="Picture 12" descr="http://us.123rf.com/450wm/upixel123/upixel1231211/upixel123121100152/16547980-se-al-de-prohibici-n-prohibido-hablar.jpg?ve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851" y="3284984"/>
            <a:ext cx="2538505" cy="252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10" name="Picture 14" descr="http://previews.123rf.com/images/idspopd/idspopd1208/idspopd120800070/14716828-Some-guy-duct-taped-due-to-excessive-talkative-behavior-His-annoyingness-is-now-prohibited--Stock-Vec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065" y="3263255"/>
            <a:ext cx="2545729" cy="25457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23 CuadroTexto"/>
          <p:cNvSpPr txBox="1"/>
          <p:nvPr/>
        </p:nvSpPr>
        <p:spPr>
          <a:xfrm>
            <a:off x="6983081" y="6381328"/>
            <a:ext cx="1946590"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 </a:t>
            </a:r>
            <a:r>
              <a:rPr lang="es-PE" sz="1000" dirty="0" err="1">
                <a:solidFill>
                  <a:schemeClr val="bg1"/>
                </a:solidFill>
                <a:latin typeface="Helvetica" panose="020B0604020202020204" pitchFamily="34" charset="0"/>
              </a:rPr>
              <a:t>R.C</a:t>
            </a:r>
            <a:r>
              <a:rPr lang="es-PE" sz="1000" dirty="0">
                <a:solidFill>
                  <a:schemeClr val="bg1"/>
                </a:solidFill>
                <a:latin typeface="Helvetica" panose="020B0604020202020204" pitchFamily="34" charset="0"/>
              </a:rPr>
              <a:t>. n.° 273-2014-CG</a:t>
            </a:r>
          </a:p>
        </p:txBody>
      </p:sp>
    </p:spTree>
    <p:extLst>
      <p:ext uri="{BB962C8B-B14F-4D97-AF65-F5344CB8AC3E}">
        <p14:creationId xmlns:p14="http://schemas.microsoft.com/office/powerpoint/2010/main" val="29277458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DE GESTIÓN DE LA CALIDAD</a:t>
            </a:r>
          </a:p>
        </p:txBody>
      </p:sp>
      <p:sp>
        <p:nvSpPr>
          <p:cNvPr id="6" name="CuadroTexto 5"/>
          <p:cNvSpPr txBox="1"/>
          <p:nvPr/>
        </p:nvSpPr>
        <p:spPr>
          <a:xfrm>
            <a:off x="647576" y="1268760"/>
            <a:ext cx="7812856" cy="1631216"/>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La contraloría establece y mantiene un sistema de gestión de la calidad, con la finalidad de observar los requisitos y especificaciones establecidos como estándares en la normativa específica, así como cumplir lo requerimientos de los clientes del control gubernamental.</a:t>
            </a:r>
          </a:p>
        </p:txBody>
      </p:sp>
      <p:pic>
        <p:nvPicPr>
          <p:cNvPr id="8" name="Imagen 7"/>
          <p:cNvPicPr>
            <a:picLocks noChangeAspect="1"/>
          </p:cNvPicPr>
          <p:nvPr/>
        </p:nvPicPr>
        <p:blipFill rotWithShape="1">
          <a:blip r:embed="rId2"/>
          <a:srcRect l="35273" t="20601" r="31392" b="8001"/>
          <a:stretch/>
        </p:blipFill>
        <p:spPr>
          <a:xfrm>
            <a:off x="823122" y="2923972"/>
            <a:ext cx="3172814" cy="3763104"/>
          </a:xfrm>
          <a:prstGeom prst="rect">
            <a:avLst/>
          </a:prstGeom>
          <a:ln>
            <a:noFill/>
          </a:ln>
          <a:effectLst>
            <a:softEdge rad="112500"/>
          </a:effectLst>
        </p:spPr>
      </p:pic>
      <p:pic>
        <p:nvPicPr>
          <p:cNvPr id="1032" name="Picture 8" descr="http://2.bp.blogspot.com/-dhlS06e_ODY/UgA6HISI61I/AAAAAAAAFYw/Zq8fs-Hc7mI/s1600/Calidad+to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077072"/>
            <a:ext cx="4251352" cy="18722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23 CuadroTexto"/>
          <p:cNvSpPr txBox="1"/>
          <p:nvPr/>
        </p:nvSpPr>
        <p:spPr>
          <a:xfrm>
            <a:off x="6983081" y="6381328"/>
            <a:ext cx="1946590"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 </a:t>
            </a:r>
            <a:r>
              <a:rPr lang="es-PE" sz="1000" dirty="0" err="1">
                <a:solidFill>
                  <a:schemeClr val="bg1"/>
                </a:solidFill>
                <a:latin typeface="Helvetica" panose="020B0604020202020204" pitchFamily="34" charset="0"/>
              </a:rPr>
              <a:t>R.C</a:t>
            </a:r>
            <a:r>
              <a:rPr lang="es-PE" sz="1000" dirty="0">
                <a:solidFill>
                  <a:schemeClr val="bg1"/>
                </a:solidFill>
                <a:latin typeface="Helvetica" panose="020B0604020202020204" pitchFamily="34" charset="0"/>
              </a:rPr>
              <a:t>. n.° 273-2014-CG</a:t>
            </a:r>
          </a:p>
        </p:txBody>
      </p:sp>
      <p:sp>
        <p:nvSpPr>
          <p:cNvPr id="13" name="CuadroTexto 12"/>
          <p:cNvSpPr txBox="1"/>
          <p:nvPr/>
        </p:nvSpPr>
        <p:spPr>
          <a:xfrm>
            <a:off x="4529297" y="3009146"/>
            <a:ext cx="3931135" cy="707886"/>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Generar valor a las entidades y la ciudadanía.</a:t>
            </a:r>
          </a:p>
        </p:txBody>
      </p:sp>
      <p:cxnSp>
        <p:nvCxnSpPr>
          <p:cNvPr id="12" name="Conector angular 11"/>
          <p:cNvCxnSpPr>
            <a:endCxn id="13" idx="1"/>
          </p:cNvCxnSpPr>
          <p:nvPr/>
        </p:nvCxnSpPr>
        <p:spPr>
          <a:xfrm>
            <a:off x="3563888" y="2899976"/>
            <a:ext cx="965409" cy="463113"/>
          </a:xfrm>
          <a:prstGeom prst="bentConnector3">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566347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27384"/>
            <a:ext cx="9144000" cy="1152128"/>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COMUNES A LOS SERVICIOS DE CONTROL</a:t>
            </a:r>
          </a:p>
        </p:txBody>
      </p:sp>
      <p:graphicFrame>
        <p:nvGraphicFramePr>
          <p:cNvPr id="6" name="5 Diagrama"/>
          <p:cNvGraphicFramePr/>
          <p:nvPr>
            <p:extLst>
              <p:ext uri="{D42A27DB-BD31-4B8C-83A1-F6EECF244321}">
                <p14:modId xmlns:p14="http://schemas.microsoft.com/office/powerpoint/2010/main" val="3628703796"/>
              </p:ext>
            </p:extLst>
          </p:nvPr>
        </p:nvGraphicFramePr>
        <p:xfrm>
          <a:off x="179512" y="1268760"/>
          <a:ext cx="662473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descr="http://www.internetvista.com/es/images/target/webmaster.jpg"/>
          <p:cNvPicPr/>
          <p:nvPr/>
        </p:nvPicPr>
        <p:blipFill>
          <a:blip r:embed="rId7">
            <a:extLst>
              <a:ext uri="{28A0092B-C50C-407E-A947-70E740481C1C}">
                <a14:useLocalDpi xmlns:a14="http://schemas.microsoft.com/office/drawing/2010/main" val="0"/>
              </a:ext>
            </a:extLst>
          </a:blip>
          <a:srcRect/>
          <a:stretch>
            <a:fillRect/>
          </a:stretch>
        </p:blipFill>
        <p:spPr bwMode="auto">
          <a:xfrm>
            <a:off x="5508104" y="1484784"/>
            <a:ext cx="2952328" cy="4320480"/>
          </a:xfrm>
          <a:prstGeom prst="rect">
            <a:avLst/>
          </a:prstGeom>
          <a:noFill/>
          <a:ln>
            <a:noFill/>
          </a:ln>
        </p:spPr>
      </p:pic>
      <p:sp>
        <p:nvSpPr>
          <p:cNvPr id="8" name="23 CuadroTexto"/>
          <p:cNvSpPr txBox="1"/>
          <p:nvPr/>
        </p:nvSpPr>
        <p:spPr>
          <a:xfrm>
            <a:off x="6983081" y="6381328"/>
            <a:ext cx="1946590"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 </a:t>
            </a:r>
            <a:r>
              <a:rPr lang="es-PE" sz="1000" dirty="0" err="1">
                <a:solidFill>
                  <a:schemeClr val="tx1">
                    <a:lumMod val="95000"/>
                    <a:lumOff val="5000"/>
                  </a:schemeClr>
                </a:solidFill>
                <a:latin typeface="Helvetica" panose="020B0604020202020204" pitchFamily="34" charset="0"/>
              </a:rPr>
              <a:t>R.C</a:t>
            </a:r>
            <a:r>
              <a:rPr lang="es-PE" sz="1000" dirty="0">
                <a:solidFill>
                  <a:schemeClr val="tx1">
                    <a:lumMod val="95000"/>
                    <a:lumOff val="5000"/>
                  </a:schemeClr>
                </a:solidFill>
                <a:latin typeface="Helvetica" panose="020B0604020202020204" pitchFamily="34" charset="0"/>
              </a:rPr>
              <a:t>. n.° 273-2014-CG</a:t>
            </a:r>
          </a:p>
        </p:txBody>
      </p:sp>
    </p:spTree>
    <p:extLst>
      <p:ext uri="{BB962C8B-B14F-4D97-AF65-F5344CB8AC3E}">
        <p14:creationId xmlns:p14="http://schemas.microsoft.com/office/powerpoint/2010/main" val="39120905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COMUNES A LOS SERVICIOS DE CONTROL: PLANEAMIENTO</a:t>
            </a:r>
          </a:p>
        </p:txBody>
      </p:sp>
      <p:sp>
        <p:nvSpPr>
          <p:cNvPr id="7" name="CuadroTexto 6"/>
          <p:cNvSpPr txBox="1"/>
          <p:nvPr/>
        </p:nvSpPr>
        <p:spPr>
          <a:xfrm>
            <a:off x="827584" y="1412776"/>
            <a:ext cx="7560840" cy="1015663"/>
          </a:xfrm>
          <a:prstGeom prst="rect">
            <a:avLst/>
          </a:prstGeom>
          <a:solidFill>
            <a:schemeClr val="tx1">
              <a:lumMod val="95000"/>
              <a:lumOff val="5000"/>
            </a:schemeClr>
          </a:solidFill>
          <a:ln>
            <a:solidFill>
              <a:schemeClr val="bg1">
                <a:lumMod val="50000"/>
              </a:schemeClr>
            </a:solidFill>
          </a:ln>
        </p:spPr>
        <p:txBody>
          <a:bodyPr wrap="square" rtlCol="0">
            <a:spAutoFit/>
          </a:bodyPr>
          <a:lstStyle/>
          <a:p>
            <a:pPr algn="just"/>
            <a:r>
              <a:rPr lang="es-PE" sz="2000" dirty="0">
                <a:solidFill>
                  <a:srgbClr val="FFFFFF"/>
                </a:solidFill>
                <a:latin typeface="Helvetica" panose="020B0604020202020204" pitchFamily="34" charset="0"/>
              </a:rPr>
              <a:t>El planeamiento de los servicios de control tiene como finalidad determinar la demanda priorizada de control para su atención por los órganos del Sistema</a:t>
            </a:r>
          </a:p>
        </p:txBody>
      </p:sp>
      <p:graphicFrame>
        <p:nvGraphicFramePr>
          <p:cNvPr id="2" name="Diagrama 1"/>
          <p:cNvGraphicFramePr/>
          <p:nvPr>
            <p:extLst>
              <p:ext uri="{D42A27DB-BD31-4B8C-83A1-F6EECF244321}">
                <p14:modId xmlns:p14="http://schemas.microsoft.com/office/powerpoint/2010/main" val="1774395285"/>
              </p:ext>
            </p:extLst>
          </p:nvPr>
        </p:nvGraphicFramePr>
        <p:xfrm>
          <a:off x="539552" y="2924944"/>
          <a:ext cx="3744416" cy="2944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thumbs.dreamstime.com/z/d-gente-hombres-persona-en-la-mesa-de-reuniones-reuni%C3%B3n-y-planeamiento-de-negocios-3026881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3" t="5135" r="947" b="14652"/>
          <a:stretch/>
        </p:blipFill>
        <p:spPr bwMode="auto">
          <a:xfrm>
            <a:off x="4346233" y="2996952"/>
            <a:ext cx="4008233" cy="2664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23 CuadroTexto"/>
          <p:cNvSpPr txBox="1"/>
          <p:nvPr/>
        </p:nvSpPr>
        <p:spPr>
          <a:xfrm>
            <a:off x="6983081" y="6381328"/>
            <a:ext cx="1946590"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 </a:t>
            </a:r>
            <a:r>
              <a:rPr lang="es-PE" sz="1000" dirty="0" err="1">
                <a:solidFill>
                  <a:schemeClr val="bg1"/>
                </a:solidFill>
                <a:latin typeface="Helvetica" panose="020B0604020202020204" pitchFamily="34" charset="0"/>
              </a:rPr>
              <a:t>R.C</a:t>
            </a:r>
            <a:r>
              <a:rPr lang="es-PE" sz="1000" dirty="0">
                <a:solidFill>
                  <a:schemeClr val="bg1"/>
                </a:solidFill>
                <a:latin typeface="Helvetica" panose="020B0604020202020204" pitchFamily="34" charset="0"/>
              </a:rPr>
              <a:t>. n.° 273-2014-CG</a:t>
            </a:r>
          </a:p>
        </p:txBody>
      </p:sp>
    </p:spTree>
    <p:extLst>
      <p:ext uri="{BB962C8B-B14F-4D97-AF65-F5344CB8AC3E}">
        <p14:creationId xmlns:p14="http://schemas.microsoft.com/office/powerpoint/2010/main" val="7257201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COMUNES A LOS SERVICIOS DE CONTROL: GESTIÓN DE LA INFORMACIÓN</a:t>
            </a:r>
          </a:p>
        </p:txBody>
      </p:sp>
      <p:sp>
        <p:nvSpPr>
          <p:cNvPr id="6" name="CuadroTexto 5"/>
          <p:cNvSpPr txBox="1"/>
          <p:nvPr/>
        </p:nvSpPr>
        <p:spPr>
          <a:xfrm>
            <a:off x="647576" y="1268760"/>
            <a:ext cx="7812856" cy="1323439"/>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La contraloría deberá identificar y requerir la información necesaria para el adecuado desarrollo de los servicios de control, así como diseñar, implementar y mantener sistemas para obtener información de las entidades bajo el ámbito del sistema.</a:t>
            </a:r>
          </a:p>
        </p:txBody>
      </p:sp>
      <p:pic>
        <p:nvPicPr>
          <p:cNvPr id="3074" name="Picture 2" descr="http://www.tecnologiasavg.com/images/Institucional/seguri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02" y="3573016"/>
            <a:ext cx="2697214" cy="16561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rotWithShape="1">
          <a:blip r:embed="rId3"/>
          <a:srcRect l="21338" t="18644" r="21337" b="7240"/>
          <a:stretch/>
        </p:blipFill>
        <p:spPr>
          <a:xfrm>
            <a:off x="3635896" y="2780928"/>
            <a:ext cx="4752528" cy="3456384"/>
          </a:xfrm>
          <a:prstGeom prst="rect">
            <a:avLst/>
          </a:prstGeom>
        </p:spPr>
      </p:pic>
      <p:sp>
        <p:nvSpPr>
          <p:cNvPr id="9" name="23 CuadroTexto"/>
          <p:cNvSpPr txBox="1"/>
          <p:nvPr/>
        </p:nvSpPr>
        <p:spPr>
          <a:xfrm>
            <a:off x="6983081" y="6381328"/>
            <a:ext cx="1946590"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 </a:t>
            </a:r>
            <a:r>
              <a:rPr lang="es-PE" sz="1000" dirty="0" err="1">
                <a:solidFill>
                  <a:schemeClr val="bg1"/>
                </a:solidFill>
                <a:latin typeface="Helvetica" panose="020B0604020202020204" pitchFamily="34" charset="0"/>
              </a:rPr>
              <a:t>R.C</a:t>
            </a:r>
            <a:r>
              <a:rPr lang="es-PE" sz="1000" dirty="0">
                <a:solidFill>
                  <a:schemeClr val="bg1"/>
                </a:solidFill>
                <a:latin typeface="Helvetica" panose="020B0604020202020204" pitchFamily="34" charset="0"/>
              </a:rPr>
              <a:t>. n.° 273-2014-CG</a:t>
            </a:r>
          </a:p>
        </p:txBody>
      </p:sp>
    </p:spTree>
    <p:extLst>
      <p:ext uri="{BB962C8B-B14F-4D97-AF65-F5344CB8AC3E}">
        <p14:creationId xmlns:p14="http://schemas.microsoft.com/office/powerpoint/2010/main" val="300435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VALOR PÚBLICO</a:t>
            </a:r>
          </a:p>
        </p:txBody>
      </p:sp>
      <p:graphicFrame>
        <p:nvGraphicFramePr>
          <p:cNvPr id="4" name="Diagrama 3"/>
          <p:cNvGraphicFramePr/>
          <p:nvPr>
            <p:extLst>
              <p:ext uri="{D42A27DB-BD31-4B8C-83A1-F6EECF244321}">
                <p14:modId xmlns:p14="http://schemas.microsoft.com/office/powerpoint/2010/main" val="2425313915"/>
              </p:ext>
            </p:extLst>
          </p:nvPr>
        </p:nvGraphicFramePr>
        <p:xfrm>
          <a:off x="611560" y="1268760"/>
          <a:ext cx="7992888"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827584" y="2564904"/>
            <a:ext cx="7560840" cy="3170099"/>
          </a:xfrm>
          <a:prstGeom prst="rect">
            <a:avLst/>
          </a:prstGeom>
          <a:noFill/>
        </p:spPr>
        <p:txBody>
          <a:bodyPr wrap="square" rtlCol="0">
            <a:spAutoFit/>
          </a:bodyPr>
          <a:lstStyle/>
          <a:p>
            <a:pPr marL="342900" indent="-342900" algn="just">
              <a:buSzPct val="50000"/>
              <a:buFont typeface="Wingdings" panose="05000000000000000000" pitchFamily="2" charset="2"/>
              <a:buChar char="q"/>
            </a:pPr>
            <a:r>
              <a:rPr lang="es-PE" sz="2000" dirty="0">
                <a:solidFill>
                  <a:srgbClr val="FFFFFF"/>
                </a:solidFill>
                <a:latin typeface="Helvetica" panose="020B0604020202020204" pitchFamily="34" charset="0"/>
              </a:rPr>
              <a:t>Es la capacidad que tiene un gobierno, sus instituciones y fundamentalmente los gerentes y servidores públicos para satisfacer los deseos o aspiraciones de los “ciudadanos” para el establecimiento de una sociedad bien ordenada. (Mark Moore, 1995)</a:t>
            </a:r>
          </a:p>
          <a:p>
            <a:pPr algn="just">
              <a:buSzPct val="50000"/>
            </a:pPr>
            <a:endParaRPr lang="es-PE" sz="2000" dirty="0">
              <a:solidFill>
                <a:srgbClr val="FFFFFF"/>
              </a:solidFill>
              <a:latin typeface="Helvetica" panose="020B0604020202020204" pitchFamily="34" charset="0"/>
            </a:endParaRPr>
          </a:p>
          <a:p>
            <a:pPr marL="342900" indent="-342900" algn="just">
              <a:buSzPct val="50000"/>
              <a:buFont typeface="Wingdings" panose="05000000000000000000" pitchFamily="2" charset="2"/>
              <a:buChar char="q"/>
            </a:pPr>
            <a:r>
              <a:rPr lang="es-PE" sz="2000" dirty="0">
                <a:solidFill>
                  <a:srgbClr val="FFFFFF"/>
                </a:solidFill>
                <a:latin typeface="Helvetica" panose="020B0604020202020204" pitchFamily="34" charset="0"/>
              </a:rPr>
              <a:t>El valor añadido y beneficio de una organización para el bienestar de cada individuo y el público en general.</a:t>
            </a:r>
          </a:p>
          <a:p>
            <a:pPr algn="just"/>
            <a:endParaRPr lang="es-PE" sz="2000" dirty="0">
              <a:solidFill>
                <a:srgbClr val="FFFFFF"/>
              </a:solidFill>
              <a:latin typeface="Helvetica" panose="020B0604020202020204" pitchFamily="34" charset="0"/>
            </a:endParaRPr>
          </a:p>
          <a:p>
            <a:pPr algn="just"/>
            <a:r>
              <a:rPr lang="es-PE" sz="2000" dirty="0">
                <a:solidFill>
                  <a:srgbClr val="FFFFFF"/>
                </a:solidFill>
                <a:latin typeface="Helvetica" panose="020B0604020202020204" pitchFamily="34" charset="0"/>
              </a:rPr>
              <a:t> </a:t>
            </a:r>
          </a:p>
        </p:txBody>
      </p:sp>
    </p:spTree>
    <p:extLst>
      <p:ext uri="{BB962C8B-B14F-4D97-AF65-F5344CB8AC3E}">
        <p14:creationId xmlns:p14="http://schemas.microsoft.com/office/powerpoint/2010/main" val="31360139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COMUNES A LOS SERVICIOS DE CONTROL: PARTICIPACIÓN DE EXPERTOS</a:t>
            </a:r>
          </a:p>
        </p:txBody>
      </p:sp>
      <p:sp>
        <p:nvSpPr>
          <p:cNvPr id="6" name="Rectángulo 5"/>
          <p:cNvSpPr/>
          <p:nvPr/>
        </p:nvSpPr>
        <p:spPr>
          <a:xfrm>
            <a:off x="590848" y="1484784"/>
            <a:ext cx="7941592" cy="16561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solidFill>
                  <a:schemeClr val="tx1">
                    <a:lumMod val="95000"/>
                    <a:lumOff val="5000"/>
                  </a:schemeClr>
                </a:solidFill>
                <a:latin typeface="Helvetica" panose="020B0604020202020204" pitchFamily="34" charset="0"/>
              </a:rPr>
              <a:t>Cuando sea necesario obtener informes técnicos especializados de expertos, los órganos del Sistema pueden contar con la participación de personas naturales o jurídicas que posean habilidades, conocimientos y experiencia en un campo particular distinto al de control gubernamental</a:t>
            </a:r>
          </a:p>
        </p:txBody>
      </p:sp>
      <p:pic>
        <p:nvPicPr>
          <p:cNvPr id="4100" name="Picture 4" descr="http://www.superconta.ua.es/images/rotator/slid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429000"/>
            <a:ext cx="5256584" cy="28613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23 CuadroTexto"/>
          <p:cNvSpPr txBox="1"/>
          <p:nvPr/>
        </p:nvSpPr>
        <p:spPr>
          <a:xfrm>
            <a:off x="6983081" y="6381328"/>
            <a:ext cx="1946590" cy="246221"/>
          </a:xfrm>
          <a:prstGeom prst="rect">
            <a:avLst/>
          </a:prstGeom>
          <a:noFill/>
        </p:spPr>
        <p:txBody>
          <a:bodyPr wrap="square" rtlCol="0">
            <a:spAutoFit/>
          </a:bodyPr>
          <a:lstStyle/>
          <a:p>
            <a:r>
              <a:rPr lang="es-PE" sz="1000" b="1" dirty="0">
                <a:solidFill>
                  <a:schemeClr val="tx1">
                    <a:lumMod val="95000"/>
                    <a:lumOff val="5000"/>
                  </a:schemeClr>
                </a:solidFill>
                <a:latin typeface="Helvetica" panose="020B0604020202020204" pitchFamily="34" charset="0"/>
              </a:rPr>
              <a:t>Fuente: </a:t>
            </a:r>
            <a:r>
              <a:rPr lang="es-PE" sz="1000" dirty="0" err="1">
                <a:solidFill>
                  <a:schemeClr val="tx1">
                    <a:lumMod val="95000"/>
                    <a:lumOff val="5000"/>
                  </a:schemeClr>
                </a:solidFill>
                <a:latin typeface="Helvetica" panose="020B0604020202020204" pitchFamily="34" charset="0"/>
              </a:rPr>
              <a:t>R.C</a:t>
            </a:r>
            <a:r>
              <a:rPr lang="es-PE" sz="1000" dirty="0">
                <a:solidFill>
                  <a:schemeClr val="tx1">
                    <a:lumMod val="95000"/>
                    <a:lumOff val="5000"/>
                  </a:schemeClr>
                </a:solidFill>
                <a:latin typeface="Helvetica" panose="020B0604020202020204" pitchFamily="34" charset="0"/>
              </a:rPr>
              <a:t>. n.° 273-2014-CG</a:t>
            </a:r>
          </a:p>
        </p:txBody>
      </p:sp>
    </p:spTree>
    <p:extLst>
      <p:ext uri="{BB962C8B-B14F-4D97-AF65-F5344CB8AC3E}">
        <p14:creationId xmlns:p14="http://schemas.microsoft.com/office/powerpoint/2010/main" val="33669368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COMUNES A LOS SERVICIOS DE CONTROL: SUPERVISIÓN</a:t>
            </a:r>
          </a:p>
        </p:txBody>
      </p:sp>
      <p:sp>
        <p:nvSpPr>
          <p:cNvPr id="5" name="CuadroTexto 4"/>
          <p:cNvSpPr txBox="1"/>
          <p:nvPr/>
        </p:nvSpPr>
        <p:spPr>
          <a:xfrm>
            <a:off x="827584" y="1412776"/>
            <a:ext cx="7560840" cy="1631216"/>
          </a:xfrm>
          <a:prstGeom prst="rect">
            <a:avLst/>
          </a:prstGeom>
          <a:solidFill>
            <a:schemeClr val="tx1">
              <a:lumMod val="95000"/>
              <a:lumOff val="5000"/>
            </a:schemeClr>
          </a:solidFill>
          <a:ln>
            <a:solidFill>
              <a:schemeClr val="bg1">
                <a:lumMod val="50000"/>
              </a:schemeClr>
            </a:solidFill>
          </a:ln>
        </p:spPr>
        <p:txBody>
          <a:bodyPr wrap="square" rtlCol="0">
            <a:spAutoFit/>
          </a:bodyPr>
          <a:lstStyle/>
          <a:p>
            <a:pPr algn="just"/>
            <a:r>
              <a:rPr lang="es-PE" sz="2000" dirty="0">
                <a:solidFill>
                  <a:srgbClr val="FFFFFF"/>
                </a:solidFill>
                <a:latin typeface="Helvetica" panose="020B0604020202020204" pitchFamily="34" charset="0"/>
              </a:rPr>
              <a:t>Los servicios de control deben ser supervisados en forma periódica, sistemática y oportuna, durante todas sus etapas, por los niveles competentes; a fin de orientar y asegurar el cumplimiento de sus objetivos, así como mejorar la calidad de su desarrollo y resultados.</a:t>
            </a:r>
          </a:p>
        </p:txBody>
      </p:sp>
      <p:pic>
        <p:nvPicPr>
          <p:cNvPr id="7" name="Imagen 6" descr="https://encrypted-tbn1.gstatic.com/images?q=tbn:ANd9GcRBSVLbq4FTHyAmGMR9MHlFDUIxmewHppMtdL7FcGJX4wforGUA_w"/>
          <p:cNvPicPr/>
          <p:nvPr/>
        </p:nvPicPr>
        <p:blipFill rotWithShape="1">
          <a:blip r:embed="rId2">
            <a:extLst>
              <a:ext uri="{28A0092B-C50C-407E-A947-70E740481C1C}">
                <a14:useLocalDpi xmlns:a14="http://schemas.microsoft.com/office/drawing/2010/main" val="0"/>
              </a:ext>
            </a:extLst>
          </a:blip>
          <a:srcRect l="11684" r="41578"/>
          <a:stretch/>
        </p:blipFill>
        <p:spPr bwMode="auto">
          <a:xfrm>
            <a:off x="1979712" y="3309342"/>
            <a:ext cx="2304256" cy="3086209"/>
          </a:xfrm>
          <a:prstGeom prst="rect">
            <a:avLst/>
          </a:prstGeom>
          <a:ln>
            <a:noFill/>
          </a:ln>
          <a:effectLst>
            <a:softEdge rad="112500"/>
          </a:effectLst>
        </p:spPr>
      </p:pic>
      <p:pic>
        <p:nvPicPr>
          <p:cNvPr id="5122" name="Picture 2" descr="http://1.bp.blogspot.com/-KpQU4LTKpUI/UUSBb4JtQKI/AAAAAAAABfo/G3GaHSg9vd8/s1600/seguridad+industri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295228"/>
            <a:ext cx="2376264" cy="23657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23 CuadroTexto"/>
          <p:cNvSpPr txBox="1"/>
          <p:nvPr/>
        </p:nvSpPr>
        <p:spPr>
          <a:xfrm>
            <a:off x="6983081" y="6381328"/>
            <a:ext cx="1946590"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 </a:t>
            </a:r>
            <a:r>
              <a:rPr lang="es-PE" sz="1000" dirty="0" err="1">
                <a:solidFill>
                  <a:schemeClr val="bg1"/>
                </a:solidFill>
                <a:latin typeface="Helvetica" panose="020B0604020202020204" pitchFamily="34" charset="0"/>
              </a:rPr>
              <a:t>R.C</a:t>
            </a:r>
            <a:r>
              <a:rPr lang="es-PE" sz="1000" dirty="0">
                <a:solidFill>
                  <a:schemeClr val="bg1"/>
                </a:solidFill>
                <a:latin typeface="Helvetica" panose="020B0604020202020204" pitchFamily="34" charset="0"/>
              </a:rPr>
              <a:t>. n.° 273-2014-CG</a:t>
            </a:r>
          </a:p>
        </p:txBody>
      </p:sp>
    </p:spTree>
    <p:extLst>
      <p:ext uri="{BB962C8B-B14F-4D97-AF65-F5344CB8AC3E}">
        <p14:creationId xmlns:p14="http://schemas.microsoft.com/office/powerpoint/2010/main" val="36102446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COMUNES A LOS SERVICIOS DE CONTROL: RESULTADOS DE LOS SERVICIOS</a:t>
            </a:r>
          </a:p>
        </p:txBody>
      </p:sp>
      <p:sp>
        <p:nvSpPr>
          <p:cNvPr id="6" name="CuadroTexto 5"/>
          <p:cNvSpPr txBox="1"/>
          <p:nvPr/>
        </p:nvSpPr>
        <p:spPr>
          <a:xfrm>
            <a:off x="647576" y="1529497"/>
            <a:ext cx="7812856" cy="1323439"/>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El resultado de los servicios de control debe emitirse por escrito, se caracterizará necesariamente por su consistencia y utilidad, y se comunicará oportunamente a las entidades e instancias que correspondan.</a:t>
            </a:r>
          </a:p>
        </p:txBody>
      </p:sp>
      <p:pic>
        <p:nvPicPr>
          <p:cNvPr id="6154" name="Picture 10" descr="http://www.ejemplode.com/images/uploads/administracion/caracteristicas-infor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004" y="3645024"/>
            <a:ext cx="2664296" cy="20781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Imagen 10" descr="http://agromatic.com.ve/wp-content/uploads/2013/12/images.jpg"/>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212976"/>
            <a:ext cx="2520280" cy="2741657"/>
          </a:xfrm>
          <a:prstGeom prst="rect">
            <a:avLst/>
          </a:prstGeom>
          <a:ln>
            <a:noFill/>
          </a:ln>
          <a:effectLst>
            <a:softEdge rad="112500"/>
          </a:effectLst>
        </p:spPr>
      </p:pic>
      <p:sp>
        <p:nvSpPr>
          <p:cNvPr id="12" name="23 CuadroTexto"/>
          <p:cNvSpPr txBox="1"/>
          <p:nvPr/>
        </p:nvSpPr>
        <p:spPr>
          <a:xfrm>
            <a:off x="6983081" y="6381328"/>
            <a:ext cx="1946590"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 </a:t>
            </a:r>
            <a:r>
              <a:rPr lang="es-PE" sz="1000" dirty="0" err="1">
                <a:solidFill>
                  <a:schemeClr val="bg1"/>
                </a:solidFill>
                <a:latin typeface="Helvetica" panose="020B0604020202020204" pitchFamily="34" charset="0"/>
              </a:rPr>
              <a:t>R.C</a:t>
            </a:r>
            <a:r>
              <a:rPr lang="es-PE" sz="1000" dirty="0">
                <a:solidFill>
                  <a:schemeClr val="bg1"/>
                </a:solidFill>
                <a:latin typeface="Helvetica" panose="020B0604020202020204" pitchFamily="34" charset="0"/>
              </a:rPr>
              <a:t>. n.° 273-2014-CG</a:t>
            </a:r>
          </a:p>
        </p:txBody>
      </p:sp>
    </p:spTree>
    <p:extLst>
      <p:ext uri="{BB962C8B-B14F-4D97-AF65-F5344CB8AC3E}">
        <p14:creationId xmlns:p14="http://schemas.microsoft.com/office/powerpoint/2010/main" val="33733893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484784"/>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COMUNES A LOS SERVICIOS DE CONTROL: SEGUIMIENTO A LA IMPLEMENTACIÓN DE RECOMENDACIONES</a:t>
            </a:r>
          </a:p>
        </p:txBody>
      </p:sp>
      <p:sp>
        <p:nvSpPr>
          <p:cNvPr id="6" name="Rectángulo 5"/>
          <p:cNvSpPr/>
          <p:nvPr/>
        </p:nvSpPr>
        <p:spPr>
          <a:xfrm>
            <a:off x="601204" y="1844824"/>
            <a:ext cx="7941592" cy="151216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solidFill>
                  <a:schemeClr val="tx1">
                    <a:lumMod val="95000"/>
                    <a:lumOff val="5000"/>
                  </a:schemeClr>
                </a:solidFill>
                <a:latin typeface="Helvetica" panose="020B0604020202020204" pitchFamily="34" charset="0"/>
              </a:rPr>
              <a:t>La Contraloría y los Órganos de Control Institucional deben realizar el seguimiento de las acciones que las entidades dispongan para la implementación efectiva y oportuna de las recomendaciones formuladas en los resultados de los servicios de control.</a:t>
            </a:r>
          </a:p>
        </p:txBody>
      </p:sp>
      <p:pic>
        <p:nvPicPr>
          <p:cNvPr id="7170" name="Picture 2" descr="http://elcatmandehoy.com/wp-content/uploads/2014/06/CATMAN-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8376" y="3717032"/>
            <a:ext cx="2649410" cy="17641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23 CuadroTexto"/>
          <p:cNvSpPr txBox="1"/>
          <p:nvPr/>
        </p:nvSpPr>
        <p:spPr>
          <a:xfrm>
            <a:off x="6983081" y="6381328"/>
            <a:ext cx="1946590" cy="246221"/>
          </a:xfrm>
          <a:prstGeom prst="rect">
            <a:avLst/>
          </a:prstGeom>
          <a:noFill/>
        </p:spPr>
        <p:txBody>
          <a:bodyPr wrap="square" rtlCol="0">
            <a:spAutoFit/>
          </a:bodyPr>
          <a:lstStyle/>
          <a:p>
            <a:r>
              <a:rPr lang="es-PE" sz="1000" b="1" dirty="0">
                <a:solidFill>
                  <a:sysClr val="windowText" lastClr="000000"/>
                </a:solidFill>
                <a:latin typeface="Helvetica" panose="020B0604020202020204" pitchFamily="34" charset="0"/>
              </a:rPr>
              <a:t>Fuente: </a:t>
            </a:r>
            <a:r>
              <a:rPr lang="es-PE" sz="1000" dirty="0" err="1">
                <a:solidFill>
                  <a:sysClr val="windowText" lastClr="000000"/>
                </a:solidFill>
                <a:latin typeface="Helvetica" panose="020B0604020202020204" pitchFamily="34" charset="0"/>
              </a:rPr>
              <a:t>R.C</a:t>
            </a:r>
            <a:r>
              <a:rPr lang="es-PE" sz="1000" dirty="0">
                <a:solidFill>
                  <a:sysClr val="windowText" lastClr="000000"/>
                </a:solidFill>
                <a:latin typeface="Helvetica" panose="020B0604020202020204" pitchFamily="34" charset="0"/>
              </a:rPr>
              <a:t>. n.° 273-2014-CG</a:t>
            </a:r>
          </a:p>
        </p:txBody>
      </p:sp>
      <p:sp>
        <p:nvSpPr>
          <p:cNvPr id="2" name="CuadroTexto 1"/>
          <p:cNvSpPr txBox="1"/>
          <p:nvPr/>
        </p:nvSpPr>
        <p:spPr>
          <a:xfrm>
            <a:off x="611560" y="3823880"/>
            <a:ext cx="4924412" cy="1246495"/>
          </a:xfrm>
          <a:prstGeom prst="rect">
            <a:avLst/>
          </a:prstGeom>
          <a:noFill/>
        </p:spPr>
        <p:txBody>
          <a:bodyPr wrap="square" rtlCol="0">
            <a:spAutoFit/>
          </a:bodyPr>
          <a:lstStyle/>
          <a:p>
            <a:pPr algn="just"/>
            <a:r>
              <a:rPr lang="es-PE" sz="1500" dirty="0">
                <a:latin typeface="Helvetica" panose="020B0604020202020204" pitchFamily="34" charset="0"/>
              </a:rPr>
              <a:t>Directiva n.° 006-2016-CG/</a:t>
            </a:r>
            <a:r>
              <a:rPr lang="es-PE" sz="1500" dirty="0" err="1">
                <a:latin typeface="Helvetica" panose="020B0604020202020204" pitchFamily="34" charset="0"/>
              </a:rPr>
              <a:t>GPROD</a:t>
            </a:r>
            <a:r>
              <a:rPr lang="es-PE" sz="1500" dirty="0">
                <a:latin typeface="Helvetica" panose="020B0604020202020204" pitchFamily="34" charset="0"/>
              </a:rPr>
              <a:t>  </a:t>
            </a:r>
            <a:r>
              <a:rPr lang="es-PE" sz="1500" b="1" dirty="0">
                <a:latin typeface="Helvetica" panose="020B0604020202020204" pitchFamily="34" charset="0"/>
              </a:rPr>
              <a:t>“Implementación y Seguimiento a las recomendaciones de los informes de auditoría y su publicación en el portal de transparencia estándar de la Entidad”, aprobada con </a:t>
            </a:r>
            <a:r>
              <a:rPr lang="es-PE" sz="1500" dirty="0">
                <a:latin typeface="Helvetica" panose="020B0604020202020204" pitchFamily="34" charset="0"/>
              </a:rPr>
              <a:t>Resolución de contraloría n.° 120-2016-CG.</a:t>
            </a:r>
          </a:p>
        </p:txBody>
      </p:sp>
    </p:spTree>
    <p:extLst>
      <p:ext uri="{BB962C8B-B14F-4D97-AF65-F5344CB8AC3E}">
        <p14:creationId xmlns:p14="http://schemas.microsoft.com/office/powerpoint/2010/main" val="20616476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IMPLEMENTACIÓN Y SEGUIMIENTO DE RECOMENDACIONES</a:t>
            </a:r>
          </a:p>
        </p:txBody>
      </p:sp>
      <p:sp>
        <p:nvSpPr>
          <p:cNvPr id="4" name="CuadroTexto 3"/>
          <p:cNvSpPr txBox="1"/>
          <p:nvPr/>
        </p:nvSpPr>
        <p:spPr>
          <a:xfrm>
            <a:off x="683568" y="3247816"/>
            <a:ext cx="7704856" cy="1477328"/>
          </a:xfrm>
          <a:prstGeom prst="rect">
            <a:avLst/>
          </a:prstGeom>
          <a:noFill/>
        </p:spPr>
        <p:txBody>
          <a:bodyPr wrap="square" rtlCol="0">
            <a:spAutoFit/>
          </a:bodyPr>
          <a:lstStyle/>
          <a:p>
            <a:pPr algn="just"/>
            <a:r>
              <a:rPr lang="es-PE" b="1" dirty="0">
                <a:solidFill>
                  <a:schemeClr val="bg1"/>
                </a:solidFill>
                <a:latin typeface="Helvetica" panose="020B0604020202020204" pitchFamily="34" charset="0"/>
              </a:rPr>
              <a:t>Del Órgano de Control Institucional</a:t>
            </a:r>
            <a:endParaRPr lang="es-PE" dirty="0">
              <a:solidFill>
                <a:schemeClr val="bg1"/>
              </a:solidFill>
              <a:latin typeface="Helvetica" panose="020B0604020202020204" pitchFamily="34" charset="0"/>
            </a:endParaRPr>
          </a:p>
          <a:p>
            <a:pPr algn="just"/>
            <a:r>
              <a:rPr lang="es-PE" dirty="0">
                <a:solidFill>
                  <a:schemeClr val="bg1"/>
                </a:solidFill>
                <a:latin typeface="Helvetica" panose="020B0604020202020204" pitchFamily="34" charset="0"/>
              </a:rPr>
              <a:t>Realiza el seguimiento a las acciones que las entidades adoptan para la implementación efectiva y oportuna de las recomendaciones de los informes de auditoría resultantes de la ejecución de los servicios de control posterior.</a:t>
            </a:r>
          </a:p>
        </p:txBody>
      </p:sp>
      <p:sp>
        <p:nvSpPr>
          <p:cNvPr id="10" name="CuadroTexto 9"/>
          <p:cNvSpPr txBox="1"/>
          <p:nvPr/>
        </p:nvSpPr>
        <p:spPr>
          <a:xfrm>
            <a:off x="683568" y="1340768"/>
            <a:ext cx="7704856" cy="1754326"/>
          </a:xfrm>
          <a:prstGeom prst="rect">
            <a:avLst/>
          </a:prstGeom>
          <a:noFill/>
        </p:spPr>
        <p:txBody>
          <a:bodyPr wrap="square" rtlCol="0">
            <a:spAutoFit/>
          </a:bodyPr>
          <a:lstStyle/>
          <a:p>
            <a:pPr algn="just"/>
            <a:r>
              <a:rPr lang="es-PE" b="1" dirty="0">
                <a:solidFill>
                  <a:schemeClr val="bg1"/>
                </a:solidFill>
                <a:latin typeface="Helvetica" panose="020B0604020202020204" pitchFamily="34" charset="0"/>
              </a:rPr>
              <a:t>Del Titular de la Entidad</a:t>
            </a:r>
            <a:endParaRPr lang="es-PE" dirty="0">
              <a:solidFill>
                <a:schemeClr val="bg1"/>
              </a:solidFill>
              <a:latin typeface="Helvetica" panose="020B0604020202020204" pitchFamily="34" charset="0"/>
            </a:endParaRPr>
          </a:p>
          <a:p>
            <a:pPr algn="just"/>
            <a:r>
              <a:rPr lang="es-PE" dirty="0">
                <a:solidFill>
                  <a:schemeClr val="bg1"/>
                </a:solidFill>
                <a:latin typeface="Helvetica" panose="020B0604020202020204" pitchFamily="34" charset="0"/>
              </a:rPr>
              <a:t>Es el responsable de implementar las recomendaciones de los informes de auditoría resultantes de la ejecución de los servicios de control posterior, de mantener un proceso permanente de monitoreo y seguimiento de los avances obtenidos hasta lograr su total implementación.</a:t>
            </a:r>
          </a:p>
        </p:txBody>
      </p:sp>
      <p:sp>
        <p:nvSpPr>
          <p:cNvPr id="11" name="CuadroTexto 10"/>
          <p:cNvSpPr txBox="1"/>
          <p:nvPr/>
        </p:nvSpPr>
        <p:spPr>
          <a:xfrm>
            <a:off x="710741" y="4941168"/>
            <a:ext cx="7704856" cy="1477328"/>
          </a:xfrm>
          <a:prstGeom prst="rect">
            <a:avLst/>
          </a:prstGeom>
          <a:noFill/>
        </p:spPr>
        <p:txBody>
          <a:bodyPr wrap="square" rtlCol="0">
            <a:spAutoFit/>
          </a:bodyPr>
          <a:lstStyle/>
          <a:p>
            <a:pPr algn="just"/>
            <a:r>
              <a:rPr lang="es-PE" b="1" dirty="0">
                <a:solidFill>
                  <a:schemeClr val="bg1"/>
                </a:solidFill>
                <a:latin typeface="Helvetica" panose="020B0604020202020204" pitchFamily="34" charset="0"/>
              </a:rPr>
              <a:t>De la Contraloría General de la República</a:t>
            </a:r>
            <a:r>
              <a:rPr lang="es-PE" dirty="0">
                <a:solidFill>
                  <a:schemeClr val="bg1"/>
                </a:solidFill>
                <a:latin typeface="Helvetica" panose="020B0604020202020204" pitchFamily="34" charset="0"/>
              </a:rPr>
              <a:t> </a:t>
            </a:r>
          </a:p>
          <a:p>
            <a:pPr algn="just"/>
            <a:r>
              <a:rPr lang="es-PE" dirty="0">
                <a:solidFill>
                  <a:schemeClr val="bg1"/>
                </a:solidFill>
                <a:latin typeface="Helvetica" panose="020B0604020202020204" pitchFamily="34" charset="0"/>
              </a:rPr>
              <a:t>Supervisa y verifica el cumplimiento de las recomendaciones de los informes de auditoría resultantes de la ejecución de los servicios de control posterior a cargo de los órganos del Sistema.</a:t>
            </a:r>
          </a:p>
          <a:p>
            <a:pPr algn="just"/>
            <a:endParaRPr lang="es-PE" dirty="0">
              <a:solidFill>
                <a:schemeClr val="bg1"/>
              </a:solidFill>
              <a:latin typeface="Helvetica" panose="020B0604020202020204" pitchFamily="34" charset="0"/>
            </a:endParaRPr>
          </a:p>
        </p:txBody>
      </p:sp>
    </p:spTree>
    <p:extLst>
      <p:ext uri="{BB962C8B-B14F-4D97-AF65-F5344CB8AC3E}">
        <p14:creationId xmlns:p14="http://schemas.microsoft.com/office/powerpoint/2010/main" val="12963369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latin typeface="Helvetica" panose="020B0604020202020204" pitchFamily="34" charset="0"/>
              </a:rPr>
              <a:t>RECOMENDACIONES ORIENTADAS A MEJORAR LA GESTIÓN DE LA ENTIDAD</a:t>
            </a:r>
            <a:endParaRPr lang="es-PE" sz="3000" b="1" dirty="0">
              <a:solidFill>
                <a:srgbClr val="FFFFFF"/>
              </a:solidFill>
              <a:latin typeface="Helvetica"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107527953"/>
              </p:ext>
            </p:extLst>
          </p:nvPr>
        </p:nvGraphicFramePr>
        <p:xfrm>
          <a:off x="457200" y="1628800"/>
          <a:ext cx="8363272" cy="3888431"/>
        </p:xfrm>
        <a:graphic>
          <a:graphicData uri="http://schemas.openxmlformats.org/drawingml/2006/table">
            <a:tbl>
              <a:tblPr firstRow="1" firstCol="1" bandRow="1">
                <a:tableStyleId>{073A0DAA-6AF3-43AB-8588-CEC1D06C72B9}</a:tableStyleId>
              </a:tblPr>
              <a:tblGrid>
                <a:gridCol w="2571728">
                  <a:extLst>
                    <a:ext uri="{9D8B030D-6E8A-4147-A177-3AD203B41FA5}">
                      <a16:colId xmlns:a16="http://schemas.microsoft.com/office/drawing/2014/main" val="20000"/>
                    </a:ext>
                  </a:extLst>
                </a:gridCol>
                <a:gridCol w="5791544">
                  <a:extLst>
                    <a:ext uri="{9D8B030D-6E8A-4147-A177-3AD203B41FA5}">
                      <a16:colId xmlns:a16="http://schemas.microsoft.com/office/drawing/2014/main" val="20001"/>
                    </a:ext>
                  </a:extLst>
                </a:gridCol>
              </a:tblGrid>
              <a:tr h="364275">
                <a:tc>
                  <a:txBody>
                    <a:bodyPr/>
                    <a:lstStyle/>
                    <a:p>
                      <a:pPr algn="ctr">
                        <a:lnSpc>
                          <a:spcPts val="1285"/>
                        </a:lnSpc>
                        <a:spcAft>
                          <a:spcPts val="0"/>
                        </a:spcAft>
                      </a:pPr>
                      <a:r>
                        <a:rPr lang="es-PE" sz="1500" dirty="0">
                          <a:effectLst/>
                          <a:latin typeface="Helvetica" panose="020B0604020202020204" pitchFamily="34" charset="0"/>
                        </a:rPr>
                        <a:t>Estado</a:t>
                      </a:r>
                      <a:endParaRPr lang="es-PE" sz="1500" dirty="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285"/>
                        </a:lnSpc>
                        <a:spcAft>
                          <a:spcPts val="0"/>
                        </a:spcAft>
                      </a:pPr>
                      <a:r>
                        <a:rPr lang="es-PE" sz="1500">
                          <a:effectLst/>
                          <a:latin typeface="Helvetica" panose="020B0604020202020204" pitchFamily="34" charset="0"/>
                        </a:rPr>
                        <a:t>Descripción</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881040">
                <a:tc>
                  <a:txBody>
                    <a:bodyPr/>
                    <a:lstStyle/>
                    <a:p>
                      <a:pPr algn="ctr">
                        <a:lnSpc>
                          <a:spcPts val="1285"/>
                        </a:lnSpc>
                        <a:spcAft>
                          <a:spcPts val="0"/>
                        </a:spcAft>
                      </a:pPr>
                      <a:r>
                        <a:rPr lang="es-PE" sz="1500">
                          <a:effectLst/>
                          <a:latin typeface="Helvetica" panose="020B0604020202020204" pitchFamily="34" charset="0"/>
                        </a:rPr>
                        <a:t>Pendiente</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ts val="1285"/>
                        </a:lnSpc>
                        <a:spcAft>
                          <a:spcPts val="0"/>
                        </a:spcAft>
                      </a:pPr>
                      <a:r>
                        <a:rPr lang="es-PE" sz="1500">
                          <a:effectLst/>
                          <a:latin typeface="Helvetica" panose="020B0604020202020204" pitchFamily="34" charset="0"/>
                        </a:rPr>
                        <a:t>Cuando el Titular de la entidad no ha designado a los funcionarios responsables de implementar las recomendaciones, o cuando habiendo sido designados, los funcionarios no han iniciado las acciones orientadas a su implementación.</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660779">
                <a:tc>
                  <a:txBody>
                    <a:bodyPr/>
                    <a:lstStyle/>
                    <a:p>
                      <a:pPr algn="ctr">
                        <a:lnSpc>
                          <a:spcPts val="1285"/>
                        </a:lnSpc>
                        <a:spcAft>
                          <a:spcPts val="0"/>
                        </a:spcAft>
                      </a:pPr>
                      <a:r>
                        <a:rPr lang="es-PE" sz="1500" dirty="0">
                          <a:effectLst/>
                          <a:latin typeface="Helvetica" panose="020B0604020202020204" pitchFamily="34" charset="0"/>
                        </a:rPr>
                        <a:t>En proceso</a:t>
                      </a:r>
                      <a:endParaRPr lang="es-PE" sz="1500" dirty="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ts val="1285"/>
                        </a:lnSpc>
                        <a:spcAft>
                          <a:spcPts val="0"/>
                        </a:spcAft>
                      </a:pPr>
                      <a:r>
                        <a:rPr lang="es-PE" sz="1500">
                          <a:effectLst/>
                          <a:latin typeface="Helvetica" panose="020B0604020202020204" pitchFamily="34" charset="0"/>
                        </a:rPr>
                        <a:t>Cuando el funcionario designado como responsable de implementar la recomendación ejecuta acciones orientadas a su implementación.</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660779">
                <a:tc>
                  <a:txBody>
                    <a:bodyPr/>
                    <a:lstStyle/>
                    <a:p>
                      <a:pPr algn="ctr">
                        <a:lnSpc>
                          <a:spcPts val="1285"/>
                        </a:lnSpc>
                        <a:spcAft>
                          <a:spcPts val="0"/>
                        </a:spcAft>
                      </a:pPr>
                      <a:r>
                        <a:rPr lang="es-PE" sz="1500">
                          <a:effectLst/>
                          <a:latin typeface="Helvetica" panose="020B0604020202020204" pitchFamily="34" charset="0"/>
                        </a:rPr>
                        <a:t>Implementada</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ts val="1285"/>
                        </a:lnSpc>
                        <a:spcAft>
                          <a:spcPts val="0"/>
                        </a:spcAft>
                      </a:pPr>
                      <a:r>
                        <a:rPr lang="es-PE" sz="1500">
                          <a:effectLst/>
                          <a:latin typeface="Helvetica" panose="020B0604020202020204" pitchFamily="34" charset="0"/>
                        </a:rPr>
                        <a:t>Cuando se adoptan acciones, a partir de la recomendación, que corrigen la deficiencia o desviación detectada y desaparece la causa que la motivó.</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1321558">
                <a:tc>
                  <a:txBody>
                    <a:bodyPr/>
                    <a:lstStyle/>
                    <a:p>
                      <a:pPr algn="ctr">
                        <a:lnSpc>
                          <a:spcPts val="1285"/>
                        </a:lnSpc>
                        <a:spcAft>
                          <a:spcPts val="0"/>
                        </a:spcAft>
                      </a:pPr>
                      <a:r>
                        <a:rPr lang="es-PE" sz="1500" dirty="0">
                          <a:effectLst/>
                          <a:latin typeface="Helvetica" panose="020B0604020202020204" pitchFamily="34" charset="0"/>
                        </a:rPr>
                        <a:t>Inaplicable por causal sobreviniente</a:t>
                      </a:r>
                      <a:endParaRPr lang="es-PE" sz="1500" dirty="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ts val="1285"/>
                        </a:lnSpc>
                        <a:spcAft>
                          <a:spcPts val="0"/>
                        </a:spcAft>
                      </a:pPr>
                      <a:r>
                        <a:rPr lang="es-PE" sz="1500" dirty="0">
                          <a:effectLst/>
                          <a:latin typeface="Helvetica" panose="020B0604020202020204" pitchFamily="34" charset="0"/>
                        </a:rPr>
                        <a:t>Cuando sobrevengan hechos con posterioridad a la emisión del informe de auditoría que no hagan posible implementar la recomendación. Corresponde al funcionario responsable de implementar la recomendación, sustentar técnica y legalmente las razones o causas de este supuesto, adjuntando la documentación que la sustenta.</a:t>
                      </a:r>
                      <a:endParaRPr lang="es-PE" sz="1500" dirty="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038559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latin typeface="Helvetica" panose="020B0604020202020204" pitchFamily="34" charset="0"/>
              </a:rPr>
              <a:t>RECOMENDACIONES PARA EL INICIO DE LAS ACCIONES ADMINISTRATIVAS</a:t>
            </a:r>
            <a:endParaRPr lang="es-PE" sz="3000" dirty="0">
              <a:latin typeface="Helvetica"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72221174"/>
              </p:ext>
            </p:extLst>
          </p:nvPr>
        </p:nvGraphicFramePr>
        <p:xfrm>
          <a:off x="673224" y="1700808"/>
          <a:ext cx="8003232" cy="4032448"/>
        </p:xfrm>
        <a:graphic>
          <a:graphicData uri="http://schemas.openxmlformats.org/drawingml/2006/table">
            <a:tbl>
              <a:tblPr firstRow="1" firstCol="1" bandRow="1">
                <a:tableStyleId>{073A0DAA-6AF3-43AB-8588-CEC1D06C72B9}</a:tableStyleId>
              </a:tblPr>
              <a:tblGrid>
                <a:gridCol w="2448427">
                  <a:extLst>
                    <a:ext uri="{9D8B030D-6E8A-4147-A177-3AD203B41FA5}">
                      <a16:colId xmlns:a16="http://schemas.microsoft.com/office/drawing/2014/main" val="20000"/>
                    </a:ext>
                  </a:extLst>
                </a:gridCol>
                <a:gridCol w="5554805">
                  <a:extLst>
                    <a:ext uri="{9D8B030D-6E8A-4147-A177-3AD203B41FA5}">
                      <a16:colId xmlns:a16="http://schemas.microsoft.com/office/drawing/2014/main" val="20001"/>
                    </a:ext>
                  </a:extLst>
                </a:gridCol>
              </a:tblGrid>
              <a:tr h="585023">
                <a:tc>
                  <a:txBody>
                    <a:bodyPr/>
                    <a:lstStyle/>
                    <a:p>
                      <a:pPr algn="ctr">
                        <a:lnSpc>
                          <a:spcPts val="1285"/>
                        </a:lnSpc>
                        <a:spcAft>
                          <a:spcPts val="0"/>
                        </a:spcAft>
                      </a:pPr>
                      <a:r>
                        <a:rPr lang="es-PE" sz="1500" dirty="0">
                          <a:effectLst/>
                          <a:latin typeface="Helvetica" panose="020B0604020202020204" pitchFamily="34" charset="0"/>
                        </a:rPr>
                        <a:t>Estado</a:t>
                      </a:r>
                      <a:endParaRPr lang="es-PE" sz="1500" dirty="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285"/>
                        </a:lnSpc>
                        <a:spcAft>
                          <a:spcPts val="0"/>
                        </a:spcAft>
                      </a:pPr>
                      <a:r>
                        <a:rPr lang="es-PE" sz="1500">
                          <a:effectLst/>
                          <a:latin typeface="Helvetica" panose="020B0604020202020204" pitchFamily="34" charset="0"/>
                        </a:rPr>
                        <a:t>Descripción</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495238">
                <a:tc>
                  <a:txBody>
                    <a:bodyPr/>
                    <a:lstStyle/>
                    <a:p>
                      <a:pPr algn="ctr">
                        <a:lnSpc>
                          <a:spcPts val="1285"/>
                        </a:lnSpc>
                        <a:spcAft>
                          <a:spcPts val="0"/>
                        </a:spcAft>
                      </a:pPr>
                      <a:r>
                        <a:rPr lang="es-PE" sz="1500" dirty="0">
                          <a:effectLst/>
                          <a:latin typeface="Helvetica" panose="020B0604020202020204" pitchFamily="34" charset="0"/>
                        </a:rPr>
                        <a:t>Pendiente</a:t>
                      </a:r>
                      <a:endParaRPr lang="es-PE" sz="1500" dirty="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ts val="1285"/>
                        </a:lnSpc>
                        <a:spcAft>
                          <a:spcPts val="0"/>
                        </a:spcAft>
                      </a:pPr>
                      <a:r>
                        <a:rPr lang="es-PE" sz="1500">
                          <a:effectLst/>
                          <a:latin typeface="Helvetica" panose="020B0604020202020204" pitchFamily="34" charset="0"/>
                        </a:rPr>
                        <a:t>Cuando no se ha iniciado el procedimiento administrativo sancionador.</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985666">
                <a:tc>
                  <a:txBody>
                    <a:bodyPr/>
                    <a:lstStyle/>
                    <a:p>
                      <a:pPr algn="ctr">
                        <a:lnSpc>
                          <a:spcPts val="1285"/>
                        </a:lnSpc>
                        <a:spcAft>
                          <a:spcPts val="0"/>
                        </a:spcAft>
                      </a:pPr>
                      <a:r>
                        <a:rPr lang="es-PE" sz="1500">
                          <a:effectLst/>
                          <a:latin typeface="Helvetica" panose="020B0604020202020204" pitchFamily="34" charset="0"/>
                        </a:rPr>
                        <a:t>Implementada</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ts val="1285"/>
                        </a:lnSpc>
                        <a:spcAft>
                          <a:spcPts val="0"/>
                        </a:spcAft>
                      </a:pPr>
                      <a:r>
                        <a:rPr lang="es-PE" sz="1500">
                          <a:effectLst/>
                          <a:latin typeface="Helvetica" panose="020B0604020202020204" pitchFamily="34" charset="0"/>
                        </a:rPr>
                        <a:t>Cuando se ha emitido la resolución u otro documento expreso de inicio del procedimiento administrativo sancionador, y este ha sido notificado al funcionario o servidor público.</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1966521">
                <a:tc>
                  <a:txBody>
                    <a:bodyPr/>
                    <a:lstStyle/>
                    <a:p>
                      <a:pPr algn="ctr">
                        <a:lnSpc>
                          <a:spcPts val="1285"/>
                        </a:lnSpc>
                        <a:spcAft>
                          <a:spcPts val="0"/>
                        </a:spcAft>
                      </a:pPr>
                      <a:r>
                        <a:rPr lang="es-PE" sz="1500" dirty="0">
                          <a:effectLst/>
                          <a:latin typeface="Helvetica" panose="020B0604020202020204" pitchFamily="34" charset="0"/>
                        </a:rPr>
                        <a:t>Inaplicable por causal sobreviniente</a:t>
                      </a:r>
                      <a:endParaRPr lang="es-PE" sz="1500" dirty="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ts val="1285"/>
                        </a:lnSpc>
                        <a:spcAft>
                          <a:spcPts val="0"/>
                        </a:spcAft>
                      </a:pPr>
                      <a:r>
                        <a:rPr lang="es-PE" sz="1500" dirty="0">
                          <a:effectLst/>
                          <a:latin typeface="Helvetica" panose="020B0604020202020204" pitchFamily="34" charset="0"/>
                        </a:rPr>
                        <a:t>Cuando por el transcurso del tiempo los hechos que dieron origen a la recomendación han prescrito, en cuyo caso se debe contar con el documento pertinente de declaración expresa emitido por la entidad, sin perjuicio de que el Titular de la entidad adopte las acciones que correspondan para el deslinde de las responsabilidades por la inacción administrativa.</a:t>
                      </a:r>
                      <a:endParaRPr lang="es-PE" sz="1500" dirty="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491556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latin typeface="Helvetica" panose="020B0604020202020204" pitchFamily="34" charset="0"/>
              </a:rPr>
              <a:t>RECOMENDACIONES PARA EL INICIO DE LAS ACCIONES LEGALES</a:t>
            </a:r>
            <a:endParaRPr lang="es-PE" sz="3000" b="1" dirty="0">
              <a:solidFill>
                <a:srgbClr val="FFFFFF"/>
              </a:solidFill>
              <a:latin typeface="Helvetica"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374444497"/>
              </p:ext>
            </p:extLst>
          </p:nvPr>
        </p:nvGraphicFramePr>
        <p:xfrm>
          <a:off x="683568" y="1988840"/>
          <a:ext cx="7920880" cy="3384376"/>
        </p:xfrm>
        <a:graphic>
          <a:graphicData uri="http://schemas.openxmlformats.org/drawingml/2006/table">
            <a:tbl>
              <a:tblPr firstRow="1" firstCol="1" bandRow="1">
                <a:tableStyleId>{073A0DAA-6AF3-43AB-8588-CEC1D06C72B9}</a:tableStyleId>
              </a:tblPr>
              <a:tblGrid>
                <a:gridCol w="1673318">
                  <a:extLst>
                    <a:ext uri="{9D8B030D-6E8A-4147-A177-3AD203B41FA5}">
                      <a16:colId xmlns:a16="http://schemas.microsoft.com/office/drawing/2014/main" val="20000"/>
                    </a:ext>
                  </a:extLst>
                </a:gridCol>
                <a:gridCol w="6247562">
                  <a:extLst>
                    <a:ext uri="{9D8B030D-6E8A-4147-A177-3AD203B41FA5}">
                      <a16:colId xmlns:a16="http://schemas.microsoft.com/office/drawing/2014/main" val="20001"/>
                    </a:ext>
                  </a:extLst>
                </a:gridCol>
              </a:tblGrid>
              <a:tr h="446734">
                <a:tc>
                  <a:txBody>
                    <a:bodyPr/>
                    <a:lstStyle/>
                    <a:p>
                      <a:pPr algn="ctr">
                        <a:lnSpc>
                          <a:spcPts val="1285"/>
                        </a:lnSpc>
                        <a:spcAft>
                          <a:spcPts val="0"/>
                        </a:spcAft>
                      </a:pPr>
                      <a:r>
                        <a:rPr lang="es-PE" sz="1500" dirty="0">
                          <a:effectLst/>
                          <a:latin typeface="Helvetica" panose="020B0604020202020204" pitchFamily="34" charset="0"/>
                        </a:rPr>
                        <a:t>Estado</a:t>
                      </a:r>
                      <a:endParaRPr lang="es-PE" sz="1500" dirty="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ts val="1285"/>
                        </a:lnSpc>
                        <a:spcAft>
                          <a:spcPts val="0"/>
                        </a:spcAft>
                      </a:pPr>
                      <a:r>
                        <a:rPr lang="es-PE" sz="1500">
                          <a:effectLst/>
                          <a:latin typeface="Helvetica" panose="020B0604020202020204" pitchFamily="34" charset="0"/>
                        </a:rPr>
                        <a:t>Descripción</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1468821">
                <a:tc>
                  <a:txBody>
                    <a:bodyPr/>
                    <a:lstStyle/>
                    <a:p>
                      <a:pPr algn="just">
                        <a:lnSpc>
                          <a:spcPts val="1285"/>
                        </a:lnSpc>
                        <a:spcAft>
                          <a:spcPts val="0"/>
                        </a:spcAft>
                      </a:pPr>
                      <a:r>
                        <a:rPr lang="es-PE" sz="1500">
                          <a:effectLst/>
                          <a:latin typeface="Helvetica" panose="020B0604020202020204" pitchFamily="34" charset="0"/>
                        </a:rPr>
                        <a:t>Pendiente</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ts val="1285"/>
                        </a:lnSpc>
                        <a:spcAft>
                          <a:spcPts val="0"/>
                        </a:spcAft>
                      </a:pPr>
                      <a:r>
                        <a:rPr lang="es-PE" sz="1500">
                          <a:effectLst/>
                          <a:latin typeface="Helvetica" panose="020B0604020202020204" pitchFamily="34" charset="0"/>
                        </a:rPr>
                        <a:t>En los casos de naturaleza penal, cuando no se ha presentado la denuncia ante el Ministerio Público.</a:t>
                      </a:r>
                    </a:p>
                    <a:p>
                      <a:pPr algn="just">
                        <a:lnSpc>
                          <a:spcPts val="1285"/>
                        </a:lnSpc>
                        <a:spcAft>
                          <a:spcPts val="0"/>
                        </a:spcAft>
                      </a:pPr>
                      <a:r>
                        <a:rPr lang="es-PE" sz="1500">
                          <a:effectLst/>
                          <a:latin typeface="Helvetica" panose="020B0604020202020204" pitchFamily="34" charset="0"/>
                        </a:rPr>
                        <a:t>En los casos de naturaleza civil, cuando no se ha interpuesto la demanda ante el Poder Judicial o cuando antes de interponer esta, se produce un pago parcial del perjuicio económico identificado, lo cual debe estar acreditado con documento válido.</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1468821">
                <a:tc>
                  <a:txBody>
                    <a:bodyPr/>
                    <a:lstStyle/>
                    <a:p>
                      <a:pPr algn="just">
                        <a:lnSpc>
                          <a:spcPts val="1285"/>
                        </a:lnSpc>
                        <a:spcAft>
                          <a:spcPts val="0"/>
                        </a:spcAft>
                      </a:pPr>
                      <a:r>
                        <a:rPr lang="es-PE" sz="1500">
                          <a:effectLst/>
                          <a:latin typeface="Helvetica" panose="020B0604020202020204" pitchFamily="34" charset="0"/>
                        </a:rPr>
                        <a:t>Implementada</a:t>
                      </a:r>
                      <a:endParaRPr lang="es-PE" sz="150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ts val="1285"/>
                        </a:lnSpc>
                        <a:spcAft>
                          <a:spcPts val="0"/>
                        </a:spcAft>
                      </a:pPr>
                      <a:r>
                        <a:rPr lang="es-PE" sz="1500" dirty="0">
                          <a:effectLst/>
                          <a:latin typeface="Helvetica" panose="020B0604020202020204" pitchFamily="34" charset="0"/>
                        </a:rPr>
                        <a:t>En los casos de naturaleza penal, cuando se ha presentado la denuncia ante el Ministerio Público.</a:t>
                      </a:r>
                    </a:p>
                    <a:p>
                      <a:pPr algn="just">
                        <a:lnSpc>
                          <a:spcPts val="1285"/>
                        </a:lnSpc>
                        <a:spcAft>
                          <a:spcPts val="0"/>
                        </a:spcAft>
                      </a:pPr>
                      <a:r>
                        <a:rPr lang="es-PE" sz="1500" dirty="0">
                          <a:effectLst/>
                          <a:latin typeface="Helvetica" panose="020B0604020202020204" pitchFamily="34" charset="0"/>
                        </a:rPr>
                        <a:t>En los casos de naturaleza civil, cuando se ha interpuesto la demanda ante el Poder Judicial o cuando antes de interponer esta, se ha producido el pago total del perjuicio económico identificado, lo cual debe estar acreditado con documento válido.</a:t>
                      </a:r>
                      <a:endParaRPr lang="es-PE" sz="1500" dirty="0">
                        <a:effectLst/>
                        <a:latin typeface="Helvetica"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25137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DE SERVICIOS DE CONTROL PREVIO</a:t>
            </a:r>
          </a:p>
        </p:txBody>
      </p:sp>
      <p:graphicFrame>
        <p:nvGraphicFramePr>
          <p:cNvPr id="5" name="7 Diagrama"/>
          <p:cNvGraphicFramePr/>
          <p:nvPr>
            <p:extLst>
              <p:ext uri="{D42A27DB-BD31-4B8C-83A1-F6EECF244321}">
                <p14:modId xmlns:p14="http://schemas.microsoft.com/office/powerpoint/2010/main" val="3207460587"/>
              </p:ext>
            </p:extLst>
          </p:nvPr>
        </p:nvGraphicFramePr>
        <p:xfrm>
          <a:off x="2436440" y="2636912"/>
          <a:ext cx="6096000"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539552" y="1268760"/>
            <a:ext cx="8208912" cy="1323439"/>
          </a:xfrm>
          <a:prstGeom prst="rect">
            <a:avLst/>
          </a:prstGeom>
          <a:solidFill>
            <a:schemeClr val="tx1">
              <a:lumMod val="95000"/>
              <a:lumOff val="5000"/>
            </a:schemeClr>
          </a:solidFill>
          <a:ln>
            <a:solidFill>
              <a:schemeClr val="bg1">
                <a:lumMod val="50000"/>
              </a:schemeClr>
            </a:solidFill>
          </a:ln>
        </p:spPr>
        <p:txBody>
          <a:bodyPr wrap="square" rtlCol="0">
            <a:spAutoFit/>
          </a:bodyPr>
          <a:lstStyle/>
          <a:p>
            <a:pPr algn="just"/>
            <a:r>
              <a:rPr lang="es-PE" sz="2000" dirty="0">
                <a:solidFill>
                  <a:srgbClr val="FFFFFF"/>
                </a:solidFill>
                <a:latin typeface="Helvetica" panose="020B0604020202020204" pitchFamily="34" charset="0"/>
              </a:rPr>
              <a:t>Los servicios de control previo son aquellos que efectúa exclusivamente la Contraloría con anterioridad a la ejecución de un acto u operación de una entidad, de acuerdo a lo establecido por la Ley o norma expresa.</a:t>
            </a:r>
          </a:p>
        </p:txBody>
      </p:sp>
      <p:pic>
        <p:nvPicPr>
          <p:cNvPr id="8" name="Imagen 7" descr="http://agromatic.com.ve/wp-content/uploads/2013/12/images.jpg"/>
          <p:cNvPicPr/>
          <p:nvPr/>
        </p:nvPicPr>
        <p:blipFill>
          <a:blip r:embed="rId7">
            <a:extLst>
              <a:ext uri="{28A0092B-C50C-407E-A947-70E740481C1C}">
                <a14:useLocalDpi xmlns:a14="http://schemas.microsoft.com/office/drawing/2010/main" val="0"/>
              </a:ext>
            </a:extLst>
          </a:blip>
          <a:srcRect/>
          <a:stretch>
            <a:fillRect/>
          </a:stretch>
        </p:blipFill>
        <p:spPr bwMode="auto">
          <a:xfrm>
            <a:off x="323528" y="3212976"/>
            <a:ext cx="2160240" cy="2664296"/>
          </a:xfrm>
          <a:prstGeom prst="rect">
            <a:avLst/>
          </a:prstGeom>
          <a:ln>
            <a:noFill/>
          </a:ln>
          <a:effectLst>
            <a:softEdge rad="112500"/>
          </a:effectLst>
        </p:spPr>
      </p:pic>
      <p:sp>
        <p:nvSpPr>
          <p:cNvPr id="9" name="23 CuadroTexto"/>
          <p:cNvSpPr txBox="1"/>
          <p:nvPr/>
        </p:nvSpPr>
        <p:spPr>
          <a:xfrm>
            <a:off x="6876256" y="6453336"/>
            <a:ext cx="1946590" cy="246221"/>
          </a:xfrm>
          <a:prstGeom prst="rect">
            <a:avLst/>
          </a:prstGeom>
          <a:noFill/>
        </p:spPr>
        <p:txBody>
          <a:bodyPr wrap="square" rtlCol="0">
            <a:spAutoFit/>
          </a:bodyPr>
          <a:lstStyle/>
          <a:p>
            <a:r>
              <a:rPr lang="es-PE" sz="1000" b="1" dirty="0">
                <a:solidFill>
                  <a:schemeClr val="bg1"/>
                </a:solidFill>
                <a:latin typeface="Helvetica" panose="020B0604020202020204" pitchFamily="34" charset="0"/>
              </a:rPr>
              <a:t>Fuente: </a:t>
            </a:r>
            <a:r>
              <a:rPr lang="es-PE" sz="1000" dirty="0" err="1">
                <a:solidFill>
                  <a:schemeClr val="bg1"/>
                </a:solidFill>
                <a:latin typeface="Helvetica" panose="020B0604020202020204" pitchFamily="34" charset="0"/>
              </a:rPr>
              <a:t>R.C</a:t>
            </a:r>
            <a:r>
              <a:rPr lang="es-PE" sz="1000" dirty="0">
                <a:solidFill>
                  <a:schemeClr val="bg1"/>
                </a:solidFill>
                <a:latin typeface="Helvetica" panose="020B0604020202020204" pitchFamily="34" charset="0"/>
              </a:rPr>
              <a:t>. n.° 273-2014-CG</a:t>
            </a:r>
          </a:p>
        </p:txBody>
      </p:sp>
    </p:spTree>
    <p:extLst>
      <p:ext uri="{BB962C8B-B14F-4D97-AF65-F5344CB8AC3E}">
        <p14:creationId xmlns:p14="http://schemas.microsoft.com/office/powerpoint/2010/main" val="11682136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latin typeface="Helvetica" panose="020B0604020202020204" pitchFamily="34" charset="0"/>
              </a:rPr>
              <a:t>PRESTACIONES ADICIONALES DE OBRAS MAYORES AL QUINCE POR CIENTO (15%)</a:t>
            </a:r>
            <a:endParaRPr lang="es-PE" sz="3000" b="1" dirty="0">
              <a:solidFill>
                <a:srgbClr val="FFFFFF"/>
              </a:solidFill>
              <a:latin typeface="Helvetica" panose="020B0604020202020204" pitchFamily="34" charset="0"/>
            </a:endParaRPr>
          </a:p>
        </p:txBody>
      </p:sp>
      <p:sp>
        <p:nvSpPr>
          <p:cNvPr id="3" name="CuadroTexto 2"/>
          <p:cNvSpPr txBox="1"/>
          <p:nvPr/>
        </p:nvSpPr>
        <p:spPr>
          <a:xfrm>
            <a:off x="539552" y="1772816"/>
            <a:ext cx="8136904" cy="4185761"/>
          </a:xfrm>
          <a:prstGeom prst="rect">
            <a:avLst/>
          </a:prstGeom>
          <a:noFill/>
        </p:spPr>
        <p:txBody>
          <a:bodyPr wrap="square" rtlCol="0">
            <a:spAutoFit/>
          </a:bodyPr>
          <a:lstStyle/>
          <a:p>
            <a:pPr algn="just"/>
            <a:r>
              <a:rPr lang="es-PE" sz="1900" dirty="0">
                <a:solidFill>
                  <a:schemeClr val="bg1"/>
                </a:solidFill>
                <a:latin typeface="Helvetica" panose="020B0604020202020204" pitchFamily="34" charset="0"/>
              </a:rPr>
              <a:t>Las prestaciones adicionales de obras cuyos montos, restándole los presupuestos deductivos vinculados, superen el quince por ciento (15%) del monto del contrato original, luego de ser aprobadas por el Titular de la Entidad, requieren previamente, para su ejecución y pago, la autorización expresa de la Contraloría General de la República. La determinación del referido porcentaje incluye los montos acumulados de los mayores </a:t>
            </a:r>
            <a:r>
              <a:rPr lang="es-PE" sz="1900" dirty="0" err="1">
                <a:solidFill>
                  <a:schemeClr val="bg1"/>
                </a:solidFill>
                <a:latin typeface="Helvetica" panose="020B0604020202020204" pitchFamily="34" charset="0"/>
              </a:rPr>
              <a:t>metrados</a:t>
            </a:r>
            <a:r>
              <a:rPr lang="es-PE" sz="1900" dirty="0">
                <a:solidFill>
                  <a:schemeClr val="bg1"/>
                </a:solidFill>
                <a:latin typeface="Helvetica" panose="020B0604020202020204" pitchFamily="34" charset="0"/>
              </a:rPr>
              <a:t> que no provengan de una variación del expediente técnico, en contratos a precios unitarios.</a:t>
            </a:r>
          </a:p>
          <a:p>
            <a:pPr algn="just"/>
            <a:endParaRPr lang="es-PE" sz="1900" dirty="0">
              <a:solidFill>
                <a:schemeClr val="bg1"/>
              </a:solidFill>
              <a:latin typeface="Helvetica" panose="020B0604020202020204" pitchFamily="34" charset="0"/>
            </a:endParaRPr>
          </a:p>
          <a:p>
            <a:pPr algn="just"/>
            <a:r>
              <a:rPr lang="es-PE" sz="1900" dirty="0">
                <a:solidFill>
                  <a:schemeClr val="bg1"/>
                </a:solidFill>
                <a:latin typeface="Helvetica" panose="020B0604020202020204" pitchFamily="34" charset="0"/>
              </a:rPr>
              <a:t>En el caso de adicionales con carácter de emergencia la autorización de la Contraloría General de la República se emite previa al pago.</a:t>
            </a:r>
          </a:p>
          <a:p>
            <a:pPr algn="just"/>
            <a:r>
              <a:rPr lang="es-PE" sz="1900" dirty="0">
                <a:solidFill>
                  <a:schemeClr val="bg1"/>
                </a:solidFill>
                <a:latin typeface="Helvetica" panose="020B0604020202020204" pitchFamily="34" charset="0"/>
              </a:rPr>
              <a:t>La Contraloría General de la República cuenta con un plazo máximo de quince (15) días hábiles (Silencio Administrativo Positivo)</a:t>
            </a:r>
          </a:p>
          <a:p>
            <a:pPr algn="just"/>
            <a:endParaRPr lang="es-PE" sz="1900" dirty="0">
              <a:solidFill>
                <a:schemeClr val="bg1"/>
              </a:solidFill>
              <a:latin typeface="Helvetica" panose="020B0604020202020204" pitchFamily="34" charset="0"/>
            </a:endParaRPr>
          </a:p>
        </p:txBody>
      </p:sp>
    </p:spTree>
    <p:extLst>
      <p:ext uri="{BB962C8B-B14F-4D97-AF65-F5344CB8AC3E}">
        <p14:creationId xmlns:p14="http://schemas.microsoft.com/office/powerpoint/2010/main" val="404001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2" name="CuadroTexto 11"/>
          <p:cNvSpPr txBox="1"/>
          <p:nvPr/>
        </p:nvSpPr>
        <p:spPr>
          <a:xfrm>
            <a:off x="1259632" y="2060848"/>
            <a:ext cx="6840760" cy="2400657"/>
          </a:xfrm>
          <a:prstGeom prst="rect">
            <a:avLst/>
          </a:prstGeom>
          <a:noFill/>
        </p:spPr>
        <p:txBody>
          <a:bodyPr wrap="square" rtlCol="0">
            <a:spAutoFit/>
          </a:bodyPr>
          <a:lstStyle/>
          <a:p>
            <a:pPr algn="ctr"/>
            <a:r>
              <a:rPr lang="es-PE" sz="5000" b="1" dirty="0">
                <a:solidFill>
                  <a:srgbClr val="FFFFFF"/>
                </a:solidFill>
                <a:latin typeface="Helvetica" panose="020B0604020202020204" pitchFamily="34" charset="0"/>
              </a:rPr>
              <a:t>SISTEMA NACIONAL DE </a:t>
            </a:r>
          </a:p>
          <a:p>
            <a:pPr algn="ctr"/>
            <a:r>
              <a:rPr lang="es-PE" sz="5000" b="1" dirty="0">
                <a:solidFill>
                  <a:srgbClr val="FFFFFF"/>
                </a:solidFill>
                <a:latin typeface="Helvetica" panose="020B0604020202020204" pitchFamily="34" charset="0"/>
              </a:rPr>
              <a:t>CONTROL</a:t>
            </a:r>
          </a:p>
        </p:txBody>
      </p:sp>
    </p:spTree>
    <p:extLst>
      <p:ext uri="{BB962C8B-B14F-4D97-AF65-F5344CB8AC3E}">
        <p14:creationId xmlns:p14="http://schemas.microsoft.com/office/powerpoint/2010/main" val="22602162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PE" b="1" dirty="0">
                <a:solidFill>
                  <a:schemeClr val="bg1"/>
                </a:solidFill>
                <a:latin typeface="Helvetica" panose="020B0604020202020204" pitchFamily="34" charset="0"/>
              </a:rPr>
              <a:t>EMITIR OPINIÓN PREVIA VINCULANTE SOBRE CONTRATACIONES DE BIENES, SERVICIOS U OBRAS QUE TENGAN EL CARÁCTER DE SECRETO MILITAR O DE ORDEN INTERNO EXONERADOS DE LICITACIÓN PÚBLICA</a:t>
            </a:r>
          </a:p>
        </p:txBody>
      </p:sp>
      <p:sp>
        <p:nvSpPr>
          <p:cNvPr id="2" name="CuadroTexto 1"/>
          <p:cNvSpPr txBox="1"/>
          <p:nvPr/>
        </p:nvSpPr>
        <p:spPr>
          <a:xfrm>
            <a:off x="539552" y="1748041"/>
            <a:ext cx="7488832" cy="5109091"/>
          </a:xfrm>
          <a:prstGeom prst="rect">
            <a:avLst/>
          </a:prstGeom>
          <a:noFill/>
        </p:spPr>
        <p:txBody>
          <a:bodyPr wrap="square" rtlCol="0">
            <a:spAutoFit/>
          </a:bodyPr>
          <a:lstStyle/>
          <a:p>
            <a:pPr algn="just"/>
            <a:r>
              <a:rPr lang="es-PE" sz="2000" b="1" dirty="0">
                <a:solidFill>
                  <a:schemeClr val="bg1"/>
                </a:solidFill>
              </a:rPr>
              <a:t>CONTRATACIONES DIRECTAS</a:t>
            </a:r>
          </a:p>
          <a:p>
            <a:pPr algn="just"/>
            <a:endParaRPr lang="es-PE" dirty="0">
              <a:solidFill>
                <a:schemeClr val="bg1"/>
              </a:solidFill>
            </a:endParaRPr>
          </a:p>
          <a:p>
            <a:pPr algn="just"/>
            <a:r>
              <a:rPr lang="es-PE" dirty="0">
                <a:solidFill>
                  <a:schemeClr val="bg1"/>
                </a:solidFill>
              </a:rPr>
              <a:t>La Entidad puede contratar directamente con un proveedor solo cuando se configure alguno de los supuestos del artículo 27 de la Ley bajo las condiciones que a continuación se indican:</a:t>
            </a:r>
          </a:p>
          <a:p>
            <a:pPr marL="342900" indent="-342900" algn="just">
              <a:buFont typeface="+mj-lt"/>
              <a:buAutoNum type="alphaLcParenR"/>
            </a:pPr>
            <a:endParaRPr lang="es-PE" dirty="0">
              <a:solidFill>
                <a:schemeClr val="bg1"/>
              </a:solidFill>
            </a:endParaRPr>
          </a:p>
          <a:p>
            <a:pPr marL="342900" indent="-342900" algn="just">
              <a:buFont typeface="+mj-lt"/>
              <a:buAutoNum type="alphaLcParenR"/>
            </a:pPr>
            <a:r>
              <a:rPr lang="es-PE" dirty="0">
                <a:solidFill>
                  <a:schemeClr val="bg1"/>
                </a:solidFill>
              </a:rPr>
              <a:t>Contrataciones entre entidades.</a:t>
            </a:r>
          </a:p>
          <a:p>
            <a:pPr marL="342900" indent="-342900" algn="just">
              <a:buFont typeface="+mj-lt"/>
              <a:buAutoNum type="alphaLcParenR"/>
            </a:pPr>
            <a:r>
              <a:rPr lang="es-PE" dirty="0">
                <a:solidFill>
                  <a:schemeClr val="bg1"/>
                </a:solidFill>
              </a:rPr>
              <a:t>Situación de emergencia.</a:t>
            </a:r>
          </a:p>
          <a:p>
            <a:pPr marL="342900" indent="-342900" algn="just">
              <a:buFont typeface="+mj-lt"/>
              <a:buAutoNum type="alphaLcParenR"/>
            </a:pPr>
            <a:r>
              <a:rPr lang="es-PE" dirty="0">
                <a:solidFill>
                  <a:schemeClr val="bg1"/>
                </a:solidFill>
              </a:rPr>
              <a:t>Situación de desabastecimiento.</a:t>
            </a:r>
          </a:p>
          <a:p>
            <a:pPr marL="342900" indent="-342900" algn="just">
              <a:buFont typeface="+mj-lt"/>
              <a:buAutoNum type="alphaLcParenR"/>
            </a:pPr>
            <a:r>
              <a:rPr lang="es-PE" dirty="0">
                <a:solidFill>
                  <a:schemeClr val="bg1"/>
                </a:solidFill>
              </a:rPr>
              <a:t>Contratación con carácter de secreto, secreto militar o por razones de orden interno.</a:t>
            </a:r>
          </a:p>
          <a:p>
            <a:pPr marL="342900" indent="-342900" algn="just">
              <a:buFont typeface="+mj-lt"/>
              <a:buAutoNum type="alphaLcParenR"/>
            </a:pPr>
            <a:r>
              <a:rPr lang="es-PE" dirty="0">
                <a:solidFill>
                  <a:schemeClr val="bg1"/>
                </a:solidFill>
              </a:rPr>
              <a:t>Proveedor único.</a:t>
            </a:r>
          </a:p>
          <a:p>
            <a:pPr marL="342900" indent="-342900" algn="just">
              <a:buFont typeface="+mj-lt"/>
              <a:buAutoNum type="alphaLcParenR"/>
            </a:pPr>
            <a:r>
              <a:rPr lang="es-PE" dirty="0">
                <a:solidFill>
                  <a:schemeClr val="bg1"/>
                </a:solidFill>
              </a:rPr>
              <a:t>Servicios personalísimos.</a:t>
            </a:r>
          </a:p>
          <a:p>
            <a:pPr marL="342900" indent="-342900" algn="just">
              <a:buFont typeface="+mj-lt"/>
              <a:buAutoNum type="alphaLcParenR"/>
            </a:pPr>
            <a:r>
              <a:rPr lang="es-PE" dirty="0">
                <a:solidFill>
                  <a:schemeClr val="bg1"/>
                </a:solidFill>
              </a:rPr>
              <a:t>Servicios de publicidad para el Estado.</a:t>
            </a:r>
          </a:p>
          <a:p>
            <a:pPr algn="just"/>
            <a:r>
              <a:rPr lang="es-PE" dirty="0">
                <a:solidFill>
                  <a:schemeClr val="bg1"/>
                </a:solidFill>
              </a:rPr>
              <a:t>(…)</a:t>
            </a:r>
          </a:p>
          <a:p>
            <a:pPr algn="just"/>
            <a:endParaRPr lang="es-PE" dirty="0">
              <a:solidFill>
                <a:schemeClr val="bg1"/>
              </a:solidFill>
            </a:endParaRPr>
          </a:p>
          <a:p>
            <a:pPr algn="just"/>
            <a:endParaRPr lang="es-PE" dirty="0">
              <a:solidFill>
                <a:schemeClr val="bg1"/>
              </a:solidFill>
            </a:endParaRPr>
          </a:p>
          <a:p>
            <a:pPr algn="just"/>
            <a:endParaRPr lang="es-PE" dirty="0">
              <a:solidFill>
                <a:schemeClr val="bg1"/>
              </a:solidFill>
            </a:endParaRPr>
          </a:p>
        </p:txBody>
      </p:sp>
    </p:spTree>
    <p:extLst>
      <p:ext uri="{BB962C8B-B14F-4D97-AF65-F5344CB8AC3E}">
        <p14:creationId xmlns:p14="http://schemas.microsoft.com/office/powerpoint/2010/main" val="1052083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196752"/>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400" b="1" dirty="0">
                <a:solidFill>
                  <a:schemeClr val="bg1"/>
                </a:solidFill>
                <a:latin typeface="Helvetica" panose="020B0604020202020204" pitchFamily="34" charset="0"/>
              </a:rPr>
              <a:t>CONTRATACIÓN CON CARÁCTER DE SECRETO, SECRETO MILITAR O POR RAZONES DE ORDEN INTERNO</a:t>
            </a:r>
          </a:p>
        </p:txBody>
      </p:sp>
      <p:sp>
        <p:nvSpPr>
          <p:cNvPr id="5" name="2 Marcador de contenido"/>
          <p:cNvSpPr>
            <a:spLocks noGrp="1"/>
          </p:cNvSpPr>
          <p:nvPr>
            <p:ph idx="4294967295"/>
          </p:nvPr>
        </p:nvSpPr>
        <p:spPr>
          <a:xfrm>
            <a:off x="1043608" y="2132856"/>
            <a:ext cx="7261339" cy="3408537"/>
          </a:xfrm>
        </p:spPr>
        <p:txBody>
          <a:bodyPr>
            <a:normAutofit/>
          </a:bodyPr>
          <a:lstStyle/>
          <a:p>
            <a:pPr marL="355600" indent="-355600" algn="just">
              <a:lnSpc>
                <a:spcPct val="100000"/>
              </a:lnSpc>
              <a:defRPr/>
            </a:pPr>
            <a:r>
              <a:rPr lang="es-PE" sz="1800" dirty="0">
                <a:latin typeface="Helvetica" panose="020B0604020202020204" pitchFamily="34" charset="0"/>
              </a:rPr>
              <a:t>Fuerzas Armadas, Policía Nacional del Perú y organismos del Sistema Nacional de Inteligencia.</a:t>
            </a:r>
          </a:p>
          <a:p>
            <a:pPr marL="355600" indent="-355600" algn="just">
              <a:lnSpc>
                <a:spcPct val="100000"/>
              </a:lnSpc>
              <a:defRPr/>
            </a:pPr>
            <a:r>
              <a:rPr lang="es-PE" sz="1800" dirty="0">
                <a:latin typeface="Helvetica" panose="020B0604020202020204" pitchFamily="34" charset="0"/>
              </a:rPr>
              <a:t>Contrataciones reservadas conforme a ley.</a:t>
            </a:r>
          </a:p>
          <a:p>
            <a:pPr marL="355600" indent="-355600" algn="just">
              <a:lnSpc>
                <a:spcPct val="100000"/>
              </a:lnSpc>
              <a:defRPr/>
            </a:pPr>
            <a:r>
              <a:rPr lang="es-PE" sz="1800" dirty="0">
                <a:latin typeface="Helvetica" panose="020B0604020202020204" pitchFamily="34" charset="0"/>
              </a:rPr>
              <a:t>Objeto se encuentra incluido en lista (DS</a:t>
            </a:r>
            <a:r>
              <a:rPr lang="es-ES" altLang="es-PE" sz="1800" dirty="0">
                <a:latin typeface="Helvetica" panose="020B0604020202020204" pitchFamily="34" charset="0"/>
              </a:rPr>
              <a:t> Nº 052-2001-PCM)</a:t>
            </a:r>
          </a:p>
          <a:p>
            <a:pPr marL="355600" indent="-355600" algn="just">
              <a:lnSpc>
                <a:spcPct val="100000"/>
              </a:lnSpc>
              <a:defRPr/>
            </a:pPr>
            <a:r>
              <a:rPr lang="es-PE" sz="1800" dirty="0">
                <a:latin typeface="Helvetica" panose="020B0604020202020204" pitchFamily="34" charset="0"/>
              </a:rPr>
              <a:t>No se aplica a contratación de bienes, servicios u obras de carácter administrativo u operativo necesarios para su normal funcionamiento.</a:t>
            </a:r>
          </a:p>
          <a:p>
            <a:pPr marL="355600" indent="-355600" algn="just">
              <a:lnSpc>
                <a:spcPct val="100000"/>
              </a:lnSpc>
              <a:defRPr/>
            </a:pPr>
            <a:r>
              <a:rPr lang="es-PE" sz="1800" dirty="0">
                <a:latin typeface="Helvetica" panose="020B0604020202020204" pitchFamily="34" charset="0"/>
              </a:rPr>
              <a:t>Previa opinión favorable de  la Contraloría, que debe sustentarse en comprobación de inclusión del objeto de contratación en dicha lista y debe emitirse  dentro de los 7 días hábiles de presentada solicitud.  </a:t>
            </a:r>
            <a:r>
              <a:rPr lang="es-ES" altLang="es-PE" sz="1800" dirty="0">
                <a:latin typeface="Helvetica" panose="020B0604020202020204" pitchFamily="34" charset="0"/>
              </a:rPr>
              <a:t>Directiva Nº 007-2001-CG/B140</a:t>
            </a:r>
            <a:r>
              <a:rPr lang="es-PE" sz="1800" dirty="0">
                <a:latin typeface="Helvetica" panose="020B0604020202020204" pitchFamily="34" charset="0"/>
              </a:rPr>
              <a:t> .</a:t>
            </a:r>
          </a:p>
          <a:p>
            <a:pPr marL="0" indent="0" algn="just">
              <a:spcBef>
                <a:spcPct val="40000"/>
              </a:spcBef>
              <a:buNone/>
              <a:defRPr/>
            </a:pPr>
            <a:endParaRPr lang="es-MX" sz="1800" dirty="0">
              <a:latin typeface="Helvetica" panose="020B0604020202020204" pitchFamily="34" charset="0"/>
            </a:endParaRPr>
          </a:p>
          <a:p>
            <a:pPr algn="just">
              <a:spcBef>
                <a:spcPct val="40000"/>
              </a:spcBef>
              <a:defRPr/>
            </a:pPr>
            <a:endParaRPr lang="es-ES" sz="1800" dirty="0">
              <a:latin typeface="Helvetica" panose="020B0604020202020204" pitchFamily="34" charset="0"/>
            </a:endParaRPr>
          </a:p>
          <a:p>
            <a:pPr algn="just">
              <a:spcBef>
                <a:spcPct val="40000"/>
              </a:spcBef>
              <a:defRPr/>
            </a:pPr>
            <a:endParaRPr lang="es-MX" sz="1800" dirty="0">
              <a:latin typeface="Helvetica" panose="020B0604020202020204" pitchFamily="34" charset="0"/>
            </a:endParaRPr>
          </a:p>
          <a:p>
            <a:pPr algn="just">
              <a:lnSpc>
                <a:spcPct val="80000"/>
              </a:lnSpc>
              <a:buClr>
                <a:srgbClr val="9BBB59"/>
              </a:buClr>
              <a:defRPr/>
            </a:pPr>
            <a:endParaRPr lang="es-PE" sz="1800" dirty="0">
              <a:latin typeface="Helvetica" panose="020B0604020202020204" pitchFamily="34" charset="0"/>
            </a:endParaRPr>
          </a:p>
        </p:txBody>
      </p:sp>
    </p:spTree>
    <p:extLst>
      <p:ext uri="{BB962C8B-B14F-4D97-AF65-F5344CB8AC3E}">
        <p14:creationId xmlns:p14="http://schemas.microsoft.com/office/powerpoint/2010/main" val="29462214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b="1" dirty="0" err="1">
                <a:latin typeface="Helvetica" panose="020B0604020202020204" pitchFamily="34" charset="0"/>
              </a:rPr>
              <a:t>DS</a:t>
            </a:r>
            <a:r>
              <a:rPr lang="es-ES" altLang="es-PE" sz="3200" b="1" dirty="0">
                <a:latin typeface="Helvetica" panose="020B0604020202020204" pitchFamily="34" charset="0"/>
              </a:rPr>
              <a:t> Nº 052-2001-PCM</a:t>
            </a:r>
            <a:endParaRPr lang="es-PE" sz="3000" b="1" dirty="0">
              <a:solidFill>
                <a:srgbClr val="FFFFFF"/>
              </a:solidFill>
              <a:latin typeface="Helvetica" panose="020B0604020202020204" pitchFamily="34" charset="0"/>
            </a:endParaRPr>
          </a:p>
        </p:txBody>
      </p:sp>
      <p:sp>
        <p:nvSpPr>
          <p:cNvPr id="2" name="CuadroTexto 1"/>
          <p:cNvSpPr txBox="1"/>
          <p:nvPr/>
        </p:nvSpPr>
        <p:spPr>
          <a:xfrm>
            <a:off x="323528" y="1344825"/>
            <a:ext cx="8568952" cy="5324535"/>
          </a:xfrm>
          <a:prstGeom prst="rect">
            <a:avLst/>
          </a:prstGeom>
          <a:noFill/>
        </p:spPr>
        <p:txBody>
          <a:bodyPr wrap="square" rtlCol="0">
            <a:spAutoFit/>
          </a:bodyPr>
          <a:lstStyle/>
          <a:p>
            <a:pPr algn="just"/>
            <a:r>
              <a:rPr lang="es-PE" sz="1700" b="1" dirty="0">
                <a:solidFill>
                  <a:schemeClr val="bg1"/>
                </a:solidFill>
                <a:latin typeface="Helvetica" panose="020B0604020202020204" pitchFamily="34" charset="0"/>
              </a:rPr>
              <a:t>Artículo 2°.-</a:t>
            </a:r>
            <a:r>
              <a:rPr lang="es-PE" sz="1700" dirty="0">
                <a:solidFill>
                  <a:schemeClr val="bg1"/>
                </a:solidFill>
                <a:latin typeface="Helvetica" panose="020B0604020202020204" pitchFamily="34" charset="0"/>
              </a:rPr>
              <a:t> La exoneración a que se refiere…. se encuentra limitada a las adquisiciones o contrataciones referidas a los siguientes bienes y servicios:</a:t>
            </a:r>
          </a:p>
          <a:p>
            <a:pPr algn="just"/>
            <a:endParaRPr lang="es-PE" sz="1700" dirty="0">
              <a:solidFill>
                <a:schemeClr val="bg1"/>
              </a:solidFill>
              <a:latin typeface="Helvetica" panose="020B0604020202020204" pitchFamily="34" charset="0"/>
            </a:endParaRPr>
          </a:p>
          <a:p>
            <a:pPr algn="just"/>
            <a:r>
              <a:rPr lang="es-PE" sz="1700" b="1" dirty="0">
                <a:solidFill>
                  <a:schemeClr val="bg1"/>
                </a:solidFill>
                <a:latin typeface="Helvetica" panose="020B0604020202020204" pitchFamily="34" charset="0"/>
              </a:rPr>
              <a:t>a) </a:t>
            </a:r>
            <a:r>
              <a:rPr lang="es-PE" sz="1700" dirty="0">
                <a:solidFill>
                  <a:schemeClr val="bg1"/>
                </a:solidFill>
                <a:latin typeface="Helvetica" panose="020B0604020202020204" pitchFamily="34" charset="0"/>
              </a:rPr>
              <a:t>Todo tipo de armamento y sistemas de armas terrestres, navales, aéreas, antiaéreas y de defensa aérea, con sus correspondientes repuestos, accesorios y municiones;</a:t>
            </a:r>
          </a:p>
          <a:p>
            <a:pPr algn="just"/>
            <a:r>
              <a:rPr lang="es-PE" sz="1700" b="1" dirty="0">
                <a:solidFill>
                  <a:schemeClr val="bg1"/>
                </a:solidFill>
                <a:latin typeface="Helvetica" panose="020B0604020202020204" pitchFamily="34" charset="0"/>
              </a:rPr>
              <a:t>b)  </a:t>
            </a:r>
            <a:r>
              <a:rPr lang="es-PE" sz="1700" dirty="0">
                <a:solidFill>
                  <a:schemeClr val="bg1"/>
                </a:solidFill>
                <a:latin typeface="Helvetica" panose="020B0604020202020204" pitchFamily="34" charset="0"/>
              </a:rPr>
              <a:t> Bombas, cohetes, misiles y minas;</a:t>
            </a:r>
          </a:p>
          <a:p>
            <a:pPr algn="just"/>
            <a:r>
              <a:rPr lang="es-PE" sz="1700" b="1" dirty="0">
                <a:solidFill>
                  <a:schemeClr val="bg1"/>
                </a:solidFill>
                <a:latin typeface="Helvetica" panose="020B0604020202020204" pitchFamily="34" charset="0"/>
              </a:rPr>
              <a:t>c)  </a:t>
            </a:r>
            <a:r>
              <a:rPr lang="es-PE" sz="1700" dirty="0">
                <a:solidFill>
                  <a:schemeClr val="bg1"/>
                </a:solidFill>
                <a:latin typeface="Helvetica" panose="020B0604020202020204" pitchFamily="34" charset="0"/>
              </a:rPr>
              <a:t>Vehículos de combate, apoyo de combate y de comando (multipropósito, porta-tropa) para orden interno, con sus correspondientes accesorios, repuestos, armas y municiones;</a:t>
            </a:r>
          </a:p>
          <a:p>
            <a:pPr algn="just"/>
            <a:r>
              <a:rPr lang="es-PE" sz="1700" b="1" dirty="0">
                <a:solidFill>
                  <a:schemeClr val="bg1"/>
                </a:solidFill>
                <a:latin typeface="Helvetica" panose="020B0604020202020204" pitchFamily="34" charset="0"/>
              </a:rPr>
              <a:t>d) </a:t>
            </a:r>
            <a:r>
              <a:rPr lang="es-PE" sz="1700" dirty="0">
                <a:solidFill>
                  <a:schemeClr val="bg1"/>
                </a:solidFill>
                <a:latin typeface="Helvetica" panose="020B0604020202020204" pitchFamily="34" charset="0"/>
              </a:rPr>
              <a:t>Unidades navales y aeronaves de combate, y apoyo de combate con sus correspondientes repuestos, accesorios, armas y municiones;</a:t>
            </a:r>
          </a:p>
          <a:p>
            <a:pPr algn="just"/>
            <a:r>
              <a:rPr lang="es-PE" sz="1700" b="1" dirty="0">
                <a:solidFill>
                  <a:schemeClr val="bg1"/>
                </a:solidFill>
                <a:latin typeface="Helvetica" panose="020B0604020202020204" pitchFamily="34" charset="0"/>
              </a:rPr>
              <a:t>e) </a:t>
            </a:r>
            <a:r>
              <a:rPr lang="es-PE" sz="1700" dirty="0">
                <a:solidFill>
                  <a:schemeClr val="bg1"/>
                </a:solidFill>
                <a:latin typeface="Helvetica" panose="020B0604020202020204" pitchFamily="34" charset="0"/>
              </a:rPr>
              <a:t>Vehículos de seguridad y protección que, por su naturaleza, sean de uso exclusivamente militar o policial;</a:t>
            </a:r>
          </a:p>
          <a:p>
            <a:pPr algn="just"/>
            <a:r>
              <a:rPr lang="es-PE" sz="1700" b="1" dirty="0">
                <a:solidFill>
                  <a:schemeClr val="bg1"/>
                </a:solidFill>
                <a:latin typeface="Helvetica" panose="020B0604020202020204" pitchFamily="34" charset="0"/>
              </a:rPr>
              <a:t>f)  </a:t>
            </a:r>
            <a:r>
              <a:rPr lang="es-PE" sz="1700" dirty="0">
                <a:solidFill>
                  <a:schemeClr val="bg1"/>
                </a:solidFill>
                <a:latin typeface="Helvetica" panose="020B0604020202020204" pitchFamily="34" charset="0"/>
              </a:rPr>
              <a:t>Sistemas de cómputo componentes de los sistemas de armas, equipo y material de comunicaciones y electrónica que, por su naturaleza, sean de uso exclusivamente militar o policial;</a:t>
            </a:r>
          </a:p>
          <a:p>
            <a:pPr algn="just"/>
            <a:r>
              <a:rPr lang="es-PE" sz="1700" b="1" dirty="0">
                <a:solidFill>
                  <a:schemeClr val="bg1"/>
                </a:solidFill>
                <a:latin typeface="Helvetica" panose="020B0604020202020204" pitchFamily="34" charset="0"/>
              </a:rPr>
              <a:t>g) </a:t>
            </a:r>
            <a:r>
              <a:rPr lang="es-PE" sz="1700" dirty="0">
                <a:solidFill>
                  <a:schemeClr val="bg1"/>
                </a:solidFill>
                <a:latin typeface="Helvetica" panose="020B0604020202020204" pitchFamily="34" charset="0"/>
              </a:rPr>
              <a:t>Sistemas de radares, sonares y guerra electrónica, plantas propulsoras y componentes de las mismas de uso estrictamente militar o policial</a:t>
            </a:r>
          </a:p>
          <a:p>
            <a:pPr algn="just"/>
            <a:r>
              <a:rPr lang="es-PE" sz="1700" dirty="0">
                <a:solidFill>
                  <a:schemeClr val="bg1"/>
                </a:solidFill>
                <a:latin typeface="Helvetica" panose="020B0604020202020204" pitchFamily="34" charset="0"/>
              </a:rPr>
              <a:t>(…)</a:t>
            </a:r>
          </a:p>
        </p:txBody>
      </p:sp>
    </p:spTree>
    <p:extLst>
      <p:ext uri="{BB962C8B-B14F-4D97-AF65-F5344CB8AC3E}">
        <p14:creationId xmlns:p14="http://schemas.microsoft.com/office/powerpoint/2010/main" val="26168676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196752"/>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err="1">
                <a:latin typeface="Helvetica" panose="020B0604020202020204" pitchFamily="34" charset="0"/>
              </a:rPr>
              <a:t>DS</a:t>
            </a:r>
            <a:r>
              <a:rPr lang="es-ES" altLang="es-PE" sz="3000" b="1" dirty="0">
                <a:latin typeface="Helvetica" panose="020B0604020202020204" pitchFamily="34" charset="0"/>
              </a:rPr>
              <a:t> Nº 052-2001-PCM</a:t>
            </a:r>
            <a:endParaRPr lang="es-PE" sz="3000" b="1" dirty="0">
              <a:solidFill>
                <a:srgbClr val="FFFFFF"/>
              </a:solidFill>
              <a:latin typeface="Helvetica" panose="020B0604020202020204" pitchFamily="34" charset="0"/>
            </a:endParaRPr>
          </a:p>
        </p:txBody>
      </p:sp>
      <p:sp>
        <p:nvSpPr>
          <p:cNvPr id="4" name="CuadroTexto 3"/>
          <p:cNvSpPr txBox="1"/>
          <p:nvPr/>
        </p:nvSpPr>
        <p:spPr>
          <a:xfrm>
            <a:off x="467544" y="1484784"/>
            <a:ext cx="8352928" cy="5062924"/>
          </a:xfrm>
          <a:prstGeom prst="rect">
            <a:avLst/>
          </a:prstGeom>
          <a:noFill/>
        </p:spPr>
        <p:txBody>
          <a:bodyPr wrap="square" rtlCol="0">
            <a:spAutoFit/>
          </a:bodyPr>
          <a:lstStyle/>
          <a:p>
            <a:pPr algn="just"/>
            <a:r>
              <a:rPr lang="es-PE" sz="1700" b="1" dirty="0">
                <a:latin typeface="Helvetica" panose="020B0604020202020204" pitchFamily="34" charset="0"/>
              </a:rPr>
              <a:t>Artículo 3°.-</a:t>
            </a:r>
            <a:r>
              <a:rPr lang="es-PE" sz="1700" dirty="0">
                <a:latin typeface="Helvetica" panose="020B0604020202020204" pitchFamily="34" charset="0"/>
              </a:rPr>
              <a:t> La exoneración a que se refiere… no será aplicable en las adquisiciones y contrataciones de bienes, servicios o ejecución de obras de carácter administrativo y operativo necesarios para el normal funcionamiento de las unidades de las Fuerzas Armadas y de la Policía Nacional, tales como:</a:t>
            </a:r>
          </a:p>
          <a:p>
            <a:pPr algn="just"/>
            <a:r>
              <a:rPr lang="es-PE" sz="1700" dirty="0">
                <a:latin typeface="Helvetica" panose="020B0604020202020204" pitchFamily="34" charset="0"/>
              </a:rPr>
              <a:t> </a:t>
            </a:r>
          </a:p>
          <a:p>
            <a:pPr marL="342900" indent="-342900" algn="just">
              <a:buFont typeface="+mj-lt"/>
              <a:buAutoNum type="alphaLcParenR"/>
            </a:pPr>
            <a:r>
              <a:rPr lang="es-PE" sz="1700" dirty="0">
                <a:latin typeface="Helvetica" panose="020B0604020202020204" pitchFamily="34" charset="0"/>
              </a:rPr>
              <a:t>Automóviles, camionetas, camiones y cualquier otro vehículo motorizado y sus repuestos en general;</a:t>
            </a:r>
          </a:p>
          <a:p>
            <a:pPr marL="342900" indent="-342900" algn="just">
              <a:buFont typeface="+mj-lt"/>
              <a:buAutoNum type="alphaLcParenR"/>
            </a:pPr>
            <a:r>
              <a:rPr lang="es-PE" sz="1700" dirty="0">
                <a:latin typeface="Helvetica" panose="020B0604020202020204" pitchFamily="34" charset="0"/>
              </a:rPr>
              <a:t>Equipos, maquinarias, herramientas y material de ingeniería;</a:t>
            </a:r>
          </a:p>
          <a:p>
            <a:pPr marL="342900" indent="-342900" algn="just">
              <a:buFont typeface="+mj-lt"/>
              <a:buAutoNum type="alphaLcParenR"/>
            </a:pPr>
            <a:r>
              <a:rPr lang="es-PE" sz="1700" dirty="0">
                <a:latin typeface="Helvetica" panose="020B0604020202020204" pitchFamily="34" charset="0"/>
              </a:rPr>
              <a:t>Medicinas y equipos médicos en general;</a:t>
            </a:r>
          </a:p>
          <a:p>
            <a:pPr marL="342900" indent="-342900" algn="just">
              <a:buFont typeface="+mj-lt"/>
              <a:buAutoNum type="alphaLcParenR"/>
            </a:pPr>
            <a:r>
              <a:rPr lang="es-PE" sz="1700" dirty="0">
                <a:latin typeface="Helvetica" panose="020B0604020202020204" pitchFamily="34" charset="0"/>
              </a:rPr>
              <a:t>Equipos y materiales de impresión;</a:t>
            </a:r>
          </a:p>
          <a:p>
            <a:pPr marL="342900" indent="-342900" algn="just">
              <a:buFont typeface="+mj-lt"/>
              <a:buAutoNum type="alphaLcParenR"/>
            </a:pPr>
            <a:r>
              <a:rPr lang="es-PE" sz="1700" dirty="0">
                <a:latin typeface="Helvetica" panose="020B0604020202020204" pitchFamily="34" charset="0"/>
              </a:rPr>
              <a:t>Prendas de vestir y material textil para la confección de uniformes;</a:t>
            </a:r>
          </a:p>
          <a:p>
            <a:pPr marL="342900" indent="-342900" algn="just">
              <a:buFont typeface="+mj-lt"/>
              <a:buAutoNum type="alphaLcParenR"/>
            </a:pPr>
            <a:r>
              <a:rPr lang="es-PE" sz="1700" dirty="0">
                <a:latin typeface="Helvetica" panose="020B0604020202020204" pitchFamily="34" charset="0"/>
              </a:rPr>
              <a:t>Equipos y materiales de lavandería;</a:t>
            </a:r>
          </a:p>
          <a:p>
            <a:pPr marL="342900" indent="-342900" algn="just">
              <a:buFont typeface="+mj-lt"/>
              <a:buAutoNum type="alphaLcParenR"/>
            </a:pPr>
            <a:r>
              <a:rPr lang="es-PE" sz="1700" dirty="0">
                <a:latin typeface="Helvetica" panose="020B0604020202020204" pitchFamily="34" charset="0"/>
              </a:rPr>
              <a:t>Cocinas y materiales para el equipamiento de comedores;</a:t>
            </a:r>
          </a:p>
          <a:p>
            <a:pPr marL="342900" indent="-342900" algn="just">
              <a:buFont typeface="+mj-lt"/>
              <a:buAutoNum type="alphaLcParenR"/>
            </a:pPr>
            <a:r>
              <a:rPr lang="es-PE" sz="1700" dirty="0">
                <a:latin typeface="Helvetica" panose="020B0604020202020204" pitchFamily="34" charset="0"/>
              </a:rPr>
              <a:t>Equipos de refrigeración y aire acondicionado;</a:t>
            </a:r>
          </a:p>
          <a:p>
            <a:pPr marL="342900" indent="-342900" algn="just">
              <a:buFont typeface="+mj-lt"/>
              <a:buAutoNum type="alphaLcParenR"/>
            </a:pPr>
            <a:r>
              <a:rPr lang="es-PE" sz="1700" dirty="0">
                <a:latin typeface="Helvetica" panose="020B0604020202020204" pitchFamily="34" charset="0"/>
              </a:rPr>
              <a:t>Alimentos para personas;</a:t>
            </a:r>
          </a:p>
          <a:p>
            <a:pPr marL="342900" indent="-342900" algn="just">
              <a:buFont typeface="+mj-lt"/>
              <a:buAutoNum type="alphaLcParenR"/>
            </a:pPr>
            <a:r>
              <a:rPr lang="es-PE" sz="1700" dirty="0">
                <a:latin typeface="Helvetica" panose="020B0604020202020204" pitchFamily="34" charset="0"/>
              </a:rPr>
              <a:t>Equipo y materiales de oficina; y</a:t>
            </a:r>
          </a:p>
          <a:p>
            <a:pPr marL="342900" indent="-342900" algn="just">
              <a:buFont typeface="+mj-lt"/>
              <a:buAutoNum type="alphaLcParenR"/>
            </a:pPr>
            <a:r>
              <a:rPr lang="es-PE" sz="1700" dirty="0">
                <a:latin typeface="Helvetica" panose="020B0604020202020204" pitchFamily="34" charset="0"/>
              </a:rPr>
              <a:t>Cualquier otro bien o servicio cuyo uso no se encuentre restringido a las Fuerzas Armadas y Policía Nacional o que, por su naturaleza, no sean de uso exclusivo de las Fuerzas Armadas y Policía Nacional.</a:t>
            </a:r>
          </a:p>
        </p:txBody>
      </p:sp>
    </p:spTree>
    <p:extLst>
      <p:ext uri="{BB962C8B-B14F-4D97-AF65-F5344CB8AC3E}">
        <p14:creationId xmlns:p14="http://schemas.microsoft.com/office/powerpoint/2010/main" val="15920202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340768"/>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PE" sz="2000" b="1" dirty="0">
                <a:solidFill>
                  <a:schemeClr val="bg1"/>
                </a:solidFill>
                <a:latin typeface="Helvetica" panose="020B0604020202020204" pitchFamily="34" charset="0"/>
              </a:rPr>
              <a:t>INFORMAR PREVIAMENTE SOBRE LAS OPERACIONES, FIANZAS, AVALES Y OTRAS GARANTÍAS QUE OTORGUE EL ESTADO, QUE EN CUALQUIER FORMA COMPROMETAN SU CRÉDITO O CAPACIDAD FINANCIERA.</a:t>
            </a:r>
          </a:p>
        </p:txBody>
      </p:sp>
      <p:sp>
        <p:nvSpPr>
          <p:cNvPr id="4" name="CuadroTexto 3"/>
          <p:cNvSpPr txBox="1"/>
          <p:nvPr/>
        </p:nvSpPr>
        <p:spPr>
          <a:xfrm>
            <a:off x="368957" y="1844824"/>
            <a:ext cx="8388424" cy="3170099"/>
          </a:xfrm>
          <a:prstGeom prst="rect">
            <a:avLst/>
          </a:prstGeom>
          <a:noFill/>
        </p:spPr>
        <p:txBody>
          <a:bodyPr wrap="square" rtlCol="0">
            <a:spAutoFit/>
          </a:bodyPr>
          <a:lstStyle/>
          <a:p>
            <a:pPr algn="just"/>
            <a:r>
              <a:rPr lang="es-PE" sz="2000" b="1" dirty="0">
                <a:solidFill>
                  <a:schemeClr val="bg1"/>
                </a:solidFill>
                <a:latin typeface="Helvetica" panose="020B0604020202020204" pitchFamily="34" charset="0"/>
              </a:rPr>
              <a:t>Directiva n.° 012-2016-CG/</a:t>
            </a:r>
            <a:r>
              <a:rPr lang="es-PE" sz="2000" b="1" dirty="0" err="1">
                <a:solidFill>
                  <a:schemeClr val="bg1"/>
                </a:solidFill>
                <a:latin typeface="Helvetica" panose="020B0604020202020204" pitchFamily="34" charset="0"/>
              </a:rPr>
              <a:t>GPROD</a:t>
            </a:r>
            <a:r>
              <a:rPr lang="es-PE" sz="2000" b="1" dirty="0">
                <a:solidFill>
                  <a:schemeClr val="bg1"/>
                </a:solidFill>
                <a:latin typeface="Helvetica" panose="020B0604020202020204" pitchFamily="34" charset="0"/>
              </a:rPr>
              <a:t> “Emisión del Informe Previo establecido por el literal L) del artículo 22° de la Ley n.° 27785”, aprobada con Resolución de Contraloría n.° 148-2016-CG</a:t>
            </a:r>
          </a:p>
          <a:p>
            <a:pPr algn="just"/>
            <a:endParaRPr lang="es-PE" sz="2000" b="1" dirty="0">
              <a:solidFill>
                <a:schemeClr val="bg1"/>
              </a:solidFill>
              <a:latin typeface="Helvetica" panose="020B0604020202020204" pitchFamily="34" charset="0"/>
            </a:endParaRPr>
          </a:p>
          <a:p>
            <a:pPr algn="just"/>
            <a:r>
              <a:rPr lang="es-PE" sz="2000" dirty="0">
                <a:solidFill>
                  <a:schemeClr val="bg1"/>
                </a:solidFill>
                <a:latin typeface="Helvetica" panose="020B0604020202020204" pitchFamily="34" charset="0"/>
              </a:rPr>
              <a:t>Contraloría General de la República (en adelante, la Contraloría) ejerce control previo de las operaciones, fianzas, avales y otras garantías que otorgue el Estado, que en cualquier forma comprometa su crédito o capacidad financiera conforme al literal l) del artículo 22º de la Ley Nº 27785, Ley Orgánica del Sistema Nacional de Control y de </a:t>
            </a:r>
            <a:r>
              <a:rPr lang="es-PE" sz="2000" dirty="0">
                <a:latin typeface="Helvetica" panose="020B0604020202020204" pitchFamily="34" charset="0"/>
              </a:rPr>
              <a:t>la Contraloría General de la República.</a:t>
            </a:r>
            <a:endParaRPr lang="es-PE" sz="2000" dirty="0">
              <a:solidFill>
                <a:schemeClr val="bg1"/>
              </a:solidFill>
              <a:latin typeface="Helvetica" panose="020B0604020202020204" pitchFamily="34" charset="0"/>
            </a:endParaRPr>
          </a:p>
        </p:txBody>
      </p:sp>
    </p:spTree>
    <p:extLst>
      <p:ext uri="{BB962C8B-B14F-4D97-AF65-F5344CB8AC3E}">
        <p14:creationId xmlns:p14="http://schemas.microsoft.com/office/powerpoint/2010/main" val="23754780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196752"/>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chemeClr val="bg1"/>
                </a:solidFill>
                <a:latin typeface="Helvetica" panose="020B0604020202020204" pitchFamily="34" charset="0"/>
              </a:rPr>
              <a:t>Directiva n.° 012-2016-CG/</a:t>
            </a:r>
            <a:r>
              <a:rPr lang="es-PE" sz="3000" b="1" dirty="0" err="1">
                <a:solidFill>
                  <a:schemeClr val="bg1"/>
                </a:solidFill>
                <a:latin typeface="Helvetica" panose="020B0604020202020204" pitchFamily="34" charset="0"/>
              </a:rPr>
              <a:t>GPROD</a:t>
            </a:r>
            <a:endParaRPr lang="es-PE" sz="3000" b="1" dirty="0">
              <a:solidFill>
                <a:srgbClr val="FFFFFF"/>
              </a:solidFill>
              <a:latin typeface="Helvetica" panose="020B0604020202020204" pitchFamily="34" charset="0"/>
            </a:endParaRPr>
          </a:p>
        </p:txBody>
      </p:sp>
      <p:sp>
        <p:nvSpPr>
          <p:cNvPr id="5" name="CuadroTexto 4"/>
          <p:cNvSpPr txBox="1"/>
          <p:nvPr/>
        </p:nvSpPr>
        <p:spPr>
          <a:xfrm>
            <a:off x="395536" y="1932796"/>
            <a:ext cx="8352928" cy="4304516"/>
          </a:xfrm>
          <a:prstGeom prst="rect">
            <a:avLst/>
          </a:prstGeom>
          <a:noFill/>
        </p:spPr>
        <p:txBody>
          <a:bodyPr wrap="square" rtlCol="0">
            <a:spAutoFit/>
          </a:bodyPr>
          <a:lstStyle/>
          <a:p>
            <a:pPr algn="just"/>
            <a:r>
              <a:rPr lang="es-PE" sz="1700" dirty="0">
                <a:latin typeface="Helvetica" panose="020B0604020202020204" pitchFamily="34" charset="0"/>
              </a:rPr>
              <a:t>Las operaciones materia del Informe Previo son las siguientes:</a:t>
            </a:r>
          </a:p>
          <a:p>
            <a:pPr algn="just"/>
            <a:endParaRPr lang="es-PE" sz="1700" dirty="0">
              <a:latin typeface="Helvetica" panose="020B0604020202020204" pitchFamily="34" charset="0"/>
            </a:endParaRPr>
          </a:p>
          <a:p>
            <a:pPr algn="just"/>
            <a:r>
              <a:rPr lang="es-PE" sz="1700" dirty="0">
                <a:latin typeface="Helvetica" panose="020B0604020202020204" pitchFamily="34" charset="0"/>
              </a:rPr>
              <a:t>a) Operaciones de endeudamiento público y sus modificatorias.</a:t>
            </a:r>
          </a:p>
          <a:p>
            <a:pPr algn="just"/>
            <a:r>
              <a:rPr lang="es-PE" sz="1700" dirty="0">
                <a:latin typeface="Helvetica" panose="020B0604020202020204" pitchFamily="34" charset="0"/>
              </a:rPr>
              <a:t>b) Operaciones de administración de deuda.</a:t>
            </a:r>
          </a:p>
          <a:p>
            <a:pPr algn="just"/>
            <a:r>
              <a:rPr lang="es-PE" sz="1700" dirty="0">
                <a:latin typeface="Helvetica" panose="020B0604020202020204" pitchFamily="34" charset="0"/>
              </a:rPr>
              <a:t>c) Inversión pública nacional, regional, local y universidades públicas con participación del sector privado, en el marco de la ejecución de proyectos bajo la modalidad de obras por impuestos.</a:t>
            </a:r>
          </a:p>
          <a:p>
            <a:pPr algn="just"/>
            <a:r>
              <a:rPr lang="es-PE" sz="1700" dirty="0">
                <a:latin typeface="Helvetica" panose="020B0604020202020204" pitchFamily="34" charset="0"/>
              </a:rPr>
              <a:t>d) Asociaciones Público Privadas cofinanciadas o autofinanciadas (con garantía financiera o no financiera) o ambas.</a:t>
            </a:r>
          </a:p>
          <a:p>
            <a:pPr algn="just"/>
            <a:r>
              <a:rPr lang="es-PE" sz="1700" dirty="0">
                <a:latin typeface="Helvetica" panose="020B0604020202020204" pitchFamily="34" charset="0"/>
              </a:rPr>
              <a:t>e) Otras operaciones en las que se comprometa el crédito o la capacidad financiera del Estado.</a:t>
            </a:r>
          </a:p>
          <a:p>
            <a:pPr algn="just"/>
            <a:endParaRPr lang="es-PE" sz="1700" dirty="0">
              <a:latin typeface="Helvetica" panose="020B0604020202020204" pitchFamily="34" charset="0"/>
            </a:endParaRPr>
          </a:p>
          <a:p>
            <a:pPr algn="just"/>
            <a:r>
              <a:rPr lang="es-PE" sz="1700" dirty="0">
                <a:latin typeface="Helvetica" panose="020B0604020202020204" pitchFamily="34" charset="0"/>
              </a:rPr>
              <a:t>En los casos señalados en los literales a), b) y e), la Contraloría emite el Informe Previo únicamente si se trata de operaciones que incluyen compromisos financieros por plazos mayores a un (01) año, efectuadas en el país o en el exterior y que cuenten o no con el aval del Gobierno Nacional.</a:t>
            </a:r>
          </a:p>
        </p:txBody>
      </p:sp>
    </p:spTree>
    <p:extLst>
      <p:ext uri="{BB962C8B-B14F-4D97-AF65-F5344CB8AC3E}">
        <p14:creationId xmlns:p14="http://schemas.microsoft.com/office/powerpoint/2010/main" val="38485804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DE SERVICIOS DE CONTROL SIMULTÁNEO</a:t>
            </a:r>
          </a:p>
        </p:txBody>
      </p:sp>
      <p:sp>
        <p:nvSpPr>
          <p:cNvPr id="6" name="23 CuadroTexto"/>
          <p:cNvSpPr txBox="1"/>
          <p:nvPr/>
        </p:nvSpPr>
        <p:spPr>
          <a:xfrm>
            <a:off x="7397600" y="6479758"/>
            <a:ext cx="1643042" cy="261610"/>
          </a:xfrm>
          <a:prstGeom prst="rect">
            <a:avLst/>
          </a:prstGeom>
          <a:noFill/>
        </p:spPr>
        <p:txBody>
          <a:bodyPr wrap="square" rtlCol="0">
            <a:spAutoFit/>
          </a:bodyPr>
          <a:lstStyle/>
          <a:p>
            <a:r>
              <a:rPr lang="es-PE" sz="1100" b="1" dirty="0">
                <a:solidFill>
                  <a:schemeClr val="bg1"/>
                </a:solidFill>
              </a:rPr>
              <a:t>R.C. n.° 432-2016-CG</a:t>
            </a:r>
          </a:p>
        </p:txBody>
      </p:sp>
      <p:sp>
        <p:nvSpPr>
          <p:cNvPr id="9" name="CuadroTexto 8"/>
          <p:cNvSpPr txBox="1"/>
          <p:nvPr/>
        </p:nvSpPr>
        <p:spPr>
          <a:xfrm>
            <a:off x="539552" y="1655021"/>
            <a:ext cx="8028880" cy="1631216"/>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Los servicios de control simultáneo son aquellos que se realizan a las actividades de un proceso en curso, correspondiente a la gestión de una entidad sujeta a control gubernamental, con el objeto de alertar a la entidad de hechos que ponen en riesgo el resultado o logro de sus objetivos</a:t>
            </a:r>
          </a:p>
        </p:txBody>
      </p:sp>
      <p:sp>
        <p:nvSpPr>
          <p:cNvPr id="4" name="CuadroTexto 3"/>
          <p:cNvSpPr txBox="1"/>
          <p:nvPr/>
        </p:nvSpPr>
        <p:spPr>
          <a:xfrm>
            <a:off x="899592" y="4144333"/>
            <a:ext cx="3456384" cy="1477328"/>
          </a:xfrm>
          <a:prstGeom prst="rect">
            <a:avLst/>
          </a:prstGeom>
          <a:noFill/>
        </p:spPr>
        <p:txBody>
          <a:bodyPr wrap="square" rtlCol="0">
            <a:spAutoFit/>
          </a:bodyPr>
          <a:lstStyle/>
          <a:p>
            <a:r>
              <a:rPr lang="es-PE" b="1" dirty="0">
                <a:solidFill>
                  <a:schemeClr val="bg1"/>
                </a:solidFill>
              </a:rPr>
              <a:t>Características</a:t>
            </a:r>
          </a:p>
          <a:p>
            <a:pPr marL="285750" indent="-285750">
              <a:buFont typeface="Arial" panose="020B0604020202020204" pitchFamily="34" charset="0"/>
              <a:buChar char="•"/>
            </a:pPr>
            <a:r>
              <a:rPr lang="es-PE" dirty="0">
                <a:solidFill>
                  <a:schemeClr val="bg1"/>
                </a:solidFill>
              </a:rPr>
              <a:t>Oportuno</a:t>
            </a:r>
          </a:p>
          <a:p>
            <a:pPr marL="285750" indent="-285750">
              <a:buFont typeface="Arial" panose="020B0604020202020204" pitchFamily="34" charset="0"/>
              <a:buChar char="•"/>
            </a:pPr>
            <a:r>
              <a:rPr lang="es-PE" dirty="0">
                <a:solidFill>
                  <a:schemeClr val="bg1"/>
                </a:solidFill>
              </a:rPr>
              <a:t>Expeditivo</a:t>
            </a:r>
          </a:p>
          <a:p>
            <a:pPr marL="285750" indent="-285750">
              <a:buFont typeface="Arial" panose="020B0604020202020204" pitchFamily="34" charset="0"/>
              <a:buChar char="•"/>
            </a:pPr>
            <a:r>
              <a:rPr lang="es-PE" dirty="0">
                <a:solidFill>
                  <a:schemeClr val="bg1"/>
                </a:solidFill>
              </a:rPr>
              <a:t>Preventivo</a:t>
            </a:r>
          </a:p>
          <a:p>
            <a:pPr marL="285750" indent="-285750">
              <a:buFont typeface="Arial" panose="020B0604020202020204" pitchFamily="34" charset="0"/>
              <a:buChar char="•"/>
            </a:pPr>
            <a:r>
              <a:rPr lang="es-PE" dirty="0">
                <a:solidFill>
                  <a:schemeClr val="bg1"/>
                </a:solidFill>
              </a:rPr>
              <a:t>Orientado al </a:t>
            </a:r>
            <a:r>
              <a:rPr lang="es-PE" dirty="0" err="1">
                <a:solidFill>
                  <a:schemeClr val="bg1"/>
                </a:solidFill>
              </a:rPr>
              <a:t>ciudadadno</a:t>
            </a:r>
            <a:endParaRPr lang="es-PE" dirty="0">
              <a:solidFill>
                <a:schemeClr val="bg1"/>
              </a:solidFill>
            </a:endParaRPr>
          </a:p>
        </p:txBody>
      </p:sp>
      <p:sp>
        <p:nvSpPr>
          <p:cNvPr id="10" name="CuadroTexto 9"/>
          <p:cNvSpPr txBox="1"/>
          <p:nvPr/>
        </p:nvSpPr>
        <p:spPr>
          <a:xfrm>
            <a:off x="4572000" y="4167352"/>
            <a:ext cx="4104456" cy="1477328"/>
          </a:xfrm>
          <a:prstGeom prst="rect">
            <a:avLst/>
          </a:prstGeom>
          <a:noFill/>
        </p:spPr>
        <p:txBody>
          <a:bodyPr wrap="square" rtlCol="0">
            <a:spAutoFit/>
          </a:bodyPr>
          <a:lstStyle/>
          <a:p>
            <a:r>
              <a:rPr lang="es-PE" b="1" dirty="0">
                <a:solidFill>
                  <a:schemeClr val="bg1"/>
                </a:solidFill>
              </a:rPr>
              <a:t>Tipos de control simultáneo</a:t>
            </a:r>
          </a:p>
          <a:p>
            <a:pPr marL="285750" indent="-285750">
              <a:buFont typeface="Arial" panose="020B0604020202020204" pitchFamily="34" charset="0"/>
              <a:buChar char="•"/>
            </a:pPr>
            <a:r>
              <a:rPr lang="es-PE" dirty="0">
                <a:solidFill>
                  <a:schemeClr val="bg1"/>
                </a:solidFill>
              </a:rPr>
              <a:t>Control concurrente</a:t>
            </a:r>
          </a:p>
          <a:p>
            <a:pPr marL="285750" indent="-285750">
              <a:buFont typeface="Arial" panose="020B0604020202020204" pitchFamily="34" charset="0"/>
              <a:buChar char="•"/>
            </a:pPr>
            <a:r>
              <a:rPr lang="es-PE" dirty="0">
                <a:solidFill>
                  <a:schemeClr val="bg1"/>
                </a:solidFill>
              </a:rPr>
              <a:t>Orientación de oficio</a:t>
            </a:r>
          </a:p>
          <a:p>
            <a:pPr marL="285750" indent="-285750">
              <a:buFont typeface="Arial" panose="020B0604020202020204" pitchFamily="34" charset="0"/>
              <a:buChar char="•"/>
            </a:pPr>
            <a:r>
              <a:rPr lang="es-PE" dirty="0">
                <a:solidFill>
                  <a:schemeClr val="bg1"/>
                </a:solidFill>
              </a:rPr>
              <a:t>Visita de control</a:t>
            </a:r>
          </a:p>
          <a:p>
            <a:pPr marL="285750" indent="-285750">
              <a:buFont typeface="Arial" panose="020B0604020202020204" pitchFamily="34" charset="0"/>
              <a:buChar char="•"/>
            </a:pPr>
            <a:r>
              <a:rPr lang="es-PE" dirty="0">
                <a:solidFill>
                  <a:schemeClr val="bg1"/>
                </a:solidFill>
              </a:rPr>
              <a:t>Operativos de control.</a:t>
            </a:r>
          </a:p>
        </p:txBody>
      </p:sp>
    </p:spTree>
    <p:extLst>
      <p:ext uri="{BB962C8B-B14F-4D97-AF65-F5344CB8AC3E}">
        <p14:creationId xmlns:p14="http://schemas.microsoft.com/office/powerpoint/2010/main" val="38083116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DE SERVICIOS DE CONTROL POSTERIOR</a:t>
            </a:r>
          </a:p>
        </p:txBody>
      </p:sp>
      <p:sp>
        <p:nvSpPr>
          <p:cNvPr id="6" name="Rectángulo 5"/>
          <p:cNvSpPr/>
          <p:nvPr/>
        </p:nvSpPr>
        <p:spPr>
          <a:xfrm>
            <a:off x="601204" y="1412776"/>
            <a:ext cx="7941592" cy="151216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solidFill>
                  <a:schemeClr val="tx1">
                    <a:lumMod val="95000"/>
                    <a:lumOff val="5000"/>
                  </a:schemeClr>
                </a:solidFill>
                <a:latin typeface="Helvetica" panose="020B0604020202020204" pitchFamily="34" charset="0"/>
              </a:rPr>
              <a:t>Los servicios de control posterior son aquellos que se realizan con el objeto de efectuar la evaluación de los actos y resultados ejecutados por las entidades en la gestión de los bienes, recursos y operaciones institucionales.</a:t>
            </a:r>
          </a:p>
        </p:txBody>
      </p:sp>
      <p:graphicFrame>
        <p:nvGraphicFramePr>
          <p:cNvPr id="7" name="7 Diagrama"/>
          <p:cNvGraphicFramePr/>
          <p:nvPr>
            <p:extLst>
              <p:ext uri="{D42A27DB-BD31-4B8C-83A1-F6EECF244321}">
                <p14:modId xmlns:p14="http://schemas.microsoft.com/office/powerpoint/2010/main" val="265805951"/>
              </p:ext>
            </p:extLst>
          </p:nvPr>
        </p:nvGraphicFramePr>
        <p:xfrm>
          <a:off x="4211960" y="2996952"/>
          <a:ext cx="4478098" cy="3758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s://encrypted-tbn1.gstatic.com/images?q=tbn:ANd9GcQhX2WEgfQr8pLm44z_x0C93uE4FQKywywrl2f1K4b6fap95dU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3296614"/>
            <a:ext cx="2736304" cy="21912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195736" y="3068960"/>
            <a:ext cx="2232248" cy="3600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500" b="1" dirty="0">
                <a:solidFill>
                  <a:schemeClr val="tx1"/>
                </a:solidFill>
                <a:latin typeface="Helvetica" panose="020B0604020202020204" pitchFamily="34" charset="0"/>
              </a:rPr>
              <a:t>COMISIÓN AUDITORA</a:t>
            </a:r>
          </a:p>
        </p:txBody>
      </p:sp>
      <p:sp>
        <p:nvSpPr>
          <p:cNvPr id="10" name="Rectángulo 9"/>
          <p:cNvSpPr/>
          <p:nvPr/>
        </p:nvSpPr>
        <p:spPr>
          <a:xfrm>
            <a:off x="935596" y="5825836"/>
            <a:ext cx="3240360" cy="3600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a:solidFill>
                  <a:schemeClr val="tx1"/>
                </a:solidFill>
                <a:latin typeface="Helvetica" panose="020B0604020202020204" pitchFamily="34" charset="0"/>
              </a:rPr>
              <a:t>EVALUACIÓN DEL CONTROL INTERNO</a:t>
            </a:r>
          </a:p>
        </p:txBody>
      </p:sp>
    </p:spTree>
    <p:extLst>
      <p:ext uri="{BB962C8B-B14F-4D97-AF65-F5344CB8AC3E}">
        <p14:creationId xmlns:p14="http://schemas.microsoft.com/office/powerpoint/2010/main" val="40570088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8831" y="0"/>
            <a:ext cx="9144000" cy="1052736"/>
          </a:xfrm>
          <a:prstGeom prst="rect">
            <a:avLst/>
          </a:prstGeom>
          <a:solidFill>
            <a:schemeClr val="accent5">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DE SERVICIOS DE CONTROL POSTERIOR: ETAPA DE PLANIFICACIÓN</a:t>
            </a:r>
          </a:p>
        </p:txBody>
      </p:sp>
      <p:sp>
        <p:nvSpPr>
          <p:cNvPr id="7" name="CuadroTexto 6"/>
          <p:cNvSpPr txBox="1"/>
          <p:nvPr/>
        </p:nvSpPr>
        <p:spPr>
          <a:xfrm>
            <a:off x="827584" y="1412776"/>
            <a:ext cx="7560840" cy="1323439"/>
          </a:xfrm>
          <a:prstGeom prst="rect">
            <a:avLst/>
          </a:prstGeom>
          <a:solidFill>
            <a:schemeClr val="tx1">
              <a:lumMod val="95000"/>
              <a:lumOff val="5000"/>
            </a:schemeClr>
          </a:solidFill>
          <a:ln>
            <a:solidFill>
              <a:schemeClr val="bg1">
                <a:lumMod val="50000"/>
              </a:schemeClr>
            </a:solidFill>
          </a:ln>
        </p:spPr>
        <p:txBody>
          <a:bodyPr wrap="square" rtlCol="0">
            <a:spAutoFit/>
          </a:bodyPr>
          <a:lstStyle/>
          <a:p>
            <a:pPr algn="just"/>
            <a:r>
              <a:rPr lang="es-PE" sz="2000" dirty="0">
                <a:solidFill>
                  <a:srgbClr val="FFFFFF"/>
                </a:solidFill>
                <a:latin typeface="Helvetica" panose="020B0604020202020204" pitchFamily="34" charset="0"/>
              </a:rPr>
              <a:t>Cada auditoría debe ser apropiadamente planificada a fin de que sus objetivos sean alcanzados en plazo oportuno y se permita el adecuado desarrollo de las etapas de su proceso, obteniendo resultados de calidad e impacto.</a:t>
            </a:r>
          </a:p>
        </p:txBody>
      </p:sp>
      <p:pic>
        <p:nvPicPr>
          <p:cNvPr id="2050" name="Picture 2" descr="https://lh3.ggpht.com/yMlUUOn-d8JO0hv3YacJcUovMVpETlam25NldqFb4rJ_y1x8nC6i6txOKRkk7ruYXQ=w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628" y="3789040"/>
            <a:ext cx="1982236" cy="198223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encrypted-tbn3.gstatic.com/images?q=tbn:ANd9GcTbr0OO4ZPV-H4eMvmgGaa4Jz1YFWTBoXsNx0tbzE2PrvKK_N5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2607" y="3645024"/>
            <a:ext cx="4485777" cy="25204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8406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DE SERVICIOS DE CONTROL POSTERIOR: ETAPA DE EJECUCIÓN</a:t>
            </a:r>
          </a:p>
        </p:txBody>
      </p:sp>
      <p:graphicFrame>
        <p:nvGraphicFramePr>
          <p:cNvPr id="6" name="Diagrama 5"/>
          <p:cNvGraphicFramePr/>
          <p:nvPr>
            <p:extLst>
              <p:ext uri="{D42A27DB-BD31-4B8C-83A1-F6EECF244321}">
                <p14:modId xmlns:p14="http://schemas.microsoft.com/office/powerpoint/2010/main" val="109540327"/>
              </p:ext>
            </p:extLst>
          </p:nvPr>
        </p:nvGraphicFramePr>
        <p:xfrm>
          <a:off x="107504" y="2924944"/>
          <a:ext cx="5328592" cy="3252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611560" y="1477233"/>
            <a:ext cx="8028880" cy="1015663"/>
          </a:xfrm>
          <a:prstGeom prst="rect">
            <a:avLst/>
          </a:prstGeom>
          <a:noFill/>
          <a:ln>
            <a:solidFill>
              <a:schemeClr val="bg1"/>
            </a:solidFill>
          </a:ln>
        </p:spPr>
        <p:txBody>
          <a:bodyPr wrap="square" rtlCol="0">
            <a:spAutoFit/>
          </a:bodyPr>
          <a:lstStyle/>
          <a:p>
            <a:pPr algn="just"/>
            <a:r>
              <a:rPr lang="es-PE" sz="2000" dirty="0">
                <a:solidFill>
                  <a:schemeClr val="bg1"/>
                </a:solidFill>
                <a:latin typeface="Helvetica" panose="020B0604020202020204" pitchFamily="34" charset="0"/>
              </a:rPr>
              <a:t>Comprende el desarrollo de los procedimientos establecidos en el Programa, con la finalidad de obtener evidencias que sustentan las conclusiones del auditor</a:t>
            </a:r>
          </a:p>
        </p:txBody>
      </p:sp>
      <p:pic>
        <p:nvPicPr>
          <p:cNvPr id="3074" name="Picture 2" descr="http://2.bp.blogspot.com/-QJKuNRtpdAE/VD69im9BqlI/AAAAAAAAAAk/n4xHVSgOWTg/s1600/auditor.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056" y="3068960"/>
            <a:ext cx="2880320" cy="323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039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¿QUÉ ES CONTROL?</a:t>
            </a:r>
          </a:p>
        </p:txBody>
      </p:sp>
      <p:pic>
        <p:nvPicPr>
          <p:cNvPr id="2052" name="Picture 4" descr="https://blogdejhonn.files.wordpress.com/2013/11/9167704-hombre-de-negocios-dudosos-en-3d-con-un-signo-de-interrogacion-aislado-en-blan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662" y="1988840"/>
            <a:ext cx="31146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5284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484784"/>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NORMAS DE SERVICIOS DE CONTROL POSTERIOR: ETAPA DE ELABORACIÓN DEL INFORME DE AUDITORÍA</a:t>
            </a:r>
          </a:p>
        </p:txBody>
      </p:sp>
      <p:sp>
        <p:nvSpPr>
          <p:cNvPr id="6" name="Rectángulo 5"/>
          <p:cNvSpPr/>
          <p:nvPr/>
        </p:nvSpPr>
        <p:spPr>
          <a:xfrm>
            <a:off x="601204" y="1906849"/>
            <a:ext cx="7941592" cy="11521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solidFill>
                  <a:schemeClr val="tx1">
                    <a:lumMod val="95000"/>
                    <a:lumOff val="5000"/>
                  </a:schemeClr>
                </a:solidFill>
                <a:latin typeface="Helvetica" panose="020B0604020202020204" pitchFamily="34" charset="0"/>
              </a:rPr>
              <a:t>Se debe de preparar un informe de auditoría por escrito para comunicar los resultados de cada acción de control de acuerdo con el tipo de auditoría</a:t>
            </a:r>
          </a:p>
        </p:txBody>
      </p:sp>
      <p:pic>
        <p:nvPicPr>
          <p:cNvPr id="4098" name="Picture 2" descr="http://3.bp.blogspot.com/-kRtmNv0yTdo/UZ_6Q1JvItI/AAAAAAAAAEg/W7rR4XFrt_E/s1600/hombre+trabajando+responas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576724"/>
            <a:ext cx="3024336" cy="20162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2.gstatic.com/images?q=tbn:ANd9GcQ9wmZ3xnvrafdJRpEpgvtLmCE1jmlzsfIigXvd8BQzr4Ccmqkc"/>
          <p:cNvPicPr>
            <a:picLocks noChangeAspect="1" noChangeArrowheads="1"/>
          </p:cNvPicPr>
          <p:nvPr/>
        </p:nvPicPr>
        <p:blipFill rotWithShape="1">
          <a:blip r:embed="rId3">
            <a:extLst>
              <a:ext uri="{28A0092B-C50C-407E-A947-70E740481C1C}">
                <a14:useLocalDpi xmlns:a14="http://schemas.microsoft.com/office/drawing/2010/main" val="0"/>
              </a:ext>
            </a:extLst>
          </a:blip>
          <a:srcRect l="1704" t="18547" b="3939"/>
          <a:stretch/>
        </p:blipFill>
        <p:spPr bwMode="auto">
          <a:xfrm>
            <a:off x="4355976" y="3576724"/>
            <a:ext cx="3672408" cy="22285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8826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683568" y="2780928"/>
            <a:ext cx="796230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5000" b="1" dirty="0">
                <a:solidFill>
                  <a:schemeClr val="bg1"/>
                </a:solidFill>
                <a:latin typeface="Helvetica" panose="020B0604020202020204" pitchFamily="34" charset="0"/>
              </a:rPr>
              <a:t>SISTEMA DE CONTROL INTERNO</a:t>
            </a:r>
          </a:p>
        </p:txBody>
      </p:sp>
    </p:spTree>
    <p:extLst>
      <p:ext uri="{BB962C8B-B14F-4D97-AF65-F5344CB8AC3E}">
        <p14:creationId xmlns:p14="http://schemas.microsoft.com/office/powerpoint/2010/main" val="2491634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908720"/>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CONTROL INTERNO</a:t>
            </a:r>
          </a:p>
        </p:txBody>
      </p:sp>
      <p:pic>
        <p:nvPicPr>
          <p:cNvPr id="2" name="Imagen 1"/>
          <p:cNvPicPr>
            <a:picLocks noChangeAspect="1"/>
          </p:cNvPicPr>
          <p:nvPr/>
        </p:nvPicPr>
        <p:blipFill rotWithShape="1">
          <a:blip r:embed="rId2"/>
          <a:srcRect l="12988" t="33900" r="58796" b="10101"/>
          <a:stretch/>
        </p:blipFill>
        <p:spPr>
          <a:xfrm>
            <a:off x="766377" y="1844824"/>
            <a:ext cx="3805623" cy="4248472"/>
          </a:xfrm>
          <a:prstGeom prst="rect">
            <a:avLst/>
          </a:prstGeom>
        </p:spPr>
      </p:pic>
      <p:sp>
        <p:nvSpPr>
          <p:cNvPr id="3" name="CuadroTexto 2"/>
          <p:cNvSpPr txBox="1"/>
          <p:nvPr/>
        </p:nvSpPr>
        <p:spPr>
          <a:xfrm>
            <a:off x="4803440" y="3212976"/>
            <a:ext cx="3672408" cy="2031325"/>
          </a:xfrm>
          <a:prstGeom prst="rect">
            <a:avLst/>
          </a:prstGeom>
          <a:noFill/>
        </p:spPr>
        <p:txBody>
          <a:bodyPr wrap="square" rtlCol="0">
            <a:spAutoFit/>
          </a:bodyPr>
          <a:lstStyle/>
          <a:p>
            <a:pPr algn="just"/>
            <a:r>
              <a:rPr lang="es-PE" dirty="0"/>
              <a:t>Nos permite identificar y prevenir riesgos, irregularidades y actos de corrupción. Con ello, hacemos que la gestión pública sea más eficiente y transparente para brindar mejores servicios a los ciudadanos</a:t>
            </a:r>
          </a:p>
        </p:txBody>
      </p:sp>
    </p:spTree>
    <p:extLst>
      <p:ext uri="{BB962C8B-B14F-4D97-AF65-F5344CB8AC3E}">
        <p14:creationId xmlns:p14="http://schemas.microsoft.com/office/powerpoint/2010/main" val="39710821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4" descr="https://apps.contraloria.gob.pe/wcm/publicaciones/sinad/campanas_publicitarias/images/img_contra_corrupcion.jpg"/>
          <p:cNvPicPr>
            <a:picLocks noChangeAspect="1" noChangeArrowheads="1"/>
          </p:cNvPicPr>
          <p:nvPr/>
        </p:nvPicPr>
        <p:blipFill rotWithShape="1">
          <a:blip r:embed="rId2">
            <a:extLst>
              <a:ext uri="{28A0092B-C50C-407E-A947-70E740481C1C}">
                <a14:useLocalDpi xmlns:a14="http://schemas.microsoft.com/office/drawing/2010/main" val="0"/>
              </a:ext>
            </a:extLst>
          </a:blip>
          <a:srcRect t="4428" b="6370"/>
          <a:stretch/>
        </p:blipFill>
        <p:spPr bwMode="auto">
          <a:xfrm>
            <a:off x="0" y="3039923"/>
            <a:ext cx="2123728" cy="10081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8" descr="http://3.bp.blogspot.com/-jCYwitOxuXY/UqXz09T0S7I/AAAAAAAAALI/huD_VNVEPMc/s1600/despido-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77" r="9351" b="7912"/>
          <a:stretch/>
        </p:blipFill>
        <p:spPr bwMode="auto">
          <a:xfrm>
            <a:off x="28680" y="4581128"/>
            <a:ext cx="2051720"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https://averatudela.files.wordpress.com/2010/07/gracias_peru.jpg"/>
          <p:cNvPicPr>
            <a:picLocks noChangeAspect="1" noChangeArrowheads="1"/>
          </p:cNvPicPr>
          <p:nvPr/>
        </p:nvPicPr>
        <p:blipFill rotWithShape="1">
          <a:blip r:embed="rId4">
            <a:extLst>
              <a:ext uri="{28A0092B-C50C-407E-A947-70E740481C1C}">
                <a14:useLocalDpi xmlns:a14="http://schemas.microsoft.com/office/drawing/2010/main" val="0"/>
              </a:ext>
            </a:extLst>
          </a:blip>
          <a:srcRect l="540" r="-1"/>
          <a:stretch/>
        </p:blipFill>
        <p:spPr bwMode="auto">
          <a:xfrm>
            <a:off x="4883" y="-12013"/>
            <a:ext cx="2111521" cy="209065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2"/>
          <p:cNvCxnSpPr/>
          <p:nvPr/>
        </p:nvCxnSpPr>
        <p:spPr>
          <a:xfrm flipH="1">
            <a:off x="2116404" y="0"/>
            <a:ext cx="7324" cy="6856015"/>
          </a:xfrm>
          <a:prstGeom prst="line">
            <a:avLst/>
          </a:prstGeom>
          <a:ln w="28575" cmpd="thickThin">
            <a:solidFill>
              <a:srgbClr val="CC3300"/>
            </a:solidFill>
          </a:ln>
        </p:spPr>
        <p:style>
          <a:lnRef idx="2">
            <a:schemeClr val="dk1"/>
          </a:lnRef>
          <a:fillRef idx="0">
            <a:schemeClr val="dk1"/>
          </a:fillRef>
          <a:effectRef idx="1">
            <a:schemeClr val="dk1"/>
          </a:effectRef>
          <a:fontRef idx="minor">
            <a:schemeClr val="tx1"/>
          </a:fontRef>
        </p:style>
      </p:cxnSp>
      <p:sp>
        <p:nvSpPr>
          <p:cNvPr id="4" name="Rectángulo 3"/>
          <p:cNvSpPr/>
          <p:nvPr/>
        </p:nvSpPr>
        <p:spPr>
          <a:xfrm>
            <a:off x="2627784" y="2607875"/>
            <a:ext cx="5551940" cy="1872208"/>
          </a:xfrm>
          <a:prstGeom prst="rect">
            <a:avLst/>
          </a:prstGeom>
          <a:ln w="12700">
            <a:solidFill>
              <a:srgbClr val="CC33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sz="2600" b="1" dirty="0">
                <a:solidFill>
                  <a:srgbClr val="000000"/>
                </a:solidFill>
                <a:latin typeface="Helvetica" panose="020B0604020202020204" pitchFamily="34" charset="0"/>
              </a:rPr>
              <a:t>IDENTIFICACIÓN DE RESPONSABILIDADES DE FUNCIONARIOS PÚBLICOS</a:t>
            </a:r>
            <a:endParaRPr lang="es-PE" sz="2600" dirty="0">
              <a:solidFill>
                <a:srgbClr val="000000"/>
              </a:solidFill>
              <a:latin typeface="Helvetica" panose="020B0604020202020204" pitchFamily="34" charset="0"/>
            </a:endParaRPr>
          </a:p>
        </p:txBody>
      </p:sp>
    </p:spTree>
    <p:extLst>
      <p:ext uri="{BB962C8B-B14F-4D97-AF65-F5344CB8AC3E}">
        <p14:creationId xmlns:p14="http://schemas.microsoft.com/office/powerpoint/2010/main" val="36313475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LA FUNCIÓN PÚBLICA</a:t>
            </a:r>
          </a:p>
        </p:txBody>
      </p:sp>
      <p:graphicFrame>
        <p:nvGraphicFramePr>
          <p:cNvPr id="6" name="Diagrama 5"/>
          <p:cNvGraphicFramePr/>
          <p:nvPr>
            <p:extLst>
              <p:ext uri="{D42A27DB-BD31-4B8C-83A1-F6EECF244321}">
                <p14:modId xmlns:p14="http://schemas.microsoft.com/office/powerpoint/2010/main" val="59091158"/>
              </p:ext>
            </p:extLst>
          </p:nvPr>
        </p:nvGraphicFramePr>
        <p:xfrm>
          <a:off x="683568" y="2420888"/>
          <a:ext cx="8136904"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755576" y="3319824"/>
            <a:ext cx="7560840" cy="1477328"/>
          </a:xfrm>
          <a:prstGeom prst="rect">
            <a:avLst/>
          </a:prstGeom>
          <a:noFill/>
        </p:spPr>
        <p:txBody>
          <a:bodyPr wrap="square" rtlCol="0">
            <a:spAutoFit/>
          </a:bodyPr>
          <a:lstStyle/>
          <a:p>
            <a:pPr algn="just"/>
            <a:r>
              <a:rPr lang="es-ES" sz="2000" dirty="0">
                <a:solidFill>
                  <a:srgbClr val="FFFFFF"/>
                </a:solidFill>
                <a:latin typeface="Helvetica" panose="020B0604020202020204" pitchFamily="34" charset="0"/>
                <a:cs typeface="Helvetica" panose="020B0604020202020204" pitchFamily="34" charset="0"/>
              </a:rPr>
              <a:t>Se entiende por función pública </a:t>
            </a:r>
            <a:r>
              <a:rPr lang="es-ES" sz="2000" b="1" dirty="0">
                <a:solidFill>
                  <a:srgbClr val="FFFFFF"/>
                </a:solidFill>
                <a:latin typeface="Helvetica" panose="020B0604020202020204" pitchFamily="34" charset="0"/>
                <a:cs typeface="Helvetica" panose="020B0604020202020204" pitchFamily="34" charset="0"/>
              </a:rPr>
              <a:t>toda actividad temporal o permanente</a:t>
            </a:r>
            <a:r>
              <a:rPr lang="es-ES" sz="2000" dirty="0">
                <a:solidFill>
                  <a:srgbClr val="FFFFFF"/>
                </a:solidFill>
                <a:latin typeface="Helvetica" panose="020B0604020202020204" pitchFamily="34" charset="0"/>
                <a:cs typeface="Helvetica" panose="020B0604020202020204" pitchFamily="34" charset="0"/>
              </a:rPr>
              <a:t>, </a:t>
            </a:r>
            <a:r>
              <a:rPr lang="es-ES" sz="2000" b="1" dirty="0">
                <a:solidFill>
                  <a:srgbClr val="FFFFFF"/>
                </a:solidFill>
                <a:latin typeface="Helvetica" panose="020B0604020202020204" pitchFamily="34" charset="0"/>
                <a:cs typeface="Helvetica" panose="020B0604020202020204" pitchFamily="34" charset="0"/>
              </a:rPr>
              <a:t>remunerada u honoraria</a:t>
            </a:r>
            <a:r>
              <a:rPr lang="es-ES" sz="2000" dirty="0">
                <a:solidFill>
                  <a:srgbClr val="FFFFFF"/>
                </a:solidFill>
                <a:latin typeface="Helvetica" panose="020B0604020202020204" pitchFamily="34" charset="0"/>
                <a:cs typeface="Helvetica" panose="020B0604020202020204" pitchFamily="34" charset="0"/>
              </a:rPr>
              <a:t>, realizada por </a:t>
            </a:r>
            <a:r>
              <a:rPr lang="es-ES" sz="2000" b="1" dirty="0">
                <a:solidFill>
                  <a:srgbClr val="FFFFFF"/>
                </a:solidFill>
                <a:latin typeface="Helvetica" panose="020B0604020202020204" pitchFamily="34" charset="0"/>
                <a:cs typeface="Helvetica" panose="020B0604020202020204" pitchFamily="34" charset="0"/>
              </a:rPr>
              <a:t>una persona</a:t>
            </a:r>
            <a:r>
              <a:rPr lang="es-ES" sz="2000" dirty="0">
                <a:solidFill>
                  <a:srgbClr val="FFFFFF"/>
                </a:solidFill>
                <a:latin typeface="Helvetica" panose="020B0604020202020204" pitchFamily="34" charset="0"/>
                <a:cs typeface="Helvetica" panose="020B0604020202020204" pitchFamily="34" charset="0"/>
              </a:rPr>
              <a:t> </a:t>
            </a:r>
            <a:r>
              <a:rPr lang="es-ES" sz="2000" b="1" dirty="0">
                <a:solidFill>
                  <a:srgbClr val="FFFFFF"/>
                </a:solidFill>
                <a:latin typeface="Helvetica" panose="020B0604020202020204" pitchFamily="34" charset="0"/>
                <a:cs typeface="Helvetica" panose="020B0604020202020204" pitchFamily="34" charset="0"/>
              </a:rPr>
              <a:t>en nombre o al servicio </a:t>
            </a:r>
            <a:r>
              <a:rPr lang="es-ES" sz="2000" dirty="0">
                <a:solidFill>
                  <a:srgbClr val="FFFFFF"/>
                </a:solidFill>
                <a:latin typeface="Helvetica" panose="020B0604020202020204" pitchFamily="34" charset="0"/>
                <a:cs typeface="Helvetica" panose="020B0604020202020204" pitchFamily="34" charset="0"/>
              </a:rPr>
              <a:t>de las entidades de la Administración Pública, en cualquiera de sus niveles jerárquicos</a:t>
            </a:r>
            <a:r>
              <a:rPr lang="es-ES_tradnl" sz="2000" dirty="0">
                <a:solidFill>
                  <a:srgbClr val="FFFFFF"/>
                </a:solidFill>
                <a:latin typeface="Helvetica" panose="020B0604020202020204" pitchFamily="34" charset="0"/>
                <a:cs typeface="Helvetica" panose="020B0604020202020204" pitchFamily="34" charset="0"/>
              </a:rPr>
              <a:t>.</a:t>
            </a:r>
            <a:endParaRPr lang="es-PE" sz="2000" dirty="0">
              <a:solidFill>
                <a:srgbClr val="FFFFFF"/>
              </a:solidFill>
              <a:latin typeface="Helvetica" panose="020B0604020202020204" pitchFamily="34" charset="0"/>
              <a:cs typeface="Helvetica" panose="020B0604020202020204" pitchFamily="34" charset="0"/>
            </a:endParaRPr>
          </a:p>
          <a:p>
            <a:pPr algn="just"/>
            <a:endParaRPr lang="es-PE" sz="1000" dirty="0">
              <a:solidFill>
                <a:srgbClr val="FFFFFF"/>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0311687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FUNCIONARIO Y SERVIDOR PÚBLICO</a:t>
            </a:r>
          </a:p>
        </p:txBody>
      </p:sp>
      <p:graphicFrame>
        <p:nvGraphicFramePr>
          <p:cNvPr id="10" name="Diagrama 3"/>
          <p:cNvGraphicFramePr/>
          <p:nvPr/>
        </p:nvGraphicFramePr>
        <p:xfrm>
          <a:off x="683568" y="1340768"/>
          <a:ext cx="799288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4"/>
          <p:cNvSpPr txBox="1"/>
          <p:nvPr/>
        </p:nvSpPr>
        <p:spPr>
          <a:xfrm>
            <a:off x="791580" y="2143884"/>
            <a:ext cx="7560840" cy="4093428"/>
          </a:xfrm>
          <a:prstGeom prst="rect">
            <a:avLst/>
          </a:prstGeom>
          <a:noFill/>
        </p:spPr>
        <p:txBody>
          <a:bodyPr wrap="square" rtlCol="0">
            <a:spAutoFit/>
          </a:bodyPr>
          <a:lstStyle/>
          <a:p>
            <a:pPr algn="just">
              <a:spcAft>
                <a:spcPts val="600"/>
              </a:spcAft>
            </a:pPr>
            <a:r>
              <a:rPr lang="es-ES_tradnl" sz="2000" b="1" u="sng" dirty="0">
                <a:solidFill>
                  <a:srgbClr val="FFFFFF"/>
                </a:solidFill>
                <a:latin typeface="Helvetica" panose="020B0604020202020204" pitchFamily="34" charset="0"/>
                <a:cs typeface="Helvetica" panose="020B0604020202020204" pitchFamily="34" charset="0"/>
              </a:rPr>
              <a:t>Funcionario público</a:t>
            </a:r>
            <a:r>
              <a:rPr lang="es-ES_tradnl" sz="2000" b="1" dirty="0">
                <a:solidFill>
                  <a:srgbClr val="FFFFFF"/>
                </a:solidFill>
                <a:latin typeface="Helvetica" panose="020B0604020202020204" pitchFamily="34" charset="0"/>
                <a:cs typeface="Helvetica" panose="020B0604020202020204" pitchFamily="34" charset="0"/>
              </a:rPr>
              <a:t>: </a:t>
            </a:r>
            <a:r>
              <a:rPr lang="es-PE" sz="2000" dirty="0">
                <a:solidFill>
                  <a:srgbClr val="FFFFFF"/>
                </a:solidFill>
                <a:latin typeface="Helvetica" panose="020B0604020202020204" pitchFamily="34" charset="0"/>
                <a:cs typeface="Helvetica" panose="020B0604020202020204" pitchFamily="34" charset="0"/>
              </a:rPr>
              <a:t>El que </a:t>
            </a:r>
            <a:r>
              <a:rPr lang="es-PE" sz="2000" b="1" dirty="0">
                <a:solidFill>
                  <a:srgbClr val="FFFFFF"/>
                </a:solidFill>
                <a:latin typeface="Helvetica" panose="020B0604020202020204" pitchFamily="34" charset="0"/>
                <a:cs typeface="Helvetica" panose="020B0604020202020204" pitchFamily="34" charset="0"/>
              </a:rPr>
              <a:t>desarrolla funciones</a:t>
            </a:r>
            <a:r>
              <a:rPr lang="es-PE" sz="2000" dirty="0">
                <a:solidFill>
                  <a:srgbClr val="FFFFFF"/>
                </a:solidFill>
                <a:latin typeface="Helvetica" panose="020B0604020202020204" pitchFamily="34" charset="0"/>
                <a:cs typeface="Helvetica" panose="020B0604020202020204" pitchFamily="34" charset="0"/>
              </a:rPr>
              <a:t> de preeminencia política […] que representan al Estado o a un sector de la población, desarrollan políticas del Estado y/o dirigen organismos o entidades públicas.</a:t>
            </a:r>
          </a:p>
          <a:p>
            <a:pPr algn="just">
              <a:spcAft>
                <a:spcPts val="600"/>
              </a:spcAft>
            </a:pPr>
            <a:r>
              <a:rPr lang="es-PE" sz="2000" b="1" u="sng" dirty="0">
                <a:solidFill>
                  <a:srgbClr val="FFFFFF"/>
                </a:solidFill>
                <a:latin typeface="Helvetica" panose="020B0604020202020204" pitchFamily="34" charset="0"/>
                <a:cs typeface="Helvetica" panose="020B0604020202020204" pitchFamily="34" charset="0"/>
              </a:rPr>
              <a:t>Empleado de confianza</a:t>
            </a:r>
            <a:r>
              <a:rPr lang="es-PE" sz="2000" b="1" dirty="0">
                <a:solidFill>
                  <a:srgbClr val="FFFFFF"/>
                </a:solidFill>
                <a:latin typeface="Helvetica" panose="020B0604020202020204" pitchFamily="34" charset="0"/>
                <a:cs typeface="Helvetica" panose="020B0604020202020204" pitchFamily="34" charset="0"/>
              </a:rPr>
              <a:t>: </a:t>
            </a:r>
            <a:r>
              <a:rPr lang="es-PE" sz="2000" dirty="0">
                <a:solidFill>
                  <a:srgbClr val="FFFFFF"/>
                </a:solidFill>
                <a:latin typeface="Helvetica" panose="020B0604020202020204" pitchFamily="34" charset="0"/>
                <a:cs typeface="Helvetica" panose="020B0604020202020204" pitchFamily="34" charset="0"/>
              </a:rPr>
              <a:t>El que </a:t>
            </a:r>
            <a:r>
              <a:rPr lang="es-PE" sz="2000" b="1" dirty="0">
                <a:solidFill>
                  <a:srgbClr val="FFFFFF"/>
                </a:solidFill>
                <a:latin typeface="Helvetica" panose="020B0604020202020204" pitchFamily="34" charset="0"/>
                <a:cs typeface="Helvetica" panose="020B0604020202020204" pitchFamily="34" charset="0"/>
              </a:rPr>
              <a:t>desempeña cargo</a:t>
            </a:r>
            <a:r>
              <a:rPr lang="es-PE" sz="2000" dirty="0">
                <a:solidFill>
                  <a:srgbClr val="FFFFFF"/>
                </a:solidFill>
                <a:latin typeface="Helvetica" panose="020B0604020202020204" pitchFamily="34" charset="0"/>
                <a:cs typeface="Helvetica" panose="020B0604020202020204" pitchFamily="34" charset="0"/>
              </a:rPr>
              <a:t> de confianza técnico o político […]</a:t>
            </a:r>
          </a:p>
          <a:p>
            <a:pPr algn="just">
              <a:spcAft>
                <a:spcPts val="600"/>
              </a:spcAft>
            </a:pPr>
            <a:r>
              <a:rPr lang="es-PE" sz="2000" b="1" u="sng" dirty="0">
                <a:solidFill>
                  <a:srgbClr val="FFFFFF"/>
                </a:solidFill>
                <a:latin typeface="Helvetica" panose="020B0604020202020204" pitchFamily="34" charset="0"/>
                <a:cs typeface="Helvetica" panose="020B0604020202020204" pitchFamily="34" charset="0"/>
              </a:rPr>
              <a:t>Servidor Público – Directivo Superior - Ejecutivo</a:t>
            </a:r>
            <a:r>
              <a:rPr lang="es-PE" sz="2000" b="1" dirty="0">
                <a:solidFill>
                  <a:srgbClr val="FFFFFF"/>
                </a:solidFill>
                <a:latin typeface="Helvetica" panose="020B0604020202020204" pitchFamily="34" charset="0"/>
                <a:cs typeface="Helvetica" panose="020B0604020202020204" pitchFamily="34" charset="0"/>
              </a:rPr>
              <a:t>:</a:t>
            </a:r>
            <a:r>
              <a:rPr lang="es-PE" sz="2000" dirty="0">
                <a:solidFill>
                  <a:srgbClr val="FFFFFF"/>
                </a:solidFill>
                <a:latin typeface="Helvetica" panose="020B0604020202020204" pitchFamily="34" charset="0"/>
                <a:cs typeface="Helvetica" panose="020B0604020202020204" pitchFamily="34" charset="0"/>
              </a:rPr>
              <a:t> El que </a:t>
            </a:r>
            <a:r>
              <a:rPr lang="es-PE" sz="2000" b="1" dirty="0">
                <a:solidFill>
                  <a:srgbClr val="FFFFFF"/>
                </a:solidFill>
                <a:latin typeface="Helvetica" panose="020B0604020202020204" pitchFamily="34" charset="0"/>
                <a:cs typeface="Helvetica" panose="020B0604020202020204" pitchFamily="34" charset="0"/>
              </a:rPr>
              <a:t>desarrolla funciones </a:t>
            </a:r>
            <a:r>
              <a:rPr lang="es-PE" sz="2000" dirty="0">
                <a:solidFill>
                  <a:srgbClr val="FFFFFF"/>
                </a:solidFill>
                <a:latin typeface="Helvetica" panose="020B0604020202020204" pitchFamily="34" charset="0"/>
                <a:cs typeface="Helvetica" panose="020B0604020202020204" pitchFamily="34" charset="0"/>
              </a:rPr>
              <a:t>administrativas […]</a:t>
            </a:r>
          </a:p>
          <a:p>
            <a:pPr algn="just">
              <a:spcAft>
                <a:spcPts val="600"/>
              </a:spcAft>
            </a:pPr>
            <a:r>
              <a:rPr lang="es-PE" sz="2000" b="1" u="sng" dirty="0">
                <a:solidFill>
                  <a:srgbClr val="FFFFFF"/>
                </a:solidFill>
                <a:latin typeface="Helvetica" panose="020B0604020202020204" pitchFamily="34" charset="0"/>
                <a:cs typeface="Helvetica" panose="020B0604020202020204" pitchFamily="34" charset="0"/>
              </a:rPr>
              <a:t>Servidor Público – Especialista</a:t>
            </a:r>
            <a:r>
              <a:rPr lang="es-PE" sz="2000" b="1" dirty="0">
                <a:solidFill>
                  <a:srgbClr val="FFFFFF"/>
                </a:solidFill>
                <a:latin typeface="Helvetica" panose="020B0604020202020204" pitchFamily="34" charset="0"/>
                <a:cs typeface="Helvetica" panose="020B0604020202020204" pitchFamily="34" charset="0"/>
              </a:rPr>
              <a:t>:</a:t>
            </a:r>
            <a:r>
              <a:rPr lang="es-PE" sz="2000" dirty="0">
                <a:solidFill>
                  <a:srgbClr val="FFFFFF"/>
                </a:solidFill>
                <a:latin typeface="Helvetica" panose="020B0604020202020204" pitchFamily="34" charset="0"/>
                <a:cs typeface="Helvetica" panose="020B0604020202020204" pitchFamily="34" charset="0"/>
              </a:rPr>
              <a:t> El que </a:t>
            </a:r>
            <a:r>
              <a:rPr lang="es-PE" sz="2000" b="1" dirty="0">
                <a:solidFill>
                  <a:srgbClr val="FFFFFF"/>
                </a:solidFill>
                <a:latin typeface="Helvetica" panose="020B0604020202020204" pitchFamily="34" charset="0"/>
                <a:cs typeface="Helvetica" panose="020B0604020202020204" pitchFamily="34" charset="0"/>
              </a:rPr>
              <a:t>desarrolla labores </a:t>
            </a:r>
            <a:r>
              <a:rPr lang="es-PE" sz="2000" dirty="0">
                <a:solidFill>
                  <a:srgbClr val="FFFFFF"/>
                </a:solidFill>
                <a:latin typeface="Helvetica" panose="020B0604020202020204" pitchFamily="34" charset="0"/>
                <a:cs typeface="Helvetica" panose="020B0604020202020204" pitchFamily="34" charset="0"/>
              </a:rPr>
              <a:t>de ejecución de servicios públicos […]</a:t>
            </a:r>
          </a:p>
          <a:p>
            <a:pPr algn="just">
              <a:spcAft>
                <a:spcPts val="600"/>
              </a:spcAft>
            </a:pPr>
            <a:r>
              <a:rPr lang="es-PE" sz="2000" b="1" u="sng" dirty="0">
                <a:solidFill>
                  <a:srgbClr val="FFFFFF"/>
                </a:solidFill>
                <a:latin typeface="Helvetica" panose="020B0604020202020204" pitchFamily="34" charset="0"/>
                <a:cs typeface="Helvetica" panose="020B0604020202020204" pitchFamily="34" charset="0"/>
              </a:rPr>
              <a:t>Servidor Público – De apoyo</a:t>
            </a:r>
            <a:r>
              <a:rPr lang="es-PE" sz="2000" b="1" dirty="0">
                <a:solidFill>
                  <a:srgbClr val="FFFFFF"/>
                </a:solidFill>
                <a:latin typeface="Helvetica" panose="020B0604020202020204" pitchFamily="34" charset="0"/>
                <a:cs typeface="Helvetica" panose="020B0604020202020204" pitchFamily="34" charset="0"/>
              </a:rPr>
              <a:t>:</a:t>
            </a:r>
            <a:r>
              <a:rPr lang="es-PE" sz="2000" dirty="0">
                <a:solidFill>
                  <a:srgbClr val="FFFFFF"/>
                </a:solidFill>
                <a:latin typeface="Helvetica" panose="020B0604020202020204" pitchFamily="34" charset="0"/>
                <a:cs typeface="Helvetica" panose="020B0604020202020204" pitchFamily="34" charset="0"/>
              </a:rPr>
              <a:t> El que </a:t>
            </a:r>
            <a:r>
              <a:rPr lang="es-PE" sz="2000" b="1" dirty="0">
                <a:solidFill>
                  <a:srgbClr val="FFFFFF"/>
                </a:solidFill>
                <a:latin typeface="Helvetica" panose="020B0604020202020204" pitchFamily="34" charset="0"/>
                <a:cs typeface="Helvetica" panose="020B0604020202020204" pitchFamily="34" charset="0"/>
              </a:rPr>
              <a:t>desarrolla labores </a:t>
            </a:r>
            <a:r>
              <a:rPr lang="es-PE" sz="2000" dirty="0">
                <a:solidFill>
                  <a:srgbClr val="FFFFFF"/>
                </a:solidFill>
                <a:latin typeface="Helvetica" panose="020B0604020202020204" pitchFamily="34" charset="0"/>
                <a:cs typeface="Helvetica" panose="020B0604020202020204" pitchFamily="34" charset="0"/>
              </a:rPr>
              <a:t>auxiliares[…]</a:t>
            </a:r>
          </a:p>
        </p:txBody>
      </p:sp>
    </p:spTree>
    <p:extLst>
      <p:ext uri="{BB962C8B-B14F-4D97-AF65-F5344CB8AC3E}">
        <p14:creationId xmlns:p14="http://schemas.microsoft.com/office/powerpoint/2010/main" val="38920505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FUNCIONARIO Y SERVIDOR PÚBLICO</a:t>
            </a:r>
          </a:p>
        </p:txBody>
      </p:sp>
      <p:graphicFrame>
        <p:nvGraphicFramePr>
          <p:cNvPr id="6" name="Diagrama 5"/>
          <p:cNvGraphicFramePr/>
          <p:nvPr/>
        </p:nvGraphicFramePr>
        <p:xfrm>
          <a:off x="611560" y="1844824"/>
          <a:ext cx="8136904" cy="2484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6"/>
          <p:cNvSpPr txBox="1"/>
          <p:nvPr/>
        </p:nvSpPr>
        <p:spPr>
          <a:xfrm>
            <a:off x="791580" y="2753633"/>
            <a:ext cx="7560840" cy="1323439"/>
          </a:xfrm>
          <a:prstGeom prst="rect">
            <a:avLst/>
          </a:prstGeom>
          <a:noFill/>
        </p:spPr>
        <p:txBody>
          <a:bodyPr wrap="square" rtlCol="0">
            <a:spAutoFit/>
          </a:bodyPr>
          <a:lstStyle/>
          <a:p>
            <a:pPr algn="just"/>
            <a:r>
              <a:rPr lang="es-ES" sz="2000" dirty="0">
                <a:solidFill>
                  <a:srgbClr val="000000"/>
                </a:solidFill>
                <a:latin typeface="Helvetica" panose="020B0604020202020204" pitchFamily="34" charset="0"/>
                <a:cs typeface="Helvetica" panose="020B0604020202020204" pitchFamily="34" charset="0"/>
              </a:rPr>
              <a:t>Todo funcionario o servidor de las entidades de la Administración Pública, en cualquiera de los niveles jerárquicos sea nombrado, contratado, designado, de confianza o electo que </a:t>
            </a:r>
            <a:r>
              <a:rPr lang="es-ES" sz="2000" b="1" dirty="0">
                <a:solidFill>
                  <a:srgbClr val="000000"/>
                </a:solidFill>
                <a:latin typeface="Helvetica" panose="020B0604020202020204" pitchFamily="34" charset="0"/>
                <a:cs typeface="Helvetica" panose="020B0604020202020204" pitchFamily="34" charset="0"/>
              </a:rPr>
              <a:t>desempeñe actividades </a:t>
            </a:r>
            <a:r>
              <a:rPr lang="es-ES" sz="2000" dirty="0">
                <a:solidFill>
                  <a:srgbClr val="000000"/>
                </a:solidFill>
                <a:latin typeface="Helvetica" panose="020B0604020202020204" pitchFamily="34" charset="0"/>
                <a:cs typeface="Helvetica" panose="020B0604020202020204" pitchFamily="34" charset="0"/>
              </a:rPr>
              <a:t>o funciones </a:t>
            </a:r>
            <a:r>
              <a:rPr lang="es-ES" sz="2000" b="1" dirty="0">
                <a:solidFill>
                  <a:srgbClr val="000000"/>
                </a:solidFill>
                <a:latin typeface="Helvetica" panose="020B0604020202020204" pitchFamily="34" charset="0"/>
                <a:cs typeface="Helvetica" panose="020B0604020202020204" pitchFamily="34" charset="0"/>
              </a:rPr>
              <a:t>en nombre o al servicio del Estado</a:t>
            </a:r>
            <a:r>
              <a:rPr lang="es-ES" sz="2000" dirty="0">
                <a:solidFill>
                  <a:srgbClr val="000000"/>
                </a:solidFill>
                <a:latin typeface="Helvetica" panose="020B0604020202020204" pitchFamily="34" charset="0"/>
                <a:cs typeface="Helvetica" panose="020B0604020202020204" pitchFamily="34" charset="0"/>
              </a:rPr>
              <a:t>.</a:t>
            </a:r>
            <a:endParaRPr lang="es-PE" sz="2000" dirty="0">
              <a:solidFill>
                <a:srgbClr val="00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407824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FUNCIONARIO Y SERVIDOR PÚBLICO</a:t>
            </a:r>
          </a:p>
        </p:txBody>
      </p:sp>
      <p:graphicFrame>
        <p:nvGraphicFramePr>
          <p:cNvPr id="4" name="Diagrama 3"/>
          <p:cNvGraphicFramePr/>
          <p:nvPr/>
        </p:nvGraphicFramePr>
        <p:xfrm>
          <a:off x="611560" y="1268760"/>
          <a:ext cx="7992888"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95536" y="2314615"/>
            <a:ext cx="7776864" cy="2554545"/>
          </a:xfrm>
          <a:prstGeom prst="rect">
            <a:avLst/>
          </a:prstGeom>
          <a:noFill/>
        </p:spPr>
        <p:txBody>
          <a:bodyPr wrap="square" rtlCol="0">
            <a:spAutoFit/>
          </a:bodyPr>
          <a:lstStyle/>
          <a:p>
            <a:pPr marL="381000">
              <a:buFont typeface="Arial" charset="0"/>
              <a:buNone/>
              <a:defRPr/>
            </a:pPr>
            <a:r>
              <a:rPr lang="es-ES_tradnl" sz="2000" b="1" dirty="0">
                <a:solidFill>
                  <a:srgbClr val="FFFFFF"/>
                </a:solidFill>
                <a:latin typeface="Helvetica" panose="020B0604020202020204" pitchFamily="34" charset="0"/>
                <a:cs typeface="Helvetica" panose="020B0604020202020204" pitchFamily="34" charset="0"/>
              </a:rPr>
              <a:t>Novena disposición final.-</a:t>
            </a:r>
          </a:p>
          <a:p>
            <a:pPr marL="381000" algn="just">
              <a:buFont typeface="Arial" charset="0"/>
              <a:buNone/>
              <a:defRPr/>
            </a:pPr>
            <a:r>
              <a:rPr lang="es-ES_tradnl" sz="2000" dirty="0">
                <a:solidFill>
                  <a:srgbClr val="FFFFFF"/>
                </a:solidFill>
                <a:latin typeface="Helvetica" panose="020B0604020202020204" pitchFamily="34" charset="0"/>
                <a:cs typeface="Helvetica" panose="020B0604020202020204" pitchFamily="34" charset="0"/>
              </a:rPr>
              <a:t>[…]</a:t>
            </a:r>
          </a:p>
          <a:p>
            <a:pPr marL="381000" algn="just">
              <a:buFont typeface="Arial" charset="0"/>
              <a:buNone/>
              <a:defRPr/>
            </a:pPr>
            <a:r>
              <a:rPr lang="es-ES_tradnl" sz="2000" b="1" dirty="0">
                <a:solidFill>
                  <a:srgbClr val="FFFFFF"/>
                </a:solidFill>
                <a:latin typeface="Helvetica" panose="020B0604020202020204" pitchFamily="34" charset="0"/>
                <a:cs typeface="Helvetica" panose="020B0604020202020204" pitchFamily="34" charset="0"/>
              </a:rPr>
              <a:t>Funcionario o servidor público.- </a:t>
            </a:r>
            <a:r>
              <a:rPr lang="es-ES_tradnl" sz="2000" dirty="0">
                <a:solidFill>
                  <a:srgbClr val="FFFFFF"/>
                </a:solidFill>
                <a:latin typeface="Helvetica" panose="020B0604020202020204" pitchFamily="34" charset="0"/>
                <a:cs typeface="Helvetica" panose="020B0604020202020204" pitchFamily="34" charset="0"/>
              </a:rPr>
              <a:t>Todo aquel que independiente del régimen laboral en que se encuentra, mantiene </a:t>
            </a:r>
            <a:r>
              <a:rPr lang="es-ES_tradnl" sz="2000" b="1" u="sng" dirty="0">
                <a:solidFill>
                  <a:srgbClr val="FFFFFF"/>
                </a:solidFill>
                <a:latin typeface="Helvetica" panose="020B0604020202020204" pitchFamily="34" charset="0"/>
                <a:cs typeface="Helvetica" panose="020B0604020202020204" pitchFamily="34" charset="0"/>
              </a:rPr>
              <a:t>vínculo</a:t>
            </a:r>
            <a:r>
              <a:rPr lang="es-ES_tradnl" sz="2000" dirty="0">
                <a:solidFill>
                  <a:srgbClr val="FFFFFF"/>
                </a:solidFill>
                <a:latin typeface="Helvetica" panose="020B0604020202020204" pitchFamily="34" charset="0"/>
                <a:cs typeface="Helvetica" panose="020B0604020202020204" pitchFamily="34" charset="0"/>
              </a:rPr>
              <a:t> laboral, contractual o relación de cualquier naturaleza con alguna de las entidades, y que en virtud de ello </a:t>
            </a:r>
            <a:r>
              <a:rPr lang="es-ES_tradnl" sz="2000" b="1" u="sng" dirty="0">
                <a:solidFill>
                  <a:srgbClr val="FFFFFF"/>
                </a:solidFill>
                <a:latin typeface="Helvetica" panose="020B0604020202020204" pitchFamily="34" charset="0"/>
                <a:cs typeface="Helvetica" panose="020B0604020202020204" pitchFamily="34" charset="0"/>
              </a:rPr>
              <a:t>ejerce funciones</a:t>
            </a:r>
            <a:r>
              <a:rPr lang="es-ES_tradnl" sz="2000" dirty="0">
                <a:solidFill>
                  <a:srgbClr val="FFFFFF"/>
                </a:solidFill>
                <a:latin typeface="Helvetica" panose="020B0604020202020204" pitchFamily="34" charset="0"/>
                <a:cs typeface="Helvetica" panose="020B0604020202020204" pitchFamily="34" charset="0"/>
              </a:rPr>
              <a:t> en las mismas.</a:t>
            </a:r>
          </a:p>
          <a:p>
            <a:pPr algn="just"/>
            <a:endParaRPr lang="es-PE" sz="2000" dirty="0">
              <a:solidFill>
                <a:srgbClr val="FFFFFF"/>
              </a:solidFill>
              <a:latin typeface="Helvetica" panose="020B0604020202020204" pitchFamily="34" charset="0"/>
            </a:endParaRPr>
          </a:p>
        </p:txBody>
      </p:sp>
    </p:spTree>
    <p:extLst>
      <p:ext uri="{BB962C8B-B14F-4D97-AF65-F5344CB8AC3E}">
        <p14:creationId xmlns:p14="http://schemas.microsoft.com/office/powerpoint/2010/main" val="508289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Rectángulo 2"/>
          <p:cNvSpPr/>
          <p:nvPr/>
        </p:nvSpPr>
        <p:spPr>
          <a:xfrm>
            <a:off x="0" y="0"/>
            <a:ext cx="9144000" cy="105273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FUNCIONARIO Y SERVIDOR PÚBLICO</a:t>
            </a:r>
          </a:p>
        </p:txBody>
      </p:sp>
      <p:graphicFrame>
        <p:nvGraphicFramePr>
          <p:cNvPr id="10" name="Diagrama 3"/>
          <p:cNvGraphicFramePr/>
          <p:nvPr/>
        </p:nvGraphicFramePr>
        <p:xfrm>
          <a:off x="502362" y="1484784"/>
          <a:ext cx="831811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4"/>
          <p:cNvSpPr txBox="1"/>
          <p:nvPr/>
        </p:nvSpPr>
        <p:spPr>
          <a:xfrm>
            <a:off x="683568" y="2204864"/>
            <a:ext cx="7776864" cy="3477875"/>
          </a:xfrm>
          <a:prstGeom prst="rect">
            <a:avLst/>
          </a:prstGeom>
          <a:noFill/>
        </p:spPr>
        <p:txBody>
          <a:bodyPr wrap="square" rtlCol="0">
            <a:spAutoFit/>
          </a:bodyPr>
          <a:lstStyle/>
          <a:p>
            <a:pPr algn="just"/>
            <a:r>
              <a:rPr lang="es-MX" sz="2000" dirty="0">
                <a:solidFill>
                  <a:srgbClr val="FFFFFF"/>
                </a:solidFill>
                <a:latin typeface="Helvetica" panose="020B0604020202020204" pitchFamily="34" charset="0"/>
                <a:cs typeface="Helvetica" panose="020B0604020202020204" pitchFamily="34" charset="0"/>
              </a:rPr>
              <a:t>1. Los que están comprendidos en la carrera administrativa.</a:t>
            </a:r>
          </a:p>
          <a:p>
            <a:pPr algn="just"/>
            <a:r>
              <a:rPr lang="es-MX" sz="2000" dirty="0">
                <a:solidFill>
                  <a:srgbClr val="FFFFFF"/>
                </a:solidFill>
                <a:latin typeface="Helvetica" panose="020B0604020202020204" pitchFamily="34" charset="0"/>
                <a:cs typeface="Helvetica" panose="020B0604020202020204" pitchFamily="34" charset="0"/>
              </a:rPr>
              <a:t>2. Los que desempeñan cargos políticos o de confianza, incluso si emanan de elección popular.</a:t>
            </a:r>
          </a:p>
          <a:p>
            <a:pPr algn="just"/>
            <a:r>
              <a:rPr lang="es-MX" sz="2000" dirty="0">
                <a:solidFill>
                  <a:srgbClr val="FFFFFF"/>
                </a:solidFill>
                <a:latin typeface="Helvetica" panose="020B0604020202020204" pitchFamily="34" charset="0"/>
                <a:cs typeface="Helvetica" panose="020B0604020202020204" pitchFamily="34" charset="0"/>
              </a:rPr>
              <a:t>3. Todo aquel que, independientemente del régimen laboral en que se encuentre, mantiene vínculo laboral o contractual de cualquier naturaleza con entidades u organismos del Estado, incluidas las empresas del Estado o sociedades de economía mixta comprendidas en la actividad empresarial del Estado, y que en virtud de ello ejerce funciones en dichas entidades u organismos.</a:t>
            </a:r>
          </a:p>
          <a:p>
            <a:pPr algn="just"/>
            <a:r>
              <a:rPr lang="es-MX" sz="2000" dirty="0">
                <a:solidFill>
                  <a:srgbClr val="FFFFFF"/>
                </a:solidFill>
                <a:latin typeface="Helvetica" panose="020B0604020202020204" pitchFamily="34" charset="0"/>
                <a:cs typeface="Helvetica" panose="020B0604020202020204" pitchFamily="34" charset="0"/>
              </a:rPr>
              <a:t>(…)</a:t>
            </a:r>
          </a:p>
          <a:p>
            <a:pPr algn="just"/>
            <a:r>
              <a:rPr lang="es-MX" sz="2000" dirty="0">
                <a:solidFill>
                  <a:srgbClr val="FFFFFF"/>
                </a:solidFill>
                <a:latin typeface="Helvetica" panose="020B0604020202020204" pitchFamily="34" charset="0"/>
                <a:cs typeface="Helvetica" panose="020B0604020202020204" pitchFamily="34" charset="0"/>
              </a:rPr>
              <a:t>7. Los demás indicados por la Constitución Política y la ley.</a:t>
            </a:r>
            <a:r>
              <a:rPr lang="es-MX" sz="2000" b="1" dirty="0">
                <a:solidFill>
                  <a:srgbClr val="FFFFFF"/>
                </a:solidFill>
                <a:latin typeface="Helvetica" panose="020B0604020202020204" pitchFamily="34" charset="0"/>
                <a:cs typeface="Helvetica" panose="020B0604020202020204" pitchFamily="34" charset="0"/>
              </a:rPr>
              <a:t>”</a:t>
            </a:r>
            <a:endParaRPr lang="es-MX" sz="2000" dirty="0">
              <a:solidFill>
                <a:srgbClr val="FFFFFF"/>
              </a:solidFill>
              <a:latin typeface="Helvetica" panose="020B0604020202020204" pitchFamily="34" charset="0"/>
              <a:cs typeface="Helvetica" panose="020B0604020202020204" pitchFamily="34" charset="0"/>
            </a:endParaRPr>
          </a:p>
        </p:txBody>
      </p:sp>
      <p:sp>
        <p:nvSpPr>
          <p:cNvPr id="5" name="23 CuadroTexto"/>
          <p:cNvSpPr txBox="1"/>
          <p:nvPr/>
        </p:nvSpPr>
        <p:spPr>
          <a:xfrm>
            <a:off x="6300192" y="6381328"/>
            <a:ext cx="2629479" cy="246221"/>
          </a:xfrm>
          <a:prstGeom prst="rect">
            <a:avLst/>
          </a:prstGeom>
          <a:noFill/>
        </p:spPr>
        <p:txBody>
          <a:bodyPr wrap="square" rtlCol="0">
            <a:spAutoFit/>
          </a:bodyPr>
          <a:lstStyle/>
          <a:p>
            <a:r>
              <a:rPr lang="es-PE" sz="1000" b="1" dirty="0">
                <a:solidFill>
                  <a:srgbClr val="FFFFFF"/>
                </a:solidFill>
                <a:latin typeface="Helvetica" panose="020B0604020202020204" pitchFamily="34" charset="0"/>
              </a:rPr>
              <a:t>Fuente: </a:t>
            </a:r>
            <a:r>
              <a:rPr lang="es-PE" sz="1000" dirty="0">
                <a:solidFill>
                  <a:srgbClr val="FFFFFF"/>
                </a:solidFill>
                <a:latin typeface="Helvetica" panose="020B0604020202020204" pitchFamily="34" charset="0"/>
              </a:rPr>
              <a:t>Modificado por la Ley n.° 30124 </a:t>
            </a:r>
          </a:p>
        </p:txBody>
      </p:sp>
    </p:spTree>
    <p:extLst>
      <p:ext uri="{BB962C8B-B14F-4D97-AF65-F5344CB8AC3E}">
        <p14:creationId xmlns:p14="http://schemas.microsoft.com/office/powerpoint/2010/main" val="6548735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nvGraphicFramePr>
        <p:xfrm>
          <a:off x="467544" y="1196752"/>
          <a:ext cx="8280920"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ángulo 19"/>
          <p:cNvSpPr/>
          <p:nvPr/>
        </p:nvSpPr>
        <p:spPr>
          <a:xfrm>
            <a:off x="0" y="0"/>
            <a:ext cx="9144000" cy="1052736"/>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000" b="1" dirty="0">
                <a:solidFill>
                  <a:srgbClr val="FFFFFF"/>
                </a:solidFill>
                <a:latin typeface="Helvetica" panose="020B0604020202020204" pitchFamily="34" charset="0"/>
              </a:rPr>
              <a:t>RESPONSABILIDAD FUNCIONAL</a:t>
            </a:r>
          </a:p>
        </p:txBody>
      </p:sp>
    </p:spTree>
    <p:custDataLst>
      <p:tags r:id="rId1"/>
    </p:custDataLst>
    <p:extLst>
      <p:ext uri="{BB962C8B-B14F-4D97-AF65-F5344CB8AC3E}">
        <p14:creationId xmlns:p14="http://schemas.microsoft.com/office/powerpoint/2010/main" val="279090121"/>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6123</TotalTime>
  <Words>9385</Words>
  <Application>Microsoft Office PowerPoint</Application>
  <PresentationFormat>Presentación en pantalla (4:3)</PresentationFormat>
  <Paragraphs>797</Paragraphs>
  <Slides>133</Slides>
  <Notes>31</Notes>
  <HiddenSlides>0</HiddenSlides>
  <MMClips>0</MMClips>
  <ScaleCrop>false</ScaleCrop>
  <HeadingPairs>
    <vt:vector size="6" baseType="variant">
      <vt:variant>
        <vt:lpstr>Fuentes usadas</vt:lpstr>
      </vt:variant>
      <vt:variant>
        <vt:i4>9</vt:i4>
      </vt:variant>
      <vt:variant>
        <vt:lpstr>Tema</vt:lpstr>
      </vt:variant>
      <vt:variant>
        <vt:i4>6</vt:i4>
      </vt:variant>
      <vt:variant>
        <vt:lpstr>Títulos de diapositiva</vt:lpstr>
      </vt:variant>
      <vt:variant>
        <vt:i4>133</vt:i4>
      </vt:variant>
    </vt:vector>
  </HeadingPairs>
  <TitlesOfParts>
    <vt:vector size="148" baseType="lpstr">
      <vt:lpstr>Arial</vt:lpstr>
      <vt:lpstr>Calibri</vt:lpstr>
      <vt:lpstr>Calibri Light</vt:lpstr>
      <vt:lpstr>Century Gothic</vt:lpstr>
      <vt:lpstr>Garamond</vt:lpstr>
      <vt:lpstr>Helvetica</vt:lpstr>
      <vt:lpstr>Times New Roman</vt:lpstr>
      <vt:lpstr>Wingdings</vt:lpstr>
      <vt:lpstr>Wingdings 3</vt:lpstr>
      <vt:lpstr>Diseño predeterminado</vt:lpstr>
      <vt:lpstr>10_Diseño predeterminado</vt:lpstr>
      <vt:lpstr>2_Tema de Office</vt:lpstr>
      <vt:lpstr>3_Tema de Office</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GARANTÍAS:</vt:lpstr>
      <vt:lpstr>Presentación de PowerPoint</vt:lpstr>
      <vt:lpstr>Presentación de PowerPoint</vt:lpstr>
      <vt:lpstr>Presentación de PowerPoint</vt:lpstr>
      <vt:lpstr>Presentación de PowerPoint</vt:lpstr>
      <vt:lpstr>Presentación de PowerPoint</vt:lpstr>
      <vt:lpstr>Presentación de PowerPoint</vt:lpstr>
      <vt:lpstr>PENALIDADES POR INCUMPLIMIENTO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Siracusa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Usuario</cp:lastModifiedBy>
  <cp:revision>330</cp:revision>
  <dcterms:created xsi:type="dcterms:W3CDTF">2009-03-26T20:51:52Z</dcterms:created>
  <dcterms:modified xsi:type="dcterms:W3CDTF">2019-11-10T13:34:22Z</dcterms:modified>
</cp:coreProperties>
</file>